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2"/>
  </p:notesMasterIdLst>
  <p:handoutMasterIdLst>
    <p:handoutMasterId r:id="rId33"/>
  </p:handoutMasterIdLst>
  <p:sldIdLst>
    <p:sldId id="256" r:id="rId4"/>
    <p:sldId id="281" r:id="rId5"/>
    <p:sldId id="282" r:id="rId6"/>
    <p:sldId id="284" r:id="rId7"/>
    <p:sldId id="274" r:id="rId8"/>
    <p:sldId id="291" r:id="rId9"/>
    <p:sldId id="283" r:id="rId10"/>
    <p:sldId id="296" r:id="rId11"/>
    <p:sldId id="273" r:id="rId12"/>
    <p:sldId id="286" r:id="rId13"/>
    <p:sldId id="290" r:id="rId14"/>
    <p:sldId id="304" r:id="rId15"/>
    <p:sldId id="301" r:id="rId16"/>
    <p:sldId id="302" r:id="rId17"/>
    <p:sldId id="257" r:id="rId18"/>
    <p:sldId id="275" r:id="rId19"/>
    <p:sldId id="271" r:id="rId20"/>
    <p:sldId id="280" r:id="rId21"/>
    <p:sldId id="295" r:id="rId22"/>
    <p:sldId id="288" r:id="rId23"/>
    <p:sldId id="289" r:id="rId24"/>
    <p:sldId id="297" r:id="rId25"/>
    <p:sldId id="261" r:id="rId26"/>
    <p:sldId id="270" r:id="rId27"/>
    <p:sldId id="263" r:id="rId28"/>
    <p:sldId id="264" r:id="rId29"/>
    <p:sldId id="294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1" userDrawn="1">
          <p15:clr>
            <a:srgbClr val="A4A3A4"/>
          </p15:clr>
        </p15:guide>
        <p15:guide id="2" orient="horz" pos="958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pos="824" userDrawn="1">
          <p15:clr>
            <a:srgbClr val="A4A3A4"/>
          </p15:clr>
        </p15:guide>
        <p15:guide id="5" pos="1096" userDrawn="1">
          <p15:clr>
            <a:srgbClr val="A4A3A4"/>
          </p15:clr>
        </p15:guide>
        <p15:guide id="6" orient="horz" pos="2024" userDrawn="1">
          <p15:clr>
            <a:srgbClr val="A4A3A4"/>
          </p15:clr>
        </p15:guide>
        <p15:guide id="7" orient="horz" pos="1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FB1"/>
    <a:srgbClr val="0B983A"/>
    <a:srgbClr val="FAB427"/>
    <a:srgbClr val="7EBA27"/>
    <a:srgbClr val="007471"/>
    <a:srgbClr val="BF3B43"/>
    <a:srgbClr val="385723"/>
    <a:srgbClr val="FDB526"/>
    <a:srgbClr val="52BE85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3" autoAdjust="0"/>
    <p:restoredTop sz="8415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pos="461"/>
        <p:guide orient="horz" pos="958"/>
        <p:guide orient="horz" pos="3657"/>
        <p:guide pos="824"/>
        <p:guide pos="1096"/>
        <p:guide orient="horz" pos="2024"/>
        <p:guide orient="horz" pos="14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27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rick.Smith\Dropbox\Strive%20Services%20Group\Future%20Hospitality%20Summit\Saudi%20Arabia\Workings%20-%20Staff%20Housing%20Supply%20and%20Deman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rick.Smith\Dropbox\Strive%20Services%20Group\Future%20Hospitality%20Summit\Saudi%20Arabia\Workings%20-%20Staff%20Housing%20Supply%20and%20Deman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rick.Smith\Dropbox\Strive%20Services%20Group\Future%20Hospitality%20Summit\Saudi%20Arabia\Workings%20-%20Staff%20Housing%20Supply%20and%20Dema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0"/>
          <c:dPt>
            <c:idx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2-A39D-EF48-B756-2E297E9E7CFA}"/>
              </c:ext>
            </c:extLst>
          </c:dPt>
          <c:dPt>
            <c:idx val="1"/>
            <c:bubble3D val="0"/>
            <c:explosion val="8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6B9C-470E-B9E9-A104889DD63B}"/>
              </c:ext>
            </c:extLst>
          </c:dPt>
          <c:cat>
            <c:strRef>
              <c:f>Demographics!$E$18:$E$19</c:f>
              <c:strCache>
                <c:ptCount val="2"/>
                <c:pt idx="0">
                  <c:v>Single</c:v>
                </c:pt>
                <c:pt idx="1">
                  <c:v>Married</c:v>
                </c:pt>
              </c:strCache>
            </c:strRef>
          </c:cat>
          <c:val>
            <c:numRef>
              <c:f>Demographics!$F$18:$F$19</c:f>
              <c:numCache>
                <c:formatCode>0%</c:formatCode>
                <c:ptCount val="2"/>
                <c:pt idx="0">
                  <c:v>0.83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9C-470E-B9E9-A104889DD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0"/>
          <c:dPt>
            <c:idx val="0"/>
            <c:bubble3D val="0"/>
            <c:explosion val="6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C-0385-9C49-BE84-1E0F3EAD578E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2837-4D1E-BCD9-7F7266D8E440}"/>
              </c:ext>
            </c:extLst>
          </c:dPt>
          <c:cat>
            <c:strRef>
              <c:f>Demographics!$E$15:$E$16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Demographics!$F$15:$F$16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37-4D1E-BCD9-7F7266D8E440}"/>
            </c:ext>
          </c:extLst>
        </c:ser>
        <c:ser>
          <c:idx val="3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37-4D1E-BCD9-7F7266D8E44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837-4D1E-BCD9-7F7266D8E440}"/>
              </c:ext>
            </c:extLst>
          </c:dPt>
          <c:cat>
            <c:strRef>
              <c:f>Demographics!$E$15:$E$16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Demographics!$F$15:$F$16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37-4D1E-BCD9-7F7266D8E440}"/>
            </c:ext>
          </c:extLst>
        </c:ser>
        <c:ser>
          <c:idx val="1"/>
          <c:order val="2"/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2837-4D1E-BCD9-7F7266D8E440}"/>
              </c:ext>
            </c:extLst>
          </c:dPt>
          <c:cat>
            <c:strRef>
              <c:f>Demographics!$E$15:$E$16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Demographics!$F$15:$F$16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37-4D1E-BCD9-7F7266D8E440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837-4D1E-BCD9-7F7266D8E44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2837-4D1E-BCD9-7F7266D8E440}"/>
              </c:ext>
            </c:extLst>
          </c:dPt>
          <c:cat>
            <c:strRef>
              <c:f>Demographics!$E$15:$E$16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Demographics!$F$15:$F$16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837-4D1E-BCD9-7F7266D8E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0"/>
          <c:spPr>
            <a:solidFill>
              <a:srgbClr val="002060"/>
            </a:solidFill>
          </c:spPr>
          <c:dPt>
            <c:idx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8F87-274D-9BD4-5D44EF36750E}"/>
              </c:ext>
            </c:extLst>
          </c:dPt>
          <c:cat>
            <c:strRef>
              <c:f>Demographics!$E$21:$E$22</c:f>
              <c:strCache>
                <c:ptCount val="2"/>
                <c:pt idx="0">
                  <c:v>Expat</c:v>
                </c:pt>
                <c:pt idx="1">
                  <c:v>Local</c:v>
                </c:pt>
              </c:strCache>
            </c:strRef>
          </c:cat>
          <c:val>
            <c:numRef>
              <c:f>Demographics!$F$21:$F$22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39-4497-897D-F68C7E7A1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376204-BCE3-9654-C7D3-870A7D503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7823A-D688-AFAB-5B67-B1F4294D67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76328-C488-F247-A671-B63C033AAFA2}" type="datetimeFigureOut">
              <a:rPr lang="en-GB" smtClean="0"/>
              <a:t>28/04/2024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ABE1B-D913-9CE7-88A2-4CC8781E42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B9BD6-7EC2-F8BE-EA25-DF07985DFF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E7FA6-3155-6549-8375-F7B730BED1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97012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73AF9-843B-8F49-A049-7D06F5731922}" type="datetimeFigureOut">
              <a:rPr lang="en-GB" smtClean="0"/>
              <a:t>28/04/2024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0CA86-92B7-A449-9BA0-AC59EC0C15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33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</a:t>
            </a:r>
          </a:p>
          <a:p>
            <a:r>
              <a:rPr lang="en-US" dirty="0"/>
              <a:t>Thank you for the opportunity to put a spotlight on an sector very close to my heart – which is staff accommodation.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317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9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218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Ministry of Municipal Rural Affairs and Housing</a:t>
            </a:r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594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https://www.vision2030.gov.sa/v2030/a-sustainable-saudi-vision/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721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Rising rent prices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83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Historically, the region has received a bad reputation for housing staff. 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look at the residential housing, it can be segmented as follows;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Affordable Housing 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Hospitality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Upper Labour 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889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can be further broken into the following type of communities: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Purpose Built Multi Tenanted Communities 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Purpose Built Single Site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Market Residential Units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161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for each of these you need to consider the demographics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Male vs Female</a:t>
            </a:r>
          </a:p>
          <a:p>
            <a:pPr marL="228600" indent="-228600">
              <a:buFont typeface="+mj-lt"/>
              <a:buAutoNum type="alphaLcPeriod"/>
            </a:pPr>
            <a:r>
              <a:rPr lang="en-GB" dirty="0"/>
              <a:t>Single vs married (and families)</a:t>
            </a:r>
          </a:p>
          <a:p>
            <a:pPr marL="228600" indent="-228600">
              <a:buFont typeface="+mj-lt"/>
              <a:buAutoNum type="alphaLcPeriod"/>
            </a:pPr>
            <a:r>
              <a:rPr lang="en-GB" dirty="0"/>
              <a:t>Expats – from global destinations – different cultures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239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appropriate segmentation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Either all staff in same location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managers and Line Staff into separate locations</a:t>
            </a:r>
          </a:p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 by male and female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490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it doesn’t stop there….</a:t>
            </a:r>
          </a:p>
          <a:p>
            <a:r>
              <a:rPr lang="en-GB" dirty="0"/>
              <a:t>There are the operational parameters to consider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63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Going to be hearing over the next few days about amazing hospitality, hotel and touristic  developments. One-off projects, mega-projects and even Giga Projects!</a:t>
            </a:r>
            <a:endParaRPr lang="en-GB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 rtl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all their astonishing features and hospitality groundbreaking achievements – they will count for nothing if they are not serviced by the right people working within them.</a:t>
            </a:r>
          </a:p>
          <a:p>
            <a:pPr marL="457200" lvl="1" indent="0" rtl="0">
              <a:lnSpc>
                <a:spcPct val="107000"/>
              </a:lnSpc>
              <a:spcAft>
                <a:spcPts val="800"/>
              </a:spcAft>
              <a:buFontTx/>
              <a:buNone/>
            </a:pP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 rtl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n-US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HUGE ASSETS – WITH VASTS AMOUNT OF CAPITAL BEING DEPLOYED</a:t>
            </a:r>
            <a:endParaRPr lang="en-GB" sz="4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142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Plus the challenges in this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292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you build?</a:t>
            </a:r>
          </a:p>
          <a:p>
            <a:r>
              <a:rPr lang="en-GB" dirty="0"/>
              <a:t>Will you lease?</a:t>
            </a:r>
          </a:p>
          <a:p>
            <a:r>
              <a:rPr lang="en-GB" dirty="0"/>
              <a:t>Will you manage and operate?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272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I APPEAL TO YOU – PLEASE PUT QUALITY STAFF HOUSING FIRMLY ON YOUR AGENDA.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LETS RAISE THE BAR, AND SET NEW STANDARDS OF EXCELLENCE WITHIN THIS REGION FOR OUR INDUSTRY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615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005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Happy Staff, trained staff, well rested and loyal staff – they will be the one responsible for consistently delivering “Service Excellence” day in day out.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11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 Capital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engaged in all the projects that you are going to hear about - are at the heart of the critical success factor for the same.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79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should know – because this was me;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FontTx/>
              <a:buNone/>
            </a:pP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didn’t go to University, I was rather schooled through The Savoy Group’s Five Year Management Training Scheme. </a:t>
            </a:r>
          </a:p>
          <a:p>
            <a:pPr marL="457200" lvl="1" indent="0">
              <a:lnSpc>
                <a:spcPct val="107000"/>
              </a:lnSpc>
              <a:buFontTx/>
              <a:buNone/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not much I haven’t done in a hotel from serving the staff themselves in the staff canteen, right through to being a doorman at Claridges!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4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552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“Excellence” at the heart of what we, I refer you to Horst Schulz and is book “Excellence Wins”  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+mj-lt"/>
              <a:buAutoNum type="romanLcPeriod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coined the phrase “</a:t>
            </a:r>
            <a:r>
              <a:rPr lang="en-US" sz="11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Ladies and Gentleman serving Ladies and Gentleman</a:t>
            </a: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2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we’ve adopted this into the very being of our Company at Strive Services Group – a fully integrated Property Services Group.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FontTx/>
              <a:buNone/>
            </a:pP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buFontTx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of our companies is Domus Managed Housing – which is focused on providing a turn-key solution for staff housing. 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36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how big is the SAUDI hospitality market?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0CA86-92B7-A449-9BA0-AC59EC0C15C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42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EF5-0447-46A8-E378-517DA116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6C866-F7B9-739E-554F-60EFD7C4D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2BDC3-16E2-E8DF-CCF7-226A4F58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9FEB3-FC60-4A60-9111-7FCACBCEBBF9}" type="datetimeFigureOut">
              <a:rPr lang="en-AE" smtClean="0"/>
              <a:t>28/04/2024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13376-9772-4BFE-02E3-3EF0924B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B7B17-EBC4-AB8F-BD1E-69EA96AE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9F312-7F1F-45CC-90E9-B3BC7635216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1204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ED758-3FBC-97B9-509D-11DBF4CC1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025" y="5486400"/>
            <a:ext cx="1189270" cy="1222928"/>
          </a:xfrm>
          <a:prstGeom prst="rect">
            <a:avLst/>
          </a:prstGeom>
        </p:spPr>
      </p:pic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8E1E2EDC-240A-F62B-E98F-AA473029A05C}"/>
              </a:ext>
            </a:extLst>
          </p:cNvPr>
          <p:cNvSpPr/>
          <p:nvPr userDrawn="1"/>
        </p:nvSpPr>
        <p:spPr>
          <a:xfrm>
            <a:off x="419100" y="620712"/>
            <a:ext cx="9709150" cy="5435599"/>
          </a:xfrm>
          <a:prstGeom prst="round2DiagRect">
            <a:avLst/>
          </a:prstGeom>
          <a:solidFill>
            <a:srgbClr val="F4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C40E271-75FE-6A09-B8E6-C32CF3531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16200000">
            <a:off x="-1295214" y="2828132"/>
            <a:ext cx="5435601" cy="1655762"/>
          </a:xfrm>
        </p:spPr>
        <p:txBody>
          <a:bodyPr>
            <a:noAutofit/>
          </a:bodyPr>
          <a:lstStyle>
            <a:lvl1pPr marL="0" indent="0" algn="ctr">
              <a:lnSpc>
                <a:spcPts val="4080"/>
              </a:lnSpc>
              <a:buNone/>
              <a:defRPr sz="4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32875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8E1E2EDC-240A-F62B-E98F-AA473029A05C}"/>
              </a:ext>
            </a:extLst>
          </p:cNvPr>
          <p:cNvSpPr/>
          <p:nvPr userDrawn="1"/>
        </p:nvSpPr>
        <p:spPr>
          <a:xfrm>
            <a:off x="419100" y="620712"/>
            <a:ext cx="9709150" cy="5435599"/>
          </a:xfrm>
          <a:prstGeom prst="round2DiagRect">
            <a:avLst/>
          </a:prstGeom>
          <a:solidFill>
            <a:srgbClr val="F4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C40E271-75FE-6A09-B8E6-C32CF3531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16200000">
            <a:off x="-1295214" y="2828132"/>
            <a:ext cx="5435601" cy="1655762"/>
          </a:xfrm>
        </p:spPr>
        <p:txBody>
          <a:bodyPr>
            <a:noAutofit/>
          </a:bodyPr>
          <a:lstStyle>
            <a:lvl1pPr marL="0" indent="0" algn="ctr">
              <a:lnSpc>
                <a:spcPts val="4080"/>
              </a:lnSpc>
              <a:buNone/>
              <a:defRPr sz="4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E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BD0C677-1272-CBD7-2E55-9BC22F175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0" y="5808662"/>
            <a:ext cx="1792894" cy="6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0F3D6-52D1-0096-8D15-8518E7A0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54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8B1A7-7B13-EDAB-7A93-0680A39C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9E6464-443B-6AFC-E8BC-9F9E4ED31D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71366"/>
            <a:ext cx="1866116" cy="1419322"/>
          </a:xfrm>
          <a:prstGeom prst="rect">
            <a:avLst/>
          </a:prstGeom>
        </p:spPr>
      </p:pic>
      <p:pic>
        <p:nvPicPr>
          <p:cNvPr id="9" name="Picture 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D1A4D6A7-0499-B91D-D06E-642EBCB810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6176963"/>
            <a:ext cx="786066" cy="3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3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e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5.emf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E540AD-B5CC-03AC-B888-09AE386BE486}"/>
              </a:ext>
            </a:extLst>
          </p:cNvPr>
          <p:cNvSpPr txBox="1"/>
          <p:nvPr/>
        </p:nvSpPr>
        <p:spPr>
          <a:xfrm>
            <a:off x="673286" y="2135919"/>
            <a:ext cx="10845427" cy="257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40"/>
              </a:lnSpc>
            </a:pPr>
            <a:r>
              <a:rPr lang="en-GB" sz="6600" b="1" dirty="0">
                <a:solidFill>
                  <a:srgbClr val="002060"/>
                </a:solidFill>
              </a:rPr>
              <a:t>REDEFINING PRIORITIES</a:t>
            </a:r>
          </a:p>
          <a:p>
            <a:pPr>
              <a:lnSpc>
                <a:spcPts val="4940"/>
              </a:lnSpc>
            </a:pPr>
            <a:r>
              <a:rPr lang="en-GB" sz="3600" b="1" dirty="0">
                <a:solidFill>
                  <a:srgbClr val="002060"/>
                </a:solidFill>
              </a:rPr>
              <a:t>WHY ARE OUR PEOPLE OFTEN AN </a:t>
            </a:r>
          </a:p>
          <a:p>
            <a:pPr>
              <a:lnSpc>
                <a:spcPts val="4940"/>
              </a:lnSpc>
            </a:pPr>
            <a:r>
              <a:rPr lang="en-GB" sz="3600" b="1" dirty="0">
                <a:solidFill>
                  <a:srgbClr val="002060"/>
                </a:solidFill>
              </a:rPr>
              <a:t>AFTERTHOUGHT WHEN IT COMES TO ACCOMMODATION?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0A72F-A5B3-2230-91DF-627A15F3BD0E}"/>
              </a:ext>
            </a:extLst>
          </p:cNvPr>
          <p:cNvSpPr txBox="1"/>
          <p:nvPr/>
        </p:nvSpPr>
        <p:spPr>
          <a:xfrm>
            <a:off x="673286" y="4901941"/>
            <a:ext cx="900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PATRICK SMITH</a:t>
            </a:r>
          </a:p>
          <a:p>
            <a:r>
              <a:rPr lang="en-GB" sz="2000" b="1" dirty="0">
                <a:solidFill>
                  <a:srgbClr val="C00000"/>
                </a:solidFill>
              </a:rPr>
              <a:t>CHIEF OPERATING OFFICER, STRIVE SERVICES GROUP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EB8AF-72DD-6F8A-3456-EB6A875DD008}"/>
              </a:ext>
            </a:extLst>
          </p:cNvPr>
          <p:cNvGrpSpPr/>
          <p:nvPr/>
        </p:nvGrpSpPr>
        <p:grpSpPr>
          <a:xfrm>
            <a:off x="10116136" y="5495925"/>
            <a:ext cx="1891631" cy="1247775"/>
            <a:chOff x="10116136" y="5495925"/>
            <a:chExt cx="1891631" cy="1247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F9DBD5-76EF-587F-E226-6FC273BA7684}"/>
                </a:ext>
              </a:extLst>
            </p:cNvPr>
            <p:cNvSpPr/>
            <p:nvPr/>
          </p:nvSpPr>
          <p:spPr>
            <a:xfrm>
              <a:off x="10191750" y="5495925"/>
              <a:ext cx="1704975" cy="124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56E27A-B9B3-4E8C-FDA1-0132EA519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D8F111-62BC-83EF-DBD9-2B61EC5E98A4}"/>
              </a:ext>
            </a:extLst>
          </p:cNvPr>
          <p:cNvSpPr txBox="1"/>
          <p:nvPr/>
        </p:nvSpPr>
        <p:spPr>
          <a:xfrm>
            <a:off x="673286" y="1048963"/>
            <a:ext cx="10845427" cy="699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40"/>
              </a:lnSpc>
            </a:pPr>
            <a:r>
              <a:rPr lang="en-GB" sz="4000" b="1" dirty="0">
                <a:solidFill>
                  <a:srgbClr val="002060"/>
                </a:solidFill>
              </a:rPr>
              <a:t>TENX LEADERSHIP TALKS:</a:t>
            </a:r>
          </a:p>
        </p:txBody>
      </p:sp>
    </p:spTree>
    <p:extLst>
      <p:ext uri="{BB962C8B-B14F-4D97-AF65-F5344CB8AC3E}">
        <p14:creationId xmlns:p14="http://schemas.microsoft.com/office/powerpoint/2010/main" val="323864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F28B24A-1739-47F6-A0AE-1DC7CCB0F15B}"/>
              </a:ext>
            </a:extLst>
          </p:cNvPr>
          <p:cNvGrpSpPr/>
          <p:nvPr/>
        </p:nvGrpSpPr>
        <p:grpSpPr>
          <a:xfrm>
            <a:off x="394034" y="1762510"/>
            <a:ext cx="3673981" cy="3599998"/>
            <a:chOff x="394034" y="1762510"/>
            <a:chExt cx="3673981" cy="3599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203883-DEC3-B46A-AB18-E93E57734B75}"/>
                </a:ext>
              </a:extLst>
            </p:cNvPr>
            <p:cNvGrpSpPr/>
            <p:nvPr/>
          </p:nvGrpSpPr>
          <p:grpSpPr>
            <a:xfrm>
              <a:off x="410484" y="1762510"/>
              <a:ext cx="3657531" cy="3599998"/>
              <a:chOff x="410484" y="1762510"/>
              <a:chExt cx="3657531" cy="359999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BD7875B-AE78-30F3-EE5D-A3824895EB29}"/>
                  </a:ext>
                </a:extLst>
              </p:cNvPr>
              <p:cNvSpPr/>
              <p:nvPr/>
            </p:nvSpPr>
            <p:spPr>
              <a:xfrm>
                <a:off x="410485" y="1762510"/>
                <a:ext cx="3599998" cy="3599998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60024A-4F04-AF9E-1ED7-3E38CB82AC6E}"/>
                  </a:ext>
                </a:extLst>
              </p:cNvPr>
              <p:cNvSpPr txBox="1"/>
              <p:nvPr/>
            </p:nvSpPr>
            <p:spPr>
              <a:xfrm>
                <a:off x="410484" y="2618076"/>
                <a:ext cx="365753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6600" b="1">
                    <a:ln w="28575">
                      <a:solidFill>
                        <a:schemeClr val="bg1"/>
                      </a:solidFill>
                    </a:ln>
                    <a:solidFill>
                      <a:srgbClr val="BF3B43"/>
                    </a:solidFill>
                  </a:defRPr>
                </a:lvl1pPr>
              </a:lstStyle>
              <a:p>
                <a:r>
                  <a:rPr lang="en-US" dirty="0"/>
                  <a:t>500,000+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1B4A58-AF82-98F5-2A34-F0EDA3A77905}"/>
                </a:ext>
              </a:extLst>
            </p:cNvPr>
            <p:cNvSpPr txBox="1"/>
            <p:nvPr/>
          </p:nvSpPr>
          <p:spPr>
            <a:xfrm>
              <a:off x="394034" y="3636969"/>
              <a:ext cx="3592230" cy="1287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800" b="1" dirty="0">
                  <a:solidFill>
                    <a:schemeClr val="bg1"/>
                  </a:solidFill>
                </a:rPr>
                <a:t>HOTEL </a:t>
              </a:r>
              <a:br>
                <a:rPr lang="en-US" sz="4800" b="1" dirty="0">
                  <a:solidFill>
                    <a:schemeClr val="bg1"/>
                  </a:solidFill>
                </a:rPr>
              </a:br>
              <a:r>
                <a:rPr lang="en-US" sz="4800" b="1" dirty="0">
                  <a:solidFill>
                    <a:schemeClr val="bg1"/>
                  </a:solidFill>
                </a:rPr>
                <a:t>STAFF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4C3282-8491-EF6C-A558-B86E632C9397}"/>
              </a:ext>
            </a:extLst>
          </p:cNvPr>
          <p:cNvGrpSpPr/>
          <p:nvPr/>
        </p:nvGrpSpPr>
        <p:grpSpPr>
          <a:xfrm>
            <a:off x="4017429" y="1762510"/>
            <a:ext cx="3606943" cy="3599998"/>
            <a:chOff x="4017429" y="1762510"/>
            <a:chExt cx="3606943" cy="35999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1A8D7E-FA16-BF05-7423-AA0D8999558A}"/>
                </a:ext>
              </a:extLst>
            </p:cNvPr>
            <p:cNvGrpSpPr/>
            <p:nvPr/>
          </p:nvGrpSpPr>
          <p:grpSpPr>
            <a:xfrm>
              <a:off x="4017429" y="1762510"/>
              <a:ext cx="3606943" cy="3599998"/>
              <a:chOff x="4017429" y="1762510"/>
              <a:chExt cx="3606943" cy="359999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60E8DE4-10D6-8EF0-E67E-B44010CE31F5}"/>
                  </a:ext>
                </a:extLst>
              </p:cNvPr>
              <p:cNvSpPr/>
              <p:nvPr/>
            </p:nvSpPr>
            <p:spPr>
              <a:xfrm>
                <a:off x="4017429" y="1762510"/>
                <a:ext cx="3599998" cy="3599998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E0251E-8CF8-E762-0616-31752937236D}"/>
                  </a:ext>
                </a:extLst>
              </p:cNvPr>
              <p:cNvSpPr txBox="1"/>
              <p:nvPr/>
            </p:nvSpPr>
            <p:spPr>
              <a:xfrm>
                <a:off x="4024372" y="2614877"/>
                <a:ext cx="36000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6600" b="1">
                    <a:ln w="28575">
                      <a:solidFill>
                        <a:schemeClr val="bg1"/>
                      </a:solidFill>
                    </a:ln>
                    <a:solidFill>
                      <a:srgbClr val="BF3B43"/>
                    </a:solidFill>
                  </a:defRPr>
                </a:lvl1pPr>
              </a:lstStyle>
              <a:p>
                <a:r>
                  <a:rPr lang="en-US" dirty="0"/>
                  <a:t>&gt;300,000 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FF5FE4-EF29-5BE5-9211-70642E27A448}"/>
                </a:ext>
              </a:extLst>
            </p:cNvPr>
            <p:cNvSpPr txBox="1"/>
            <p:nvPr/>
          </p:nvSpPr>
          <p:spPr>
            <a:xfrm>
              <a:off x="4032141" y="3636969"/>
              <a:ext cx="3585285" cy="132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b="1" dirty="0">
                  <a:solidFill>
                    <a:schemeClr val="bg1"/>
                  </a:solidFill>
                </a:rPr>
                <a:t>STAFF </a:t>
              </a:r>
            </a:p>
            <a:p>
              <a:pPr algn="ctr">
                <a:lnSpc>
                  <a:spcPts val="3200"/>
                </a:lnSpc>
              </a:pPr>
              <a:r>
                <a:rPr lang="en-US" sz="3150" b="1" dirty="0">
                  <a:solidFill>
                    <a:schemeClr val="bg1"/>
                  </a:solidFill>
                </a:rPr>
                <a:t>ACCOMMODATION</a:t>
              </a:r>
              <a:r>
                <a:rPr lang="en-US" sz="3200" b="1" dirty="0">
                  <a:solidFill>
                    <a:schemeClr val="bg1"/>
                  </a:solidFill>
                </a:rPr>
                <a:t> ROOMS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06DE9F-062D-2C98-C93A-659379DCE5C3}"/>
              </a:ext>
            </a:extLst>
          </p:cNvPr>
          <p:cNvGrpSpPr/>
          <p:nvPr/>
        </p:nvGrpSpPr>
        <p:grpSpPr>
          <a:xfrm>
            <a:off x="7621310" y="1762510"/>
            <a:ext cx="3607794" cy="3599998"/>
            <a:chOff x="7621310" y="1762510"/>
            <a:chExt cx="3607794" cy="35999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4CAF4A-FFF1-DA43-FA01-4808477637E6}"/>
                </a:ext>
              </a:extLst>
            </p:cNvPr>
            <p:cNvSpPr/>
            <p:nvPr/>
          </p:nvSpPr>
          <p:spPr>
            <a:xfrm>
              <a:off x="7621310" y="1762510"/>
              <a:ext cx="3599998" cy="359999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B4E2348-AB68-F100-F456-73152B190021}"/>
                </a:ext>
              </a:extLst>
            </p:cNvPr>
            <p:cNvSpPr txBox="1"/>
            <p:nvPr/>
          </p:nvSpPr>
          <p:spPr>
            <a:xfrm>
              <a:off x="7636867" y="3636969"/>
              <a:ext cx="3592237" cy="132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b="1" dirty="0">
                  <a:solidFill>
                    <a:schemeClr val="bg1"/>
                  </a:solidFill>
                </a:rPr>
                <a:t>STAFF </a:t>
              </a:r>
              <a:br>
                <a:rPr lang="en-US" sz="3200" b="1" dirty="0">
                  <a:solidFill>
                    <a:schemeClr val="bg1"/>
                  </a:solidFill>
                </a:rPr>
              </a:br>
              <a:r>
                <a:rPr lang="en-US" sz="3200" b="1" dirty="0">
                  <a:solidFill>
                    <a:schemeClr val="bg1"/>
                  </a:solidFill>
                </a:rPr>
                <a:t>ACCOMMODATION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b="1" dirty="0">
                  <a:solidFill>
                    <a:schemeClr val="bg1"/>
                  </a:solidFill>
                </a:rPr>
                <a:t>EXPENSE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D1841C-FE64-FEB5-7D0F-924F94258CF3}"/>
                </a:ext>
              </a:extLst>
            </p:cNvPr>
            <p:cNvSpPr txBox="1"/>
            <p:nvPr/>
          </p:nvSpPr>
          <p:spPr>
            <a:xfrm>
              <a:off x="7631315" y="2613135"/>
              <a:ext cx="35922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>
                    <a:solidFill>
                      <a:schemeClr val="bg1"/>
                    </a:solidFill>
                  </a:ln>
                  <a:solidFill>
                    <a:srgbClr val="BF3B43"/>
                  </a:solidFill>
                </a:rPr>
                <a:t>&gt;SAR4.8b</a:t>
              </a:r>
            </a:p>
            <a:p>
              <a:pPr algn="ctr"/>
              <a:endParaRPr lang="en-US" sz="14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2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9041E-605A-4ABE-FD9B-60DC85BE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185" y="815975"/>
            <a:ext cx="3380015" cy="4929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18D14-EB1F-00F4-6024-51F4F20DC191}"/>
              </a:ext>
            </a:extLst>
          </p:cNvPr>
          <p:cNvSpPr txBox="1"/>
          <p:nvPr/>
        </p:nvSpPr>
        <p:spPr>
          <a:xfrm>
            <a:off x="1041359" y="2393921"/>
            <a:ext cx="7912141" cy="226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720"/>
              </a:lnSpc>
            </a:pPr>
            <a:r>
              <a:rPr lang="en-US" sz="16600" b="1" dirty="0">
                <a:solidFill>
                  <a:srgbClr val="002060"/>
                </a:solidFill>
              </a:rPr>
              <a:t>HOW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0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13ADDD-734C-F345-5434-57067704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40" y="501537"/>
            <a:ext cx="6415119" cy="5854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CEDF5-96D8-5216-3249-FF4A7ECDD4CB}"/>
              </a:ext>
            </a:extLst>
          </p:cNvPr>
          <p:cNvSpPr txBox="1"/>
          <p:nvPr/>
        </p:nvSpPr>
        <p:spPr>
          <a:xfrm>
            <a:off x="5169648" y="1288868"/>
            <a:ext cx="1852701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</a:rPr>
              <a:t>VISION </a:t>
            </a:r>
          </a:p>
          <a:p>
            <a:pPr algn="ctr"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</a:rPr>
              <a:t>2030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8A709-FDE5-4223-8B81-677E660F5F36}"/>
              </a:ext>
            </a:extLst>
          </p:cNvPr>
          <p:cNvSpPr txBox="1"/>
          <p:nvPr/>
        </p:nvSpPr>
        <p:spPr>
          <a:xfrm>
            <a:off x="2924999" y="4670911"/>
            <a:ext cx="2133599" cy="918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400" b="1" dirty="0">
                <a:solidFill>
                  <a:schemeClr val="bg1"/>
                </a:solidFill>
              </a:rPr>
              <a:t>MOMRA</a:t>
            </a:r>
          </a:p>
          <a:p>
            <a:pPr algn="ctr">
              <a:lnSpc>
                <a:spcPts val="3240"/>
              </a:lnSpc>
            </a:pPr>
            <a:r>
              <a:rPr lang="en-US" sz="2400" b="1" dirty="0">
                <a:solidFill>
                  <a:schemeClr val="bg1"/>
                </a:solidFill>
              </a:rPr>
              <a:t>REGULATIONS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C2917-5D9C-33FB-127A-B93AF7FCFDAD}"/>
              </a:ext>
            </a:extLst>
          </p:cNvPr>
          <p:cNvSpPr txBox="1"/>
          <p:nvPr/>
        </p:nvSpPr>
        <p:spPr>
          <a:xfrm>
            <a:off x="5029198" y="3591113"/>
            <a:ext cx="2133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LOCATION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>+ MARKET</a:t>
            </a:r>
          </a:p>
        </p:txBody>
      </p:sp>
      <p:sp>
        <p:nvSpPr>
          <p:cNvPr id="2" name="Subtitle 42">
            <a:extLst>
              <a:ext uri="{FF2B5EF4-FFF2-40B4-BE49-F238E27FC236}">
                <a16:creationId xmlns:a16="http://schemas.microsoft.com/office/drawing/2014/main" id="{0DD7E086-3BFC-9201-3DAA-368535AA1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3329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  <a:spcBef>
                <a:spcPts val="0"/>
              </a:spcBef>
            </a:pPr>
            <a:r>
              <a:rPr lang="en-GB" sz="4000" dirty="0">
                <a:solidFill>
                  <a:srgbClr val="002060"/>
                </a:solidFill>
              </a:rPr>
              <a:t>BALANCING</a:t>
            </a:r>
          </a:p>
          <a:p>
            <a:pPr>
              <a:lnSpc>
                <a:spcPts val="3080"/>
              </a:lnSpc>
              <a:spcBef>
                <a:spcPts val="0"/>
              </a:spcBef>
            </a:pPr>
            <a:r>
              <a:rPr lang="en-GB" sz="4000" dirty="0">
                <a:solidFill>
                  <a:srgbClr val="002060"/>
                </a:solidFill>
              </a:rPr>
              <a:t>FACTORS</a:t>
            </a:r>
            <a:endParaRPr lang="en-GB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DCF06-BC46-4295-1246-431443B07BE5}"/>
              </a:ext>
            </a:extLst>
          </p:cNvPr>
          <p:cNvSpPr txBox="1"/>
          <p:nvPr/>
        </p:nvSpPr>
        <p:spPr>
          <a:xfrm>
            <a:off x="7169960" y="4670911"/>
            <a:ext cx="2133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INCREASED RENTAL DEMANDS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0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2">
            <a:extLst>
              <a:ext uri="{FF2B5EF4-FFF2-40B4-BE49-F238E27FC236}">
                <a16:creationId xmlns:a16="http://schemas.microsoft.com/office/drawing/2014/main" id="{6B10F352-B3C1-7C0A-F3FE-AE00E753E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KEY PROJECTS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+ MANDATES</a:t>
            </a:r>
            <a:endParaRPr lang="en-GB" sz="4000" dirty="0"/>
          </a:p>
        </p:txBody>
      </p:sp>
      <p:pic>
        <p:nvPicPr>
          <p:cNvPr id="13" name="Picture 1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655ED6E6-112F-136C-FA37-5737D80FE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3264" r="67939" b="52681"/>
          <a:stretch/>
        </p:blipFill>
        <p:spPr>
          <a:xfrm>
            <a:off x="8586030" y="772710"/>
            <a:ext cx="1442728" cy="1424485"/>
          </a:xfrm>
          <a:prstGeom prst="rect">
            <a:avLst/>
          </a:prstGeom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D8148C0-A713-81CC-3A7D-13402481D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t="53545" r="35019"/>
          <a:stretch/>
        </p:blipFill>
        <p:spPr>
          <a:xfrm>
            <a:off x="5067596" y="772710"/>
            <a:ext cx="1426733" cy="1449332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BB0060A5-38F5-8565-D0A6-2897E3FE0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4" t="53630" r="2493" b="1432"/>
          <a:stretch/>
        </p:blipFill>
        <p:spPr>
          <a:xfrm>
            <a:off x="6814142" y="772710"/>
            <a:ext cx="1452077" cy="1441321"/>
          </a:xfrm>
          <a:prstGeom prst="rect">
            <a:avLst/>
          </a:prstGeom>
        </p:spPr>
      </p:pic>
      <p:pic>
        <p:nvPicPr>
          <p:cNvPr id="17" name="Picture 16" descr="A picture containing text, different, variety, several&#10;&#10;Description automatically generated">
            <a:extLst>
              <a:ext uri="{FF2B5EF4-FFF2-40B4-BE49-F238E27FC236}">
                <a16:creationId xmlns:a16="http://schemas.microsoft.com/office/drawing/2014/main" id="{7571E9A0-BD1D-36B5-6C8A-6243738327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8" t="1961" r="2689" b="53729"/>
          <a:stretch/>
        </p:blipFill>
        <p:spPr>
          <a:xfrm>
            <a:off x="3310149" y="772710"/>
            <a:ext cx="1437634" cy="1431453"/>
          </a:xfrm>
          <a:prstGeom prst="rect">
            <a:avLst/>
          </a:prstGeom>
        </p:spPr>
      </p:pic>
      <p:pic>
        <p:nvPicPr>
          <p:cNvPr id="18" name="Picture 17" descr="A picture containing text, different, variety, several&#10;&#10;Description automatically generated">
            <a:extLst>
              <a:ext uri="{FF2B5EF4-FFF2-40B4-BE49-F238E27FC236}">
                <a16:creationId xmlns:a16="http://schemas.microsoft.com/office/drawing/2014/main" id="{66950852-9852-8BD8-1CD7-B1D76A0EA1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961" r="35124" b="53729"/>
          <a:stretch/>
        </p:blipFill>
        <p:spPr>
          <a:xfrm>
            <a:off x="1488562" y="772710"/>
            <a:ext cx="1501774" cy="144027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5703A423-33B4-FF5F-E24F-8E0E25027877}"/>
              </a:ext>
            </a:extLst>
          </p:cNvPr>
          <p:cNvGrpSpPr/>
          <p:nvPr/>
        </p:nvGrpSpPr>
        <p:grpSpPr>
          <a:xfrm>
            <a:off x="9802859" y="2724446"/>
            <a:ext cx="1749731" cy="2376488"/>
            <a:chOff x="9614647" y="2284318"/>
            <a:chExt cx="1749731" cy="23764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F1EECDF-7AB0-B71E-51E1-AA886B568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108" r="12247"/>
            <a:stretch/>
          </p:blipFill>
          <p:spPr>
            <a:xfrm>
              <a:off x="9614647" y="2316747"/>
              <a:ext cx="1749731" cy="234405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8D0728-1F01-A7A5-BC7B-5F3AB903F60B}"/>
                </a:ext>
              </a:extLst>
            </p:cNvPr>
            <p:cNvSpPr txBox="1"/>
            <p:nvPr/>
          </p:nvSpPr>
          <p:spPr>
            <a:xfrm>
              <a:off x="9614647" y="2284318"/>
              <a:ext cx="1749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NET ZERO BY 2060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1AB201-DBF7-850C-D8D5-1DBD99AE3D4E}"/>
                </a:ext>
              </a:extLst>
            </p:cNvPr>
            <p:cNvSpPr txBox="1"/>
            <p:nvPr/>
          </p:nvSpPr>
          <p:spPr>
            <a:xfrm>
              <a:off x="9614647" y="4324892"/>
              <a:ext cx="1749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SAUDI GREEN INITIATIVE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DBB061-F12D-77B7-4974-146EC265C5E7}"/>
              </a:ext>
            </a:extLst>
          </p:cNvPr>
          <p:cNvGrpSpPr/>
          <p:nvPr/>
        </p:nvGrpSpPr>
        <p:grpSpPr>
          <a:xfrm>
            <a:off x="1910655" y="2698030"/>
            <a:ext cx="7436759" cy="3097213"/>
            <a:chOff x="1825902" y="3037825"/>
            <a:chExt cx="7436759" cy="30972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D774DB-E81B-9AF0-8901-93F2C669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5902" y="4694237"/>
              <a:ext cx="1126005" cy="1440801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B5AD755-FF9E-57F9-C93E-D9E2DF5B33A5}"/>
                </a:ext>
              </a:extLst>
            </p:cNvPr>
            <p:cNvSpPr/>
            <p:nvPr/>
          </p:nvSpPr>
          <p:spPr>
            <a:xfrm>
              <a:off x="2333178" y="3037825"/>
              <a:ext cx="1749731" cy="1749731"/>
            </a:xfrm>
            <a:prstGeom prst="ellipse">
              <a:avLst/>
            </a:prstGeom>
            <a:solidFill>
              <a:srgbClr val="7EB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IMPROVING QUALITY 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OF LIFE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C6E2B16-1F2E-6620-8874-F2232CD75441}"/>
                </a:ext>
              </a:extLst>
            </p:cNvPr>
            <p:cNvSpPr/>
            <p:nvPr/>
          </p:nvSpPr>
          <p:spPr>
            <a:xfrm>
              <a:off x="3010372" y="4385307"/>
              <a:ext cx="1749731" cy="1749731"/>
            </a:xfrm>
            <a:prstGeom prst="ellipse">
              <a:avLst/>
            </a:prstGeom>
            <a:solidFill>
              <a:srgbClr val="007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SINGLE SEX HOUSING 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5FB2DFF-BE44-070A-F4E6-9AB3074A1239}"/>
                </a:ext>
              </a:extLst>
            </p:cNvPr>
            <p:cNvSpPr/>
            <p:nvPr/>
          </p:nvSpPr>
          <p:spPr>
            <a:xfrm>
              <a:off x="4059762" y="3037825"/>
              <a:ext cx="1749731" cy="1749731"/>
            </a:xfrm>
            <a:prstGeom prst="ellipse">
              <a:avLst/>
            </a:prstGeom>
            <a:solidFill>
              <a:srgbClr val="007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MAX 4 PER ROOM + 4.8 </a:t>
              </a:r>
              <a:r>
                <a:rPr lang="en-US" sz="1600" b="1" dirty="0" err="1">
                  <a:solidFill>
                    <a:schemeClr val="bg1"/>
                  </a:solidFill>
                </a:rPr>
                <a:t>M</a:t>
              </a:r>
              <a:r>
                <a:rPr lang="en-US" sz="1600" b="1" baseline="30000" dirty="0" err="1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 PER PERSON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B0926E-E97E-AC94-CF41-3B8FF95E7207}"/>
                </a:ext>
              </a:extLst>
            </p:cNvPr>
            <p:cNvSpPr/>
            <p:nvPr/>
          </p:nvSpPr>
          <p:spPr>
            <a:xfrm>
              <a:off x="4877032" y="4385307"/>
              <a:ext cx="1749731" cy="1749731"/>
            </a:xfrm>
            <a:prstGeom prst="ellipse">
              <a:avLst/>
            </a:prstGeom>
            <a:solidFill>
              <a:srgbClr val="7EB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REGULAR DISINFECT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+ </a:t>
              </a:r>
              <a:r>
                <a:rPr lang="en-US" sz="1600" b="1" dirty="0" err="1">
                  <a:solidFill>
                    <a:schemeClr val="bg1"/>
                  </a:solidFill>
                </a:rPr>
                <a:t>SANITISE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236924E-151E-1C14-8648-3A1F57D7C32B}"/>
                </a:ext>
              </a:extLst>
            </p:cNvPr>
            <p:cNvSpPr/>
            <p:nvPr/>
          </p:nvSpPr>
          <p:spPr>
            <a:xfrm>
              <a:off x="5786346" y="3037825"/>
              <a:ext cx="1749731" cy="1749731"/>
            </a:xfrm>
            <a:prstGeom prst="ellipse">
              <a:avLst/>
            </a:prstGeom>
            <a:solidFill>
              <a:srgbClr val="7EB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FRESH WATER, NATURAL LIGHT 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+ AIR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683F28-FD25-9B1C-75C3-F56FB0E0C944}"/>
                </a:ext>
              </a:extLst>
            </p:cNvPr>
            <p:cNvSpPr/>
            <p:nvPr/>
          </p:nvSpPr>
          <p:spPr>
            <a:xfrm>
              <a:off x="6798654" y="4385307"/>
              <a:ext cx="1749731" cy="1749731"/>
            </a:xfrm>
            <a:prstGeom prst="ellipse">
              <a:avLst/>
            </a:prstGeom>
            <a:solidFill>
              <a:srgbClr val="007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ON-SITE HEALTH SPECIALIST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4F5FE13-5AD4-8165-B94B-E44B121C82A0}"/>
                </a:ext>
              </a:extLst>
            </p:cNvPr>
            <p:cNvSpPr/>
            <p:nvPr/>
          </p:nvSpPr>
          <p:spPr>
            <a:xfrm>
              <a:off x="7512930" y="3037825"/>
              <a:ext cx="1749731" cy="1749731"/>
            </a:xfrm>
            <a:prstGeom prst="ellipse">
              <a:avLst/>
            </a:prstGeom>
            <a:solidFill>
              <a:srgbClr val="007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ON-SITE FACILITIES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09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2">
            <a:extLst>
              <a:ext uri="{FF2B5EF4-FFF2-40B4-BE49-F238E27FC236}">
                <a16:creationId xmlns:a16="http://schemas.microsoft.com/office/drawing/2014/main" id="{7B032831-4132-80B6-3B4F-08341E482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URBAN DISTRICTS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DFBAD-EF61-344C-B941-64C06987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094" y="299398"/>
            <a:ext cx="6606513" cy="546957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4670474-71DD-63BE-CFE9-8D5B7CA31F2C}"/>
              </a:ext>
            </a:extLst>
          </p:cNvPr>
          <p:cNvSpPr/>
          <p:nvPr/>
        </p:nvSpPr>
        <p:spPr>
          <a:xfrm>
            <a:off x="1434458" y="563520"/>
            <a:ext cx="1842247" cy="18422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BUILDING SMARTER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A2C20C-0B10-0901-5E7E-70F1387C17DB}"/>
              </a:ext>
            </a:extLst>
          </p:cNvPr>
          <p:cNvSpPr/>
          <p:nvPr/>
        </p:nvSpPr>
        <p:spPr>
          <a:xfrm>
            <a:off x="1542662" y="2808573"/>
            <a:ext cx="1842247" cy="18422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PROTECT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AGAINST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RENTAL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INCREASE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B8CA03-B22E-F5DA-80B9-E749DC7D5228}"/>
              </a:ext>
            </a:extLst>
          </p:cNvPr>
          <p:cNvGrpSpPr/>
          <p:nvPr/>
        </p:nvGrpSpPr>
        <p:grpSpPr>
          <a:xfrm>
            <a:off x="3662291" y="2291976"/>
            <a:ext cx="1842247" cy="1842247"/>
            <a:chOff x="3662291" y="2291976"/>
            <a:chExt cx="1842247" cy="1842247"/>
          </a:xfrm>
          <a:solidFill>
            <a:srgbClr val="002060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379984-8220-217A-F545-C662339E97AD}"/>
                </a:ext>
              </a:extLst>
            </p:cNvPr>
            <p:cNvSpPr/>
            <p:nvPr/>
          </p:nvSpPr>
          <p:spPr>
            <a:xfrm>
              <a:off x="3662291" y="2291976"/>
              <a:ext cx="1842247" cy="18422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22FB6C-8577-A330-1622-F7D687E60D88}"/>
                </a:ext>
              </a:extLst>
            </p:cNvPr>
            <p:cNvSpPr txBox="1"/>
            <p:nvPr/>
          </p:nvSpPr>
          <p:spPr>
            <a:xfrm>
              <a:off x="3730405" y="2751435"/>
              <a:ext cx="175280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INVESTMENT OPPORTUNITIES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+ RETURNS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2F4348-3CD1-5209-3FD3-4C0812D8FFFB}"/>
              </a:ext>
            </a:extLst>
          </p:cNvPr>
          <p:cNvGrpSpPr/>
          <p:nvPr/>
        </p:nvGrpSpPr>
        <p:grpSpPr>
          <a:xfrm>
            <a:off x="2819817" y="4652584"/>
            <a:ext cx="1842247" cy="1842247"/>
            <a:chOff x="2819817" y="4652584"/>
            <a:chExt cx="1842247" cy="1842247"/>
          </a:xfrm>
          <a:solidFill>
            <a:srgbClr val="002060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C67E1F-41FA-271D-8C37-E4E39890574C}"/>
                </a:ext>
              </a:extLst>
            </p:cNvPr>
            <p:cNvSpPr/>
            <p:nvPr/>
          </p:nvSpPr>
          <p:spPr>
            <a:xfrm>
              <a:off x="2819817" y="4652584"/>
              <a:ext cx="1842247" cy="18422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3FC67-32DC-5A42-E76F-4605808C23F0}"/>
                </a:ext>
              </a:extLst>
            </p:cNvPr>
            <p:cNvSpPr txBox="1"/>
            <p:nvPr/>
          </p:nvSpPr>
          <p:spPr>
            <a:xfrm>
              <a:off x="2864536" y="5112042"/>
              <a:ext cx="175280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RE-PURPOSING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EXISTING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REAL ESTATE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39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B20D97-1406-7A1B-866F-CFF7D401175F}"/>
              </a:ext>
            </a:extLst>
          </p:cNvPr>
          <p:cNvSpPr/>
          <p:nvPr/>
        </p:nvSpPr>
        <p:spPr>
          <a:xfrm>
            <a:off x="3169916" y="1772336"/>
            <a:ext cx="1214981" cy="21363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6EAEAC-8264-5DA5-5264-B79BAD9F1545}"/>
              </a:ext>
            </a:extLst>
          </p:cNvPr>
          <p:cNvSpPr/>
          <p:nvPr/>
        </p:nvSpPr>
        <p:spPr>
          <a:xfrm>
            <a:off x="4446941" y="3264253"/>
            <a:ext cx="1214981" cy="1410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432E3E-0232-E268-5147-9D5959B7166C}"/>
              </a:ext>
            </a:extLst>
          </p:cNvPr>
          <p:cNvSpPr/>
          <p:nvPr/>
        </p:nvSpPr>
        <p:spPr>
          <a:xfrm>
            <a:off x="3157466" y="2741854"/>
            <a:ext cx="1230451" cy="11667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C1DD39-AA00-8652-435F-B08B9D6197DD}"/>
              </a:ext>
            </a:extLst>
          </p:cNvPr>
          <p:cNvSpPr/>
          <p:nvPr/>
        </p:nvSpPr>
        <p:spPr>
          <a:xfrm>
            <a:off x="3175540" y="3091913"/>
            <a:ext cx="1185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Calibri" pitchFamily="34" charset="0"/>
              </a:rPr>
              <a:t>AFFORDABLE</a:t>
            </a:r>
          </a:p>
          <a:p>
            <a:r>
              <a:rPr lang="en-US" sz="1400" b="1" dirty="0">
                <a:solidFill>
                  <a:srgbClr val="002060"/>
                </a:solidFill>
                <a:latin typeface="Calibri" pitchFamily="34" charset="0"/>
              </a:rPr>
              <a:t>HOUSING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36F94-F212-EC6A-8E67-997712739C41}"/>
              </a:ext>
            </a:extLst>
          </p:cNvPr>
          <p:cNvSpPr/>
          <p:nvPr/>
        </p:nvSpPr>
        <p:spPr>
          <a:xfrm>
            <a:off x="4543751" y="3531557"/>
            <a:ext cx="974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PREMIUM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STAFF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E8884-3B07-435A-176B-EBAF17244CFA}"/>
              </a:ext>
            </a:extLst>
          </p:cNvPr>
          <p:cNvSpPr/>
          <p:nvPr/>
        </p:nvSpPr>
        <p:spPr>
          <a:xfrm>
            <a:off x="5638516" y="3818788"/>
            <a:ext cx="1214981" cy="1410024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078C1-10C4-00F0-C5A4-76958915853B}"/>
              </a:ext>
            </a:extLst>
          </p:cNvPr>
          <p:cNvSpPr/>
          <p:nvPr/>
        </p:nvSpPr>
        <p:spPr>
          <a:xfrm>
            <a:off x="5752959" y="4086092"/>
            <a:ext cx="9305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JUNIOR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STAFF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24F012-1CF3-3E0B-2790-A26C60900DEB}"/>
              </a:ext>
            </a:extLst>
          </p:cNvPr>
          <p:cNvSpPr/>
          <p:nvPr/>
        </p:nvSpPr>
        <p:spPr>
          <a:xfrm>
            <a:off x="6817791" y="4444953"/>
            <a:ext cx="1214981" cy="14100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591952-9D14-2C0A-DD52-14119654A41A}"/>
              </a:ext>
            </a:extLst>
          </p:cNvPr>
          <p:cNvSpPr/>
          <p:nvPr/>
        </p:nvSpPr>
        <p:spPr>
          <a:xfrm>
            <a:off x="6941855" y="4681311"/>
            <a:ext cx="9066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QUALITY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LABOUR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CAMP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1D3D4B-3FAF-6899-99A8-FB96715A280F}"/>
              </a:ext>
            </a:extLst>
          </p:cNvPr>
          <p:cNvSpPr/>
          <p:nvPr/>
        </p:nvSpPr>
        <p:spPr>
          <a:xfrm>
            <a:off x="8017740" y="4808634"/>
            <a:ext cx="1214981" cy="1410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CDBAE-EE72-9971-5C04-D009981DECE1}"/>
              </a:ext>
            </a:extLst>
          </p:cNvPr>
          <p:cNvSpPr/>
          <p:nvPr/>
        </p:nvSpPr>
        <p:spPr>
          <a:xfrm>
            <a:off x="8153025" y="5172312"/>
            <a:ext cx="878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LABOUR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CAMP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1C8834-7567-7C74-BF0D-F46A6A4D4CF3}"/>
              </a:ext>
            </a:extLst>
          </p:cNvPr>
          <p:cNvSpPr/>
          <p:nvPr/>
        </p:nvSpPr>
        <p:spPr>
          <a:xfrm>
            <a:off x="3180966" y="1920244"/>
            <a:ext cx="1187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</a:rPr>
              <a:t>HIGH-TO-MID</a:t>
            </a:r>
          </a:p>
          <a:p>
            <a:r>
              <a:rPr lang="en-US" sz="1200" b="1" dirty="0">
                <a:solidFill>
                  <a:prstClr val="white"/>
                </a:solidFill>
              </a:rPr>
              <a:t>RESIDENTIAL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839E17-6273-60FF-241D-55976BE3D867}"/>
              </a:ext>
            </a:extLst>
          </p:cNvPr>
          <p:cNvSpPr txBox="1"/>
          <p:nvPr/>
        </p:nvSpPr>
        <p:spPr>
          <a:xfrm>
            <a:off x="2398856" y="1665957"/>
            <a:ext cx="75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HIGH</a:t>
            </a:r>
          </a:p>
          <a:p>
            <a:pPr algn="ctr"/>
            <a:endParaRPr 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9EEE58-F8B5-FBFE-17A4-4D9C0F9BA76E}"/>
              </a:ext>
            </a:extLst>
          </p:cNvPr>
          <p:cNvSpPr txBox="1"/>
          <p:nvPr/>
        </p:nvSpPr>
        <p:spPr>
          <a:xfrm>
            <a:off x="2379102" y="3334453"/>
            <a:ext cx="81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MID</a:t>
            </a:r>
          </a:p>
          <a:p>
            <a:pPr algn="ctr"/>
            <a:endParaRPr 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10546E-CAA8-B9DC-98EF-E35D6D1ACB8F}"/>
              </a:ext>
            </a:extLst>
          </p:cNvPr>
          <p:cNvSpPr txBox="1"/>
          <p:nvPr/>
        </p:nvSpPr>
        <p:spPr>
          <a:xfrm>
            <a:off x="2398856" y="5393655"/>
            <a:ext cx="75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LOW</a:t>
            </a:r>
          </a:p>
          <a:p>
            <a:pPr algn="ctr"/>
            <a:endParaRPr 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A67E8E3-2679-23FC-D431-EFCD934EF460}"/>
              </a:ext>
            </a:extLst>
          </p:cNvPr>
          <p:cNvCxnSpPr>
            <a:cxnSpLocks/>
          </p:cNvCxnSpPr>
          <p:nvPr/>
        </p:nvCxnSpPr>
        <p:spPr>
          <a:xfrm>
            <a:off x="2284413" y="1610000"/>
            <a:ext cx="0" cy="415679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42">
            <a:extLst>
              <a:ext uri="{FF2B5EF4-FFF2-40B4-BE49-F238E27FC236}">
                <a16:creationId xmlns:a16="http://schemas.microsoft.com/office/drawing/2014/main" id="{F1234FEA-EE76-BAC6-99F0-253C9A365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MARKET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SEGMENTATION</a:t>
            </a:r>
            <a:endParaRPr lang="en-GB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A08F77-04C6-7CE7-C678-2082C6D8CB30}"/>
              </a:ext>
            </a:extLst>
          </p:cNvPr>
          <p:cNvGrpSpPr/>
          <p:nvPr/>
        </p:nvGrpSpPr>
        <p:grpSpPr>
          <a:xfrm>
            <a:off x="3074434" y="1789161"/>
            <a:ext cx="8851124" cy="2484324"/>
            <a:chOff x="3074434" y="1789161"/>
            <a:chExt cx="8851124" cy="24843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8BCE2A-8AEF-9C6D-BABC-9A6CEC5B5E35}"/>
                </a:ext>
              </a:extLst>
            </p:cNvPr>
            <p:cNvSpPr/>
            <p:nvPr/>
          </p:nvSpPr>
          <p:spPr>
            <a:xfrm>
              <a:off x="3074434" y="2454034"/>
              <a:ext cx="2284897" cy="1819451"/>
            </a:xfrm>
            <a:prstGeom prst="rect">
              <a:avLst/>
            </a:prstGeom>
            <a:noFill/>
            <a:ln w="38100" cap="flat" cmpd="sng" algn="ctr">
              <a:solidFill>
                <a:srgbClr val="FAB42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n>
                  <a:solidFill>
                    <a:srgbClr val="FAB427"/>
                  </a:solidFill>
                </a:ln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ADE463-2A03-AEE9-5483-17FF700A8669}"/>
                </a:ext>
              </a:extLst>
            </p:cNvPr>
            <p:cNvSpPr txBox="1"/>
            <p:nvPr/>
          </p:nvSpPr>
          <p:spPr>
            <a:xfrm>
              <a:off x="6218249" y="1843220"/>
              <a:ext cx="5707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AFFORDABLE HOUSING / MANAGERS</a:t>
              </a:r>
            </a:p>
          </p:txBody>
        </p:sp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B9B83CC-EBF0-9604-80E6-318C17193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2035" y="1789161"/>
              <a:ext cx="1493965" cy="50292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01D5BE-3DF9-FD28-8B2B-4C6B4AD0F09E}"/>
              </a:ext>
            </a:extLst>
          </p:cNvPr>
          <p:cNvGrpSpPr/>
          <p:nvPr/>
        </p:nvGrpSpPr>
        <p:grpSpPr>
          <a:xfrm>
            <a:off x="5780417" y="3249034"/>
            <a:ext cx="5183374" cy="2510570"/>
            <a:chOff x="5780417" y="3249034"/>
            <a:chExt cx="5183374" cy="251057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97F845-F8A3-645D-0974-FA21D51A15AD}"/>
                </a:ext>
              </a:extLst>
            </p:cNvPr>
            <p:cNvSpPr/>
            <p:nvPr/>
          </p:nvSpPr>
          <p:spPr>
            <a:xfrm>
              <a:off x="5780417" y="3940153"/>
              <a:ext cx="2142996" cy="1819451"/>
            </a:xfrm>
            <a:prstGeom prst="rect">
              <a:avLst/>
            </a:prstGeom>
            <a:noFill/>
            <a:ln w="38100" cap="flat" cmpd="sng" algn="ctr">
              <a:solidFill>
                <a:srgbClr val="116FB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DDEED9-AE75-F4E9-71BD-63103C9D49AF}"/>
                </a:ext>
              </a:extLst>
            </p:cNvPr>
            <p:cNvSpPr txBox="1"/>
            <p:nvPr/>
          </p:nvSpPr>
          <p:spPr>
            <a:xfrm>
              <a:off x="8103347" y="3341361"/>
              <a:ext cx="2860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UPPER LABOUR</a:t>
              </a:r>
            </a:p>
          </p:txBody>
        </p:sp>
        <p:pic>
          <p:nvPicPr>
            <p:cNvPr id="7" name="Picture 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E32A487-DF57-3385-4997-6E75C9B4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7791" y="3249034"/>
              <a:ext cx="1253476" cy="49854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4DBE83-BF5A-D81D-B0AF-A05CB780E57B}"/>
              </a:ext>
            </a:extLst>
          </p:cNvPr>
          <p:cNvGrpSpPr/>
          <p:nvPr/>
        </p:nvGrpSpPr>
        <p:grpSpPr>
          <a:xfrm>
            <a:off x="4272983" y="2496346"/>
            <a:ext cx="8280497" cy="2422603"/>
            <a:chOff x="4272983" y="2496346"/>
            <a:chExt cx="8280497" cy="24226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80A28F-2BDF-EBB6-E1B7-999ABA690FAA}"/>
                </a:ext>
              </a:extLst>
            </p:cNvPr>
            <p:cNvSpPr txBox="1"/>
            <p:nvPr/>
          </p:nvSpPr>
          <p:spPr>
            <a:xfrm>
              <a:off x="7030689" y="2578852"/>
              <a:ext cx="5522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HOSPITALITY / NON-MANAGERS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B635C7-8659-9BFA-1559-118E70946756}"/>
                </a:ext>
              </a:extLst>
            </p:cNvPr>
            <p:cNvSpPr/>
            <p:nvPr/>
          </p:nvSpPr>
          <p:spPr>
            <a:xfrm>
              <a:off x="4272983" y="3099498"/>
              <a:ext cx="2284897" cy="1819451"/>
            </a:xfrm>
            <a:prstGeom prst="rect">
              <a:avLst/>
            </a:prstGeom>
            <a:noFill/>
            <a:ln w="38100" cap="flat" cmpd="sng" algn="ctr">
              <a:solidFill>
                <a:srgbClr val="0B983A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1AAFBD5E-AEA3-9C3E-C596-B2A6355BA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9263" y="2496346"/>
              <a:ext cx="1422543" cy="50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3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5A73F00B-8261-F960-7972-13642E4B38E5}"/>
              </a:ext>
            </a:extLst>
          </p:cNvPr>
          <p:cNvSpPr txBox="1"/>
          <p:nvPr/>
        </p:nvSpPr>
        <p:spPr>
          <a:xfrm>
            <a:off x="124132" y="-413491"/>
            <a:ext cx="305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2E2A29-0758-0E8C-4271-EE9C19B2612E}"/>
              </a:ext>
            </a:extLst>
          </p:cNvPr>
          <p:cNvGrpSpPr/>
          <p:nvPr/>
        </p:nvGrpSpPr>
        <p:grpSpPr>
          <a:xfrm>
            <a:off x="1676401" y="2459202"/>
            <a:ext cx="7180112" cy="1177354"/>
            <a:chOff x="1676401" y="2459202"/>
            <a:chExt cx="7180112" cy="1177354"/>
          </a:xfrm>
        </p:grpSpPr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04F21EEE-BA32-93AE-A602-717B21451DB8}"/>
                </a:ext>
              </a:extLst>
            </p:cNvPr>
            <p:cNvSpPr/>
            <p:nvPr/>
          </p:nvSpPr>
          <p:spPr>
            <a:xfrm rot="16200000">
              <a:off x="4850902" y="-588468"/>
              <a:ext cx="709529" cy="6804870"/>
            </a:xfrm>
            <a:prstGeom prst="leftBrace">
              <a:avLst>
                <a:gd name="adj1" fmla="val 0"/>
                <a:gd name="adj2" fmla="val 49769"/>
              </a:avLst>
            </a:prstGeom>
            <a:noFill/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407E2CA2-901A-D98F-C305-D1F8035314D1}"/>
                </a:ext>
              </a:extLst>
            </p:cNvPr>
            <p:cNvSpPr/>
            <p:nvPr/>
          </p:nvSpPr>
          <p:spPr>
            <a:xfrm rot="5400000">
              <a:off x="4891069" y="-328887"/>
              <a:ext cx="750775" cy="7180112"/>
            </a:xfrm>
            <a:prstGeom prst="leftBrace">
              <a:avLst>
                <a:gd name="adj1" fmla="val 0"/>
                <a:gd name="adj2" fmla="val 51061"/>
              </a:avLst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BDC93F0-F2A4-AB43-0305-0E7C9382A5D8}"/>
              </a:ext>
            </a:extLst>
          </p:cNvPr>
          <p:cNvGrpSpPr/>
          <p:nvPr/>
        </p:nvGrpSpPr>
        <p:grpSpPr>
          <a:xfrm>
            <a:off x="589206" y="3340370"/>
            <a:ext cx="1419253" cy="2497830"/>
            <a:chOff x="589206" y="3340370"/>
            <a:chExt cx="1419253" cy="24978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594297-F7DC-57E6-27EB-8E47F5652239}"/>
                </a:ext>
              </a:extLst>
            </p:cNvPr>
            <p:cNvSpPr txBox="1"/>
            <p:nvPr/>
          </p:nvSpPr>
          <p:spPr>
            <a:xfrm rot="16200000">
              <a:off x="-296853" y="4226429"/>
              <a:ext cx="2497830" cy="725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2800" b="1" dirty="0">
                  <a:solidFill>
                    <a:srgbClr val="BF3B43"/>
                  </a:solidFill>
                </a:rPr>
                <a:t>SINGLE </a:t>
              </a:r>
            </a:p>
            <a:p>
              <a:pPr algn="ctr">
                <a:lnSpc>
                  <a:spcPts val="2360"/>
                </a:lnSpc>
              </a:pPr>
              <a:r>
                <a:rPr lang="en-US" sz="2800" b="1" dirty="0">
                  <a:solidFill>
                    <a:srgbClr val="BF3B43"/>
                  </a:solidFill>
                </a:rPr>
                <a:t>SITE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726888B-938B-6927-6E7E-8B184F050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9339" y="3649177"/>
              <a:ext cx="659120" cy="207766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01F214-D3CA-BFEA-ED57-BB72959A7043}"/>
              </a:ext>
            </a:extLst>
          </p:cNvPr>
          <p:cNvGrpSpPr/>
          <p:nvPr/>
        </p:nvGrpSpPr>
        <p:grpSpPr>
          <a:xfrm>
            <a:off x="3580691" y="3421958"/>
            <a:ext cx="2422335" cy="2497830"/>
            <a:chOff x="3580691" y="3421958"/>
            <a:chExt cx="2422335" cy="249783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50893D1-3B06-36F3-F4D1-9C64DC5A60E1}"/>
                </a:ext>
              </a:extLst>
            </p:cNvPr>
            <p:cNvSpPr txBox="1"/>
            <p:nvPr/>
          </p:nvSpPr>
          <p:spPr>
            <a:xfrm rot="16200000">
              <a:off x="2694632" y="4308017"/>
              <a:ext cx="2497830" cy="725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2800" b="1" dirty="0">
                  <a:solidFill>
                    <a:srgbClr val="BF3B43"/>
                  </a:solidFill>
                </a:rPr>
                <a:t>MULTI TENANTED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F6B0FB-E930-8AB4-EC05-BD4E52987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8375" y="3619429"/>
              <a:ext cx="1734651" cy="20623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CEF214-DFE4-8901-5086-B53C64C73340}"/>
              </a:ext>
            </a:extLst>
          </p:cNvPr>
          <p:cNvGrpSpPr/>
          <p:nvPr/>
        </p:nvGrpSpPr>
        <p:grpSpPr>
          <a:xfrm>
            <a:off x="6999508" y="3421958"/>
            <a:ext cx="3526294" cy="2497830"/>
            <a:chOff x="6999508" y="3421958"/>
            <a:chExt cx="3526294" cy="249783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4C3B9A-8970-AB9F-33C8-E9FFCE4769FB}"/>
                </a:ext>
              </a:extLst>
            </p:cNvPr>
            <p:cNvSpPr txBox="1"/>
            <p:nvPr/>
          </p:nvSpPr>
          <p:spPr>
            <a:xfrm rot="16200000">
              <a:off x="6113449" y="4308017"/>
              <a:ext cx="2497830" cy="725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2800" b="1" dirty="0">
                  <a:solidFill>
                    <a:srgbClr val="BF3B43"/>
                  </a:solidFill>
                </a:rPr>
                <a:t>OPEN</a:t>
              </a:r>
            </a:p>
            <a:p>
              <a:pPr algn="ctr">
                <a:lnSpc>
                  <a:spcPts val="2360"/>
                </a:lnSpc>
              </a:pPr>
              <a:r>
                <a:rPr lang="en-US" sz="2800" b="1" dirty="0">
                  <a:solidFill>
                    <a:srgbClr val="BF3B43"/>
                  </a:solidFill>
                </a:rPr>
                <a:t> MARKET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9DCF9A-32E9-1268-34D7-25B92E75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5219" y="3601994"/>
              <a:ext cx="2800583" cy="217413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37C801-ECB6-76BC-816F-A1575B47131B}"/>
              </a:ext>
            </a:extLst>
          </p:cNvPr>
          <p:cNvGrpSpPr/>
          <p:nvPr/>
        </p:nvGrpSpPr>
        <p:grpSpPr>
          <a:xfrm>
            <a:off x="691963" y="809448"/>
            <a:ext cx="9267418" cy="1772155"/>
            <a:chOff x="691963" y="809448"/>
            <a:chExt cx="9267418" cy="177215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3FF3A1-7B87-63D6-EAD4-6C46283542CD}"/>
                </a:ext>
              </a:extLst>
            </p:cNvPr>
            <p:cNvGrpSpPr/>
            <p:nvPr/>
          </p:nvGrpSpPr>
          <p:grpSpPr>
            <a:xfrm>
              <a:off x="7442981" y="809448"/>
              <a:ext cx="2516400" cy="1753212"/>
              <a:chOff x="7642973" y="879246"/>
              <a:chExt cx="2516400" cy="1753212"/>
            </a:xfrm>
          </p:grpSpPr>
          <p:sp>
            <p:nvSpPr>
              <p:cNvPr id="9" name="Round Diagonal Corner of Rectangle 8">
                <a:extLst>
                  <a:ext uri="{FF2B5EF4-FFF2-40B4-BE49-F238E27FC236}">
                    <a16:creationId xmlns:a16="http://schemas.microsoft.com/office/drawing/2014/main" id="{009A6E29-86E8-497F-1F52-4F572FBE3B62}"/>
                  </a:ext>
                </a:extLst>
              </p:cNvPr>
              <p:cNvSpPr/>
              <p:nvPr/>
            </p:nvSpPr>
            <p:spPr>
              <a:xfrm>
                <a:off x="7642973" y="879246"/>
                <a:ext cx="2516400" cy="1753212"/>
              </a:xfrm>
              <a:prstGeom prst="round2DiagRect">
                <a:avLst/>
              </a:prstGeom>
              <a:solidFill>
                <a:srgbClr val="027D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B6E0AD-5AC9-2A2C-6236-B6A2715A3443}"/>
                  </a:ext>
                </a:extLst>
              </p:cNvPr>
              <p:cNvSpPr txBox="1"/>
              <p:nvPr/>
            </p:nvSpPr>
            <p:spPr>
              <a:xfrm>
                <a:off x="9056502" y="1437264"/>
                <a:ext cx="10212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UPPER </a:t>
                </a:r>
              </a:p>
              <a:p>
                <a:r>
                  <a:rPr lang="en-US" sz="1600" b="1" dirty="0">
                    <a:solidFill>
                      <a:schemeClr val="bg1"/>
                    </a:solidFill>
                  </a:rPr>
                  <a:t>LABOUR</a:t>
                </a:r>
              </a:p>
            </p:txBody>
          </p:sp>
          <p:pic>
            <p:nvPicPr>
              <p:cNvPr id="18" name="Picture 17" descr="A picture containing outdoor, person&#10;&#10;Description automatically generated">
                <a:extLst>
                  <a:ext uri="{FF2B5EF4-FFF2-40B4-BE49-F238E27FC236}">
                    <a16:creationId xmlns:a16="http://schemas.microsoft.com/office/drawing/2014/main" id="{5CEC13F3-34FB-79A1-42F8-072CBA9B5E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50" t="11978" r="41945" b="18629"/>
              <a:stretch/>
            </p:blipFill>
            <p:spPr>
              <a:xfrm>
                <a:off x="7785438" y="1101054"/>
                <a:ext cx="1135779" cy="1443280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1612056-0ACD-4622-0A04-E894ADED3EE4}"/>
                </a:ext>
              </a:extLst>
            </p:cNvPr>
            <p:cNvGrpSpPr/>
            <p:nvPr/>
          </p:nvGrpSpPr>
          <p:grpSpPr>
            <a:xfrm>
              <a:off x="4026469" y="809448"/>
              <a:ext cx="3356268" cy="1753212"/>
              <a:chOff x="4523179" y="840407"/>
              <a:chExt cx="3356268" cy="1753212"/>
            </a:xfrm>
          </p:grpSpPr>
          <p:sp>
            <p:nvSpPr>
              <p:cNvPr id="5" name="Round Diagonal Corner of Rectangle 4">
                <a:extLst>
                  <a:ext uri="{FF2B5EF4-FFF2-40B4-BE49-F238E27FC236}">
                    <a16:creationId xmlns:a16="http://schemas.microsoft.com/office/drawing/2014/main" id="{B5D3A9FF-1838-5490-D5E8-25F8DB6DE3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23179" y="840407"/>
                <a:ext cx="2516400" cy="1753212"/>
              </a:xfrm>
              <a:prstGeom prst="round2DiagRect">
                <a:avLst/>
              </a:prstGeom>
              <a:solidFill>
                <a:srgbClr val="52B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29FD3C-7899-FC6D-6C34-039FE0230C37}"/>
                  </a:ext>
                </a:extLst>
              </p:cNvPr>
              <p:cNvSpPr txBox="1"/>
              <p:nvPr/>
            </p:nvSpPr>
            <p:spPr>
              <a:xfrm>
                <a:off x="5751493" y="1598559"/>
                <a:ext cx="21279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HOSPITALITY</a:t>
                </a:r>
              </a:p>
            </p:txBody>
          </p:sp>
          <p:pic>
            <p:nvPicPr>
              <p:cNvPr id="20" name="Picture 19" descr="A group of people smiling&#10;&#10;Description automatically generated with low confidence">
                <a:extLst>
                  <a:ext uri="{FF2B5EF4-FFF2-40B4-BE49-F238E27FC236}">
                    <a16:creationId xmlns:a16="http://schemas.microsoft.com/office/drawing/2014/main" id="{46ABF072-BB45-86FA-B7B3-A519D8D24AD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69" t="2623" r="37707" b="21003"/>
              <a:stretch/>
            </p:blipFill>
            <p:spPr>
              <a:xfrm>
                <a:off x="4662034" y="1045512"/>
                <a:ext cx="1137600" cy="1444648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4E3FA5D-C670-00B7-26A1-4D1BC2DBD2A8}"/>
                </a:ext>
              </a:extLst>
            </p:cNvPr>
            <p:cNvGrpSpPr/>
            <p:nvPr/>
          </p:nvGrpSpPr>
          <p:grpSpPr>
            <a:xfrm>
              <a:off x="691963" y="828391"/>
              <a:ext cx="2854089" cy="1753212"/>
              <a:chOff x="874713" y="840407"/>
              <a:chExt cx="2854089" cy="1753212"/>
            </a:xfrm>
          </p:grpSpPr>
          <p:sp>
            <p:nvSpPr>
              <p:cNvPr id="4" name="Round Diagonal Corner of Rectangle 3">
                <a:extLst>
                  <a:ext uri="{FF2B5EF4-FFF2-40B4-BE49-F238E27FC236}">
                    <a16:creationId xmlns:a16="http://schemas.microsoft.com/office/drawing/2014/main" id="{529F6E8B-4F27-6744-3A7E-6D916C8F3210}"/>
                  </a:ext>
                </a:extLst>
              </p:cNvPr>
              <p:cNvSpPr/>
              <p:nvPr/>
            </p:nvSpPr>
            <p:spPr>
              <a:xfrm>
                <a:off x="874713" y="840407"/>
                <a:ext cx="2515254" cy="1753212"/>
              </a:xfrm>
              <a:prstGeom prst="round2DiagRect">
                <a:avLst/>
              </a:prstGeom>
              <a:solidFill>
                <a:srgbClr val="FDB5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ADE463-2A03-AEE9-5483-17FF700A8669}"/>
                  </a:ext>
                </a:extLst>
              </p:cNvPr>
              <p:cNvSpPr txBox="1"/>
              <p:nvPr/>
            </p:nvSpPr>
            <p:spPr>
              <a:xfrm>
                <a:off x="2116349" y="1314154"/>
                <a:ext cx="16124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AFFORDABLE </a:t>
                </a:r>
                <a:br>
                  <a:rPr lang="en-US" sz="1600" b="1" dirty="0">
                    <a:solidFill>
                      <a:schemeClr val="bg1"/>
                    </a:solidFill>
                  </a:rPr>
                </a:br>
                <a:r>
                  <a:rPr lang="en-US" sz="1600" b="1" dirty="0">
                    <a:solidFill>
                      <a:schemeClr val="bg1"/>
                    </a:solidFill>
                  </a:rPr>
                  <a:t>HOUSING / </a:t>
                </a:r>
              </a:p>
              <a:p>
                <a:r>
                  <a:rPr lang="en-US" sz="1600" b="1" dirty="0">
                    <a:solidFill>
                      <a:schemeClr val="bg1"/>
                    </a:solidFill>
                  </a:rPr>
                  <a:t>MANAGERS</a:t>
                </a:r>
              </a:p>
            </p:txBody>
          </p:sp>
          <p:pic>
            <p:nvPicPr>
              <p:cNvPr id="22" name="Picture 21" descr="A picture containing text, indoor, person, preparing&#10;&#10;Description automatically generated">
                <a:extLst>
                  <a:ext uri="{FF2B5EF4-FFF2-40B4-BE49-F238E27FC236}">
                    <a16:creationId xmlns:a16="http://schemas.microsoft.com/office/drawing/2014/main" id="{7642F3C9-43C1-2F46-FE1F-8E4501F4F10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2" t="4924" r="8461" b="13289"/>
              <a:stretch/>
            </p:blipFill>
            <p:spPr>
              <a:xfrm>
                <a:off x="994740" y="1031817"/>
                <a:ext cx="1137600" cy="1443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7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BF2DEDC-7E7B-D69A-5E8B-09FE6599FDA1}"/>
              </a:ext>
            </a:extLst>
          </p:cNvPr>
          <p:cNvGrpSpPr/>
          <p:nvPr/>
        </p:nvGrpSpPr>
        <p:grpSpPr>
          <a:xfrm>
            <a:off x="4852363" y="1641825"/>
            <a:ext cx="3498503" cy="3349275"/>
            <a:chOff x="4157721" y="1641825"/>
            <a:chExt cx="4114074" cy="3938588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B300E289-EDB0-45D1-BA08-62DAB8636D7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0058664"/>
                </p:ext>
              </p:extLst>
            </p:nvPr>
          </p:nvGraphicFramePr>
          <p:xfrm>
            <a:off x="4204620" y="1641825"/>
            <a:ext cx="4067175" cy="3938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02305E-1FBB-00E9-602F-FC09EF6FB696}"/>
                </a:ext>
              </a:extLst>
            </p:cNvPr>
            <p:cNvSpPr txBox="1"/>
            <p:nvPr/>
          </p:nvSpPr>
          <p:spPr>
            <a:xfrm>
              <a:off x="4157721" y="2231391"/>
              <a:ext cx="28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sz="4800" b="1" dirty="0">
                  <a:solidFill>
                    <a:schemeClr val="bg1"/>
                  </a:solidFill>
                </a:rPr>
                <a:t>17% </a:t>
              </a:r>
            </a:p>
            <a:p>
              <a:pPr algn="ctr">
                <a:lnSpc>
                  <a:spcPts val="206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MARRIED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026A7E-99FF-AFF8-123A-DA1D164A8810}"/>
                </a:ext>
              </a:extLst>
            </p:cNvPr>
            <p:cNvSpPr txBox="1"/>
            <p:nvPr/>
          </p:nvSpPr>
          <p:spPr>
            <a:xfrm>
              <a:off x="6087652" y="3295455"/>
              <a:ext cx="1701800" cy="63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sz="4800" b="1" dirty="0">
                  <a:solidFill>
                    <a:schemeClr val="bg1"/>
                  </a:solidFill>
                </a:rPr>
                <a:t>83% </a:t>
              </a:r>
            </a:p>
            <a:p>
              <a:pPr algn="ctr">
                <a:lnSpc>
                  <a:spcPts val="206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SINGLE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670F80-C979-A4DE-E786-DAFE7F7CEB3C}"/>
              </a:ext>
            </a:extLst>
          </p:cNvPr>
          <p:cNvGrpSpPr/>
          <p:nvPr/>
        </p:nvGrpSpPr>
        <p:grpSpPr>
          <a:xfrm>
            <a:off x="1434001" y="1641825"/>
            <a:ext cx="3458622" cy="3349275"/>
            <a:chOff x="1462487" y="1774164"/>
            <a:chExt cx="4067175" cy="3938588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6D280ECD-A52E-BC93-0C1F-DFAEE098112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67124693"/>
                </p:ext>
              </p:extLst>
            </p:nvPr>
          </p:nvGraphicFramePr>
          <p:xfrm>
            <a:off x="1462487" y="1774164"/>
            <a:ext cx="4067175" cy="3938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DF16AA-041A-3424-859A-5B29EA434246}"/>
                </a:ext>
              </a:extLst>
            </p:cNvPr>
            <p:cNvSpPr txBox="1"/>
            <p:nvPr/>
          </p:nvSpPr>
          <p:spPr>
            <a:xfrm>
              <a:off x="3521386" y="3427794"/>
              <a:ext cx="1816100" cy="63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sz="5400" b="1" dirty="0">
                  <a:solidFill>
                    <a:schemeClr val="bg1"/>
                  </a:solidFill>
                </a:rPr>
                <a:t>57% </a:t>
              </a:r>
            </a:p>
            <a:p>
              <a:pPr algn="ctr">
                <a:lnSpc>
                  <a:spcPts val="206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MALE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6FE427-24B2-3B15-0510-D9D5CAFF9007}"/>
                </a:ext>
              </a:extLst>
            </p:cNvPr>
            <p:cNvSpPr txBox="1"/>
            <p:nvPr/>
          </p:nvSpPr>
          <p:spPr>
            <a:xfrm>
              <a:off x="1753460" y="3427794"/>
              <a:ext cx="1816100" cy="63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sz="5400" b="1" dirty="0">
                  <a:solidFill>
                    <a:schemeClr val="bg1"/>
                  </a:solidFill>
                </a:rPr>
                <a:t>43% </a:t>
              </a:r>
            </a:p>
            <a:p>
              <a:pPr algn="ctr">
                <a:lnSpc>
                  <a:spcPts val="206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FEMALE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6AB77-FD78-1075-A0BF-5E6CC2973C8F}"/>
              </a:ext>
            </a:extLst>
          </p:cNvPr>
          <p:cNvGrpSpPr/>
          <p:nvPr/>
        </p:nvGrpSpPr>
        <p:grpSpPr>
          <a:xfrm>
            <a:off x="8303035" y="1641825"/>
            <a:ext cx="3458622" cy="3349275"/>
            <a:chOff x="8124825" y="1641825"/>
            <a:chExt cx="4067175" cy="393858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C6697185-60C7-4430-BE59-302EDB41BB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61898127"/>
                </p:ext>
              </p:extLst>
            </p:nvPr>
          </p:nvGraphicFramePr>
          <p:xfrm>
            <a:off x="8124825" y="1641825"/>
            <a:ext cx="4067175" cy="3938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E295CA-1F2C-DCDE-9AB3-09A19FBF2A19}"/>
                </a:ext>
              </a:extLst>
            </p:cNvPr>
            <p:cNvSpPr txBox="1"/>
            <p:nvPr/>
          </p:nvSpPr>
          <p:spPr>
            <a:xfrm>
              <a:off x="8734561" y="3295455"/>
              <a:ext cx="2847703" cy="63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sz="4800" b="1" dirty="0">
                  <a:solidFill>
                    <a:schemeClr val="bg1"/>
                  </a:solidFill>
                </a:rPr>
                <a:t>100% </a:t>
              </a:r>
            </a:p>
            <a:p>
              <a:pPr algn="ctr">
                <a:lnSpc>
                  <a:spcPts val="206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EXPAT</a:t>
              </a:r>
            </a:p>
          </p:txBody>
        </p:sp>
      </p:grpSp>
      <p:sp>
        <p:nvSpPr>
          <p:cNvPr id="10" name="Subtitle 42">
            <a:extLst>
              <a:ext uri="{FF2B5EF4-FFF2-40B4-BE49-F238E27FC236}">
                <a16:creationId xmlns:a16="http://schemas.microsoft.com/office/drawing/2014/main" id="{5AFF0524-93EB-33D0-BEE1-210C75D3E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DEMOGRAPHICS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471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 Diagonal Corner of Rectangle 62">
            <a:extLst>
              <a:ext uri="{FF2B5EF4-FFF2-40B4-BE49-F238E27FC236}">
                <a16:creationId xmlns:a16="http://schemas.microsoft.com/office/drawing/2014/main" id="{ED61D1B9-9CB1-6484-7643-D80E92067F0D}"/>
              </a:ext>
            </a:extLst>
          </p:cNvPr>
          <p:cNvSpPr/>
          <p:nvPr/>
        </p:nvSpPr>
        <p:spPr>
          <a:xfrm>
            <a:off x="3214089" y="3658457"/>
            <a:ext cx="1764053" cy="153098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20" name="Round Diagonal Corner of Rectangle 5119">
            <a:extLst>
              <a:ext uri="{FF2B5EF4-FFF2-40B4-BE49-F238E27FC236}">
                <a16:creationId xmlns:a16="http://schemas.microsoft.com/office/drawing/2014/main" id="{830B8211-2609-8C84-B982-265F66F8453E}"/>
              </a:ext>
            </a:extLst>
          </p:cNvPr>
          <p:cNvSpPr/>
          <p:nvPr/>
        </p:nvSpPr>
        <p:spPr>
          <a:xfrm>
            <a:off x="5214912" y="3607226"/>
            <a:ext cx="4468579" cy="1530986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ound Diagonal Corner of Rectangle 61">
            <a:extLst>
              <a:ext uri="{FF2B5EF4-FFF2-40B4-BE49-F238E27FC236}">
                <a16:creationId xmlns:a16="http://schemas.microsoft.com/office/drawing/2014/main" id="{C70CE855-B09C-7FC3-1F90-E8EBEAEC1B2E}"/>
              </a:ext>
            </a:extLst>
          </p:cNvPr>
          <p:cNvSpPr/>
          <p:nvPr/>
        </p:nvSpPr>
        <p:spPr>
          <a:xfrm>
            <a:off x="3347065" y="1524411"/>
            <a:ext cx="7411800" cy="1526781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73F00B-8261-F960-7972-13642E4B38E5}"/>
              </a:ext>
            </a:extLst>
          </p:cNvPr>
          <p:cNvSpPr txBox="1"/>
          <p:nvPr/>
        </p:nvSpPr>
        <p:spPr>
          <a:xfrm>
            <a:off x="197963" y="-474020"/>
            <a:ext cx="305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2AD30-2415-A95D-9BCD-8E23ECC1FFC3}"/>
              </a:ext>
            </a:extLst>
          </p:cNvPr>
          <p:cNvSpPr txBox="1"/>
          <p:nvPr/>
        </p:nvSpPr>
        <p:spPr>
          <a:xfrm>
            <a:off x="1308101" y="1978327"/>
            <a:ext cx="183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</a:rPr>
              <a:t>ALL-IN-ONE LOCATION</a:t>
            </a: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4D1F355-46FD-F37C-84C7-7EE51234D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65" y="1739428"/>
            <a:ext cx="965200" cy="1206500"/>
          </a:xfrm>
          <a:prstGeom prst="rect">
            <a:avLst/>
          </a:prstGeom>
        </p:spPr>
      </p:pic>
      <p:pic>
        <p:nvPicPr>
          <p:cNvPr id="31" name="Picture 30" descr="Chart, funnel chart&#10;&#10;Description automatically generated">
            <a:extLst>
              <a:ext uri="{FF2B5EF4-FFF2-40B4-BE49-F238E27FC236}">
                <a16:creationId xmlns:a16="http://schemas.microsoft.com/office/drawing/2014/main" id="{F4FE5655-52A9-68F5-A9AD-467DB442F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81" y="1726338"/>
            <a:ext cx="965200" cy="120650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39ADDF4-1781-274F-9420-9C8B26E74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95" y="1726338"/>
            <a:ext cx="965200" cy="120650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C5BD1924-F6C8-2D09-6139-D17CE2819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09" y="1776522"/>
            <a:ext cx="965200" cy="120650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128D06F0-6E85-7362-7935-FE08FE668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23" y="1726338"/>
            <a:ext cx="965200" cy="120650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048099DC-511D-8B92-470A-80AB61822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37" y="1726338"/>
            <a:ext cx="965200" cy="120650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C5195FC6-066D-2685-F685-515CCA97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51" y="1726338"/>
            <a:ext cx="965200" cy="120650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57BB9628-58FA-F506-D7F8-D2ADEC895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65" y="1726338"/>
            <a:ext cx="965200" cy="12065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2004642A-BA95-E04E-A58C-1AC4BFFCD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32" y="3887731"/>
            <a:ext cx="965200" cy="120650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F728FB26-9B7E-CDC7-502A-2EFA543689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56" y="3814705"/>
            <a:ext cx="965200" cy="120650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106A6DA9-30D0-BD4E-23BA-0FF6191FB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4" y="3844180"/>
            <a:ext cx="965200" cy="1206500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C8DFCEB7-0094-F562-6B08-9EFFCFD10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66" y="3877571"/>
            <a:ext cx="965200" cy="1206500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314FF255-1FA0-D5A4-0E0E-EFC3AC598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63" y="3837268"/>
            <a:ext cx="965200" cy="1206500"/>
          </a:xfrm>
          <a:prstGeom prst="rect">
            <a:avLst/>
          </a:prstGeom>
        </p:spPr>
      </p:pic>
      <p:pic>
        <p:nvPicPr>
          <p:cNvPr id="5138" name="Picture 5137" descr="Icon&#10;&#10;Description automatically generated">
            <a:extLst>
              <a:ext uri="{FF2B5EF4-FFF2-40B4-BE49-F238E27FC236}">
                <a16:creationId xmlns:a16="http://schemas.microsoft.com/office/drawing/2014/main" id="{87E7739D-7513-1DBF-1CC5-27270E673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42" y="3890938"/>
            <a:ext cx="965200" cy="1206500"/>
          </a:xfrm>
          <a:prstGeom prst="rect">
            <a:avLst/>
          </a:prstGeom>
        </p:spPr>
      </p:pic>
      <p:sp>
        <p:nvSpPr>
          <p:cNvPr id="5139" name="TextBox 5138">
            <a:extLst>
              <a:ext uri="{FF2B5EF4-FFF2-40B4-BE49-F238E27FC236}">
                <a16:creationId xmlns:a16="http://schemas.microsoft.com/office/drawing/2014/main" id="{8CA4CE9E-23CD-EEC5-B449-F8CA72971AA1}"/>
              </a:ext>
            </a:extLst>
          </p:cNvPr>
          <p:cNvSpPr txBox="1"/>
          <p:nvPr/>
        </p:nvSpPr>
        <p:spPr>
          <a:xfrm>
            <a:off x="1160720" y="4144964"/>
            <a:ext cx="183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</a:rPr>
              <a:t>DIVISION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BY RANK</a:t>
            </a:r>
          </a:p>
        </p:txBody>
      </p:sp>
      <p:pic>
        <p:nvPicPr>
          <p:cNvPr id="5140" name="Picture 5139" descr="Chart, funnel chart&#10;&#10;Description automatically generated">
            <a:extLst>
              <a:ext uri="{FF2B5EF4-FFF2-40B4-BE49-F238E27FC236}">
                <a16:creationId xmlns:a16="http://schemas.microsoft.com/office/drawing/2014/main" id="{D03C5002-0C00-5D37-BBED-0F4EDB1A0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92" y="3837268"/>
            <a:ext cx="965200" cy="1206500"/>
          </a:xfrm>
          <a:prstGeom prst="rect">
            <a:avLst/>
          </a:prstGeom>
        </p:spPr>
      </p:pic>
      <p:sp>
        <p:nvSpPr>
          <p:cNvPr id="2" name="Subtitle 42">
            <a:extLst>
              <a:ext uri="{FF2B5EF4-FFF2-40B4-BE49-F238E27FC236}">
                <a16:creationId xmlns:a16="http://schemas.microsoft.com/office/drawing/2014/main" id="{3CBA754E-A377-5245-BE65-B2C5379D7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SEGMENTATION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5078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B7E9B2-FE76-5388-1E7D-CC18928DBD32}"/>
              </a:ext>
            </a:extLst>
          </p:cNvPr>
          <p:cNvGrpSpPr/>
          <p:nvPr/>
        </p:nvGrpSpPr>
        <p:grpSpPr>
          <a:xfrm>
            <a:off x="1335456" y="664169"/>
            <a:ext cx="9573235" cy="5356059"/>
            <a:chOff x="1335456" y="664169"/>
            <a:chExt cx="9573235" cy="5356059"/>
          </a:xfrm>
        </p:grpSpPr>
        <p:sp>
          <p:nvSpPr>
            <p:cNvPr id="11" name="Round Diagonal Corner of Rectangle 10">
              <a:extLst>
                <a:ext uri="{FF2B5EF4-FFF2-40B4-BE49-F238E27FC236}">
                  <a16:creationId xmlns:a16="http://schemas.microsoft.com/office/drawing/2014/main" id="{B5FE3064-AB33-B99C-38CB-EEF279FA6917}"/>
                </a:ext>
              </a:extLst>
            </p:cNvPr>
            <p:cNvSpPr/>
            <p:nvPr/>
          </p:nvSpPr>
          <p:spPr>
            <a:xfrm>
              <a:off x="1824406" y="1257900"/>
              <a:ext cx="1903717" cy="1287136"/>
            </a:xfrm>
            <a:prstGeom prst="round2Diag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A28883-A35E-3BF8-38E8-6652A352B4E2}"/>
                </a:ext>
              </a:extLst>
            </p:cNvPr>
            <p:cNvSpPr txBox="1"/>
            <p:nvPr/>
          </p:nvSpPr>
          <p:spPr>
            <a:xfrm>
              <a:off x="1567537" y="1462687"/>
              <a:ext cx="2367876" cy="108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COMPLEX SHIFT PATTERNS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2" name="Round Diagonal Corner of Rectangle 11">
              <a:extLst>
                <a:ext uri="{FF2B5EF4-FFF2-40B4-BE49-F238E27FC236}">
                  <a16:creationId xmlns:a16="http://schemas.microsoft.com/office/drawing/2014/main" id="{EBA164C6-CC9A-BEA9-DEA9-35618E07AFB5}"/>
                </a:ext>
              </a:extLst>
            </p:cNvPr>
            <p:cNvSpPr/>
            <p:nvPr/>
          </p:nvSpPr>
          <p:spPr>
            <a:xfrm>
              <a:off x="3501681" y="3941968"/>
              <a:ext cx="1903717" cy="761747"/>
            </a:xfrm>
            <a:prstGeom prst="round2Diag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 Diagonal Corner of Rectangle 12">
              <a:extLst>
                <a:ext uri="{FF2B5EF4-FFF2-40B4-BE49-F238E27FC236}">
                  <a16:creationId xmlns:a16="http://schemas.microsoft.com/office/drawing/2014/main" id="{7FB8C163-B933-4529-DC0D-F3F38B787193}"/>
                </a:ext>
              </a:extLst>
            </p:cNvPr>
            <p:cNvSpPr/>
            <p:nvPr/>
          </p:nvSpPr>
          <p:spPr>
            <a:xfrm>
              <a:off x="7793854" y="1114671"/>
              <a:ext cx="2549454" cy="1287136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ound Diagonal Corner of Rectangle 13">
              <a:extLst>
                <a:ext uri="{FF2B5EF4-FFF2-40B4-BE49-F238E27FC236}">
                  <a16:creationId xmlns:a16="http://schemas.microsoft.com/office/drawing/2014/main" id="{2BE1DF3F-05C3-9B80-D3F7-6C8C39439BAA}"/>
                </a:ext>
              </a:extLst>
            </p:cNvPr>
            <p:cNvSpPr/>
            <p:nvPr/>
          </p:nvSpPr>
          <p:spPr>
            <a:xfrm>
              <a:off x="2087849" y="2645098"/>
              <a:ext cx="2504666" cy="1287136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ound Diagonal Corner of Rectangle 14">
              <a:extLst>
                <a:ext uri="{FF2B5EF4-FFF2-40B4-BE49-F238E27FC236}">
                  <a16:creationId xmlns:a16="http://schemas.microsoft.com/office/drawing/2014/main" id="{E4C655D2-9E93-A961-2275-7FB9BBE8A1E9}"/>
                </a:ext>
              </a:extLst>
            </p:cNvPr>
            <p:cNvSpPr/>
            <p:nvPr/>
          </p:nvSpPr>
          <p:spPr>
            <a:xfrm>
              <a:off x="4238773" y="1564607"/>
              <a:ext cx="1903717" cy="1287136"/>
            </a:xfrm>
            <a:prstGeom prst="round2DiagRect">
              <a:avLst/>
            </a:prstGeom>
            <a:solidFill>
              <a:srgbClr val="BF3B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ound Diagonal Corner of Rectangle 15">
              <a:extLst>
                <a:ext uri="{FF2B5EF4-FFF2-40B4-BE49-F238E27FC236}">
                  <a16:creationId xmlns:a16="http://schemas.microsoft.com/office/drawing/2014/main" id="{1EE7192C-9E98-7FB9-9C88-66F1278F4BC2}"/>
                </a:ext>
              </a:extLst>
            </p:cNvPr>
            <p:cNvSpPr/>
            <p:nvPr/>
          </p:nvSpPr>
          <p:spPr>
            <a:xfrm>
              <a:off x="1567537" y="4588959"/>
              <a:ext cx="1903717" cy="1287136"/>
            </a:xfrm>
            <a:prstGeom prst="round2DiagRect">
              <a:avLst/>
            </a:prstGeom>
            <a:solidFill>
              <a:srgbClr val="BF3B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ound Diagonal Corner of Rectangle 16">
              <a:extLst>
                <a:ext uri="{FF2B5EF4-FFF2-40B4-BE49-F238E27FC236}">
                  <a16:creationId xmlns:a16="http://schemas.microsoft.com/office/drawing/2014/main" id="{3C5ABB8B-7C9D-BB43-E8BE-C2449910A365}"/>
                </a:ext>
              </a:extLst>
            </p:cNvPr>
            <p:cNvSpPr/>
            <p:nvPr/>
          </p:nvSpPr>
          <p:spPr>
            <a:xfrm>
              <a:off x="5456941" y="3445956"/>
              <a:ext cx="2877326" cy="1287136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98FFB1-8CA9-B4C1-2394-DAF096B36434}"/>
                </a:ext>
              </a:extLst>
            </p:cNvPr>
            <p:cNvSpPr txBox="1"/>
            <p:nvPr/>
          </p:nvSpPr>
          <p:spPr>
            <a:xfrm>
              <a:off x="1335456" y="4867438"/>
              <a:ext cx="236787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SAFE </a:t>
              </a:r>
            </a:p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SPACES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14BFF1-1D42-FE74-D51B-4B4525D1A8C4}"/>
                </a:ext>
              </a:extLst>
            </p:cNvPr>
            <p:cNvSpPr txBox="1"/>
            <p:nvPr/>
          </p:nvSpPr>
          <p:spPr>
            <a:xfrm>
              <a:off x="2087848" y="2985618"/>
              <a:ext cx="2542839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ROOM ALLOCATION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0D8B7-D8FA-30FE-CBC3-88DE8CD5DCF1}"/>
                </a:ext>
              </a:extLst>
            </p:cNvPr>
            <p:cNvSpPr txBox="1"/>
            <p:nvPr/>
          </p:nvSpPr>
          <p:spPr>
            <a:xfrm>
              <a:off x="5685306" y="3794696"/>
              <a:ext cx="2542839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SECURE BELONGINGS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1573EA-6FBD-E4F3-E5CE-BEB82989D7FD}"/>
                </a:ext>
              </a:extLst>
            </p:cNvPr>
            <p:cNvSpPr txBox="1"/>
            <p:nvPr/>
          </p:nvSpPr>
          <p:spPr>
            <a:xfrm>
              <a:off x="3259406" y="4188551"/>
              <a:ext cx="2367877" cy="441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MEDICAL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C77EBB-DFA0-2381-5D1A-93B97F6238E2}"/>
                </a:ext>
              </a:extLst>
            </p:cNvPr>
            <p:cNvSpPr txBox="1"/>
            <p:nvPr/>
          </p:nvSpPr>
          <p:spPr>
            <a:xfrm>
              <a:off x="4002980" y="1838411"/>
              <a:ext cx="2367876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HEALTH + SAFETY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E96C66-7FE2-E330-D36E-B65C5CACDBCE}"/>
                </a:ext>
              </a:extLst>
            </p:cNvPr>
            <p:cNvSpPr txBox="1"/>
            <p:nvPr/>
          </p:nvSpPr>
          <p:spPr>
            <a:xfrm>
              <a:off x="7388246" y="1384979"/>
              <a:ext cx="3354051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ORGANISED</a:t>
              </a:r>
            </a:p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ACTIVITIES</a:t>
              </a:r>
            </a:p>
          </p:txBody>
        </p:sp>
        <p:sp>
          <p:nvSpPr>
            <p:cNvPr id="18" name="Round Diagonal Corner of Rectangle 17">
              <a:extLst>
                <a:ext uri="{FF2B5EF4-FFF2-40B4-BE49-F238E27FC236}">
                  <a16:creationId xmlns:a16="http://schemas.microsoft.com/office/drawing/2014/main" id="{6DA3757D-85B3-A70F-DCD4-1516B8F89395}"/>
                </a:ext>
              </a:extLst>
            </p:cNvPr>
            <p:cNvSpPr/>
            <p:nvPr/>
          </p:nvSpPr>
          <p:spPr>
            <a:xfrm>
              <a:off x="8454915" y="2499796"/>
              <a:ext cx="2169548" cy="1287136"/>
            </a:xfrm>
            <a:prstGeom prst="round2Diag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5DAACB-80A1-97DC-9C86-2F48C00BC251}"/>
                </a:ext>
              </a:extLst>
            </p:cNvPr>
            <p:cNvSpPr txBox="1"/>
            <p:nvPr/>
          </p:nvSpPr>
          <p:spPr>
            <a:xfrm>
              <a:off x="8338526" y="2800763"/>
              <a:ext cx="236787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ACCESS TO AMENITIES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0" name="Round Diagonal Corner of Rectangle 19">
              <a:extLst>
                <a:ext uri="{FF2B5EF4-FFF2-40B4-BE49-F238E27FC236}">
                  <a16:creationId xmlns:a16="http://schemas.microsoft.com/office/drawing/2014/main" id="{C47A1D9D-AC36-807D-3037-22FFDF836E51}"/>
                </a:ext>
              </a:extLst>
            </p:cNvPr>
            <p:cNvSpPr/>
            <p:nvPr/>
          </p:nvSpPr>
          <p:spPr>
            <a:xfrm>
              <a:off x="8228145" y="4059421"/>
              <a:ext cx="2612830" cy="1287136"/>
            </a:xfrm>
            <a:prstGeom prst="round2DiagRect">
              <a:avLst/>
            </a:prstGeom>
            <a:solidFill>
              <a:srgbClr val="BF3B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19C45D-1AD9-9FC2-124C-984F3444F849}"/>
                </a:ext>
              </a:extLst>
            </p:cNvPr>
            <p:cNvSpPr txBox="1"/>
            <p:nvPr/>
          </p:nvSpPr>
          <p:spPr>
            <a:xfrm>
              <a:off x="8160429" y="4412892"/>
              <a:ext cx="274826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GUARANTEED</a:t>
              </a:r>
            </a:p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NIGHT SLEEP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2" name="Round Diagonal Corner of Rectangle 21">
              <a:extLst>
                <a:ext uri="{FF2B5EF4-FFF2-40B4-BE49-F238E27FC236}">
                  <a16:creationId xmlns:a16="http://schemas.microsoft.com/office/drawing/2014/main" id="{71D0BD4B-52FC-6FEF-1F29-9B2D46782E4A}"/>
                </a:ext>
              </a:extLst>
            </p:cNvPr>
            <p:cNvSpPr/>
            <p:nvPr/>
          </p:nvSpPr>
          <p:spPr>
            <a:xfrm>
              <a:off x="5892882" y="664169"/>
              <a:ext cx="2060964" cy="1013837"/>
            </a:xfrm>
            <a:prstGeom prst="round2Diag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EDD6CA-5CA3-AD75-3BAE-7A268E13A575}"/>
                </a:ext>
              </a:extLst>
            </p:cNvPr>
            <p:cNvSpPr txBox="1"/>
            <p:nvPr/>
          </p:nvSpPr>
          <p:spPr>
            <a:xfrm>
              <a:off x="5797629" y="837673"/>
              <a:ext cx="236787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CLEAN + SANITISED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4" name="Round Diagonal Corner of Rectangle 23">
              <a:extLst>
                <a:ext uri="{FF2B5EF4-FFF2-40B4-BE49-F238E27FC236}">
                  <a16:creationId xmlns:a16="http://schemas.microsoft.com/office/drawing/2014/main" id="{6ACFD613-9901-3B97-9936-B00123E39BA2}"/>
                </a:ext>
              </a:extLst>
            </p:cNvPr>
            <p:cNvSpPr/>
            <p:nvPr/>
          </p:nvSpPr>
          <p:spPr>
            <a:xfrm>
              <a:off x="6322832" y="2068801"/>
              <a:ext cx="1903717" cy="1287136"/>
            </a:xfrm>
            <a:prstGeom prst="round2DiagRect">
              <a:avLst/>
            </a:prstGeom>
            <a:solidFill>
              <a:srgbClr val="BF3B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BF3B43"/>
                </a:highligh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609CAA-DFB2-59FC-9B9B-D97030576BD7}"/>
                </a:ext>
              </a:extLst>
            </p:cNvPr>
            <p:cNvSpPr txBox="1"/>
            <p:nvPr/>
          </p:nvSpPr>
          <p:spPr>
            <a:xfrm>
              <a:off x="6070333" y="2242305"/>
              <a:ext cx="2367877" cy="108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RANGE</a:t>
              </a:r>
            </a:p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OF CULTURES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6" name="Round Diagonal Corner of Rectangle 25">
              <a:extLst>
                <a:ext uri="{FF2B5EF4-FFF2-40B4-BE49-F238E27FC236}">
                  <a16:creationId xmlns:a16="http://schemas.microsoft.com/office/drawing/2014/main" id="{0BD47BCC-4556-0D19-307E-666EEB3B31BF}"/>
                </a:ext>
              </a:extLst>
            </p:cNvPr>
            <p:cNvSpPr/>
            <p:nvPr/>
          </p:nvSpPr>
          <p:spPr>
            <a:xfrm>
              <a:off x="5532138" y="4905183"/>
              <a:ext cx="2488525" cy="838146"/>
            </a:xfrm>
            <a:prstGeom prst="round2Diag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D08A13-5F45-77D0-C330-7A31FDBBCED6}"/>
                </a:ext>
              </a:extLst>
            </p:cNvPr>
            <p:cNvSpPr txBox="1"/>
            <p:nvPr/>
          </p:nvSpPr>
          <p:spPr>
            <a:xfrm>
              <a:off x="5652786" y="5172263"/>
              <a:ext cx="2367877" cy="441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TRANSPORT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8" name="Round Diagonal Corner of Rectangle 27">
              <a:extLst>
                <a:ext uri="{FF2B5EF4-FFF2-40B4-BE49-F238E27FC236}">
                  <a16:creationId xmlns:a16="http://schemas.microsoft.com/office/drawing/2014/main" id="{9843836C-C7F2-A228-BAE7-9E4D8344E156}"/>
                </a:ext>
              </a:extLst>
            </p:cNvPr>
            <p:cNvSpPr/>
            <p:nvPr/>
          </p:nvSpPr>
          <p:spPr>
            <a:xfrm>
              <a:off x="3963914" y="4733092"/>
              <a:ext cx="1307643" cy="1287136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CB7A5C-170C-897C-348B-CE5142F7860F}"/>
                </a:ext>
              </a:extLst>
            </p:cNvPr>
            <p:cNvSpPr txBox="1"/>
            <p:nvPr/>
          </p:nvSpPr>
          <p:spPr>
            <a:xfrm>
              <a:off x="3963914" y="5195898"/>
              <a:ext cx="1307643" cy="441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40"/>
                </a:lnSpc>
              </a:pPr>
              <a:r>
                <a:rPr lang="en-US" sz="3200" b="1" dirty="0">
                  <a:solidFill>
                    <a:srgbClr val="002060"/>
                  </a:solidFill>
                </a:rPr>
                <a:t>911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0" name="Subtitle 42">
            <a:extLst>
              <a:ext uri="{FF2B5EF4-FFF2-40B4-BE49-F238E27FC236}">
                <a16:creationId xmlns:a16="http://schemas.microsoft.com/office/drawing/2014/main" id="{05AD218E-8E5E-F23B-DE80-B2A7E0507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OPERATIONAL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270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0018CC9-4B55-9E37-8010-2B897F18FF85}"/>
              </a:ext>
            </a:extLst>
          </p:cNvPr>
          <p:cNvSpPr txBox="1"/>
          <p:nvPr/>
        </p:nvSpPr>
        <p:spPr>
          <a:xfrm>
            <a:off x="733425" y="1502126"/>
            <a:ext cx="9242425" cy="4430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00"/>
              </a:lnSpc>
            </a:pPr>
            <a:r>
              <a:rPr lang="en-GB" sz="13800" b="1" dirty="0">
                <a:solidFill>
                  <a:srgbClr val="C00000"/>
                </a:solidFill>
              </a:rPr>
              <a:t>KSA</a:t>
            </a:r>
            <a:endParaRPr lang="en-GB" sz="9600" b="1" dirty="0">
              <a:solidFill>
                <a:srgbClr val="C00000"/>
              </a:solidFill>
            </a:endParaRPr>
          </a:p>
          <a:p>
            <a:pPr>
              <a:lnSpc>
                <a:spcPts val="8500"/>
              </a:lnSpc>
            </a:pPr>
            <a:r>
              <a:rPr lang="en-GB" sz="10300" b="1" dirty="0">
                <a:solidFill>
                  <a:srgbClr val="C00000"/>
                </a:solidFill>
              </a:rPr>
              <a:t>GIGA</a:t>
            </a:r>
          </a:p>
          <a:p>
            <a:pPr>
              <a:lnSpc>
                <a:spcPts val="6000"/>
              </a:lnSpc>
            </a:pPr>
            <a:r>
              <a:rPr lang="en-GB" sz="8500" b="1" dirty="0">
                <a:solidFill>
                  <a:srgbClr val="C00000"/>
                </a:solidFill>
              </a:rPr>
              <a:t>MEGA</a:t>
            </a:r>
          </a:p>
          <a:p>
            <a:pPr>
              <a:lnSpc>
                <a:spcPts val="4500"/>
              </a:lnSpc>
            </a:pPr>
            <a:r>
              <a:rPr lang="en-GB" sz="5400" b="1" dirty="0">
                <a:solidFill>
                  <a:srgbClr val="C00000"/>
                </a:solidFill>
              </a:rPr>
              <a:t>ONE-OFF</a:t>
            </a:r>
          </a:p>
          <a:p>
            <a:pPr>
              <a:lnSpc>
                <a:spcPts val="4500"/>
              </a:lnSpc>
            </a:pPr>
            <a:r>
              <a:rPr lang="en-GB" sz="5400" b="1" dirty="0">
                <a:solidFill>
                  <a:srgbClr val="C00000"/>
                </a:solidFill>
              </a:rPr>
              <a:t>PROJECTS</a:t>
            </a:r>
            <a:endParaRPr lang="en-GB" sz="6000" b="1" dirty="0">
              <a:solidFill>
                <a:srgbClr val="C00000"/>
              </a:solidFill>
            </a:endParaRPr>
          </a:p>
          <a:p>
            <a:pPr>
              <a:lnSpc>
                <a:spcPts val="5300"/>
              </a:lnSpc>
            </a:pP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BF2C84DA-2956-CCAE-8DAB-B9F08B113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51" y="0"/>
            <a:ext cx="8174524" cy="7391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A86ABF-C13B-E639-69C1-EE6EAB2B51DA}"/>
              </a:ext>
            </a:extLst>
          </p:cNvPr>
          <p:cNvGrpSpPr/>
          <p:nvPr/>
        </p:nvGrpSpPr>
        <p:grpSpPr>
          <a:xfrm>
            <a:off x="731838" y="2614127"/>
            <a:ext cx="8925345" cy="3185009"/>
            <a:chOff x="731838" y="2614127"/>
            <a:chExt cx="8925345" cy="318500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1C4B7BD-BCB2-6AED-6522-6553794DCD29}"/>
                </a:ext>
              </a:extLst>
            </p:cNvPr>
            <p:cNvSpPr txBox="1"/>
            <p:nvPr/>
          </p:nvSpPr>
          <p:spPr>
            <a:xfrm>
              <a:off x="731838" y="5163513"/>
              <a:ext cx="4762306" cy="635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4400" b="1" dirty="0">
                  <a:solidFill>
                    <a:srgbClr val="00B050"/>
                  </a:solidFill>
                </a:rPr>
                <a:t>URBAN DISTRICTS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1F2A1F6-B9C6-8C31-5E28-7097EE4BF463}"/>
                </a:ext>
              </a:extLst>
            </p:cNvPr>
            <p:cNvSpPr/>
            <p:nvPr/>
          </p:nvSpPr>
          <p:spPr>
            <a:xfrm>
              <a:off x="5951376" y="4180114"/>
              <a:ext cx="720012" cy="72001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9BB1BE-F82D-73C6-2475-136B927F8C75}"/>
                </a:ext>
              </a:extLst>
            </p:cNvPr>
            <p:cNvSpPr/>
            <p:nvPr/>
          </p:nvSpPr>
          <p:spPr>
            <a:xfrm>
              <a:off x="8091197" y="3460102"/>
              <a:ext cx="720012" cy="72001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66B17D-360C-59CA-FEC9-1801431D8369}"/>
                </a:ext>
              </a:extLst>
            </p:cNvPr>
            <p:cNvSpPr/>
            <p:nvPr/>
          </p:nvSpPr>
          <p:spPr>
            <a:xfrm>
              <a:off x="8906071" y="2614127"/>
              <a:ext cx="751112" cy="75111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705C7D-CC34-823E-9486-2B95D661A987}"/>
              </a:ext>
            </a:extLst>
          </p:cNvPr>
          <p:cNvGrpSpPr/>
          <p:nvPr/>
        </p:nvGrpSpPr>
        <p:grpSpPr>
          <a:xfrm>
            <a:off x="10116136" y="5495925"/>
            <a:ext cx="1891631" cy="1247775"/>
            <a:chOff x="10116136" y="5495925"/>
            <a:chExt cx="1891631" cy="12477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FC1C56-A48E-29F1-4135-45A999E46E46}"/>
                </a:ext>
              </a:extLst>
            </p:cNvPr>
            <p:cNvSpPr/>
            <p:nvPr/>
          </p:nvSpPr>
          <p:spPr>
            <a:xfrm>
              <a:off x="10191750" y="5495925"/>
              <a:ext cx="1704975" cy="124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8E1576-B55D-822E-8BEB-652E4D0B5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17BF2CD-AF6B-3DEF-0E2D-B6BBC727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41" y="393700"/>
            <a:ext cx="8386088" cy="565415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AABA4B1-591D-2582-5561-027929587748}"/>
              </a:ext>
            </a:extLst>
          </p:cNvPr>
          <p:cNvGrpSpPr/>
          <p:nvPr/>
        </p:nvGrpSpPr>
        <p:grpSpPr>
          <a:xfrm>
            <a:off x="3845888" y="3951092"/>
            <a:ext cx="1138783" cy="902817"/>
            <a:chOff x="3941217" y="4018115"/>
            <a:chExt cx="1138783" cy="9028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802339-FB15-C381-7D78-0FAA4CD13B2A}"/>
                </a:ext>
              </a:extLst>
            </p:cNvPr>
            <p:cNvSpPr txBox="1"/>
            <p:nvPr/>
          </p:nvSpPr>
          <p:spPr>
            <a:xfrm>
              <a:off x="3941217" y="4018115"/>
              <a:ext cx="1128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4BB05B"/>
                  </a:solidFill>
                </a:rPr>
                <a:t>55%</a:t>
              </a:r>
              <a:endParaRPr lang="en-GB" sz="4000" b="1" dirty="0">
                <a:solidFill>
                  <a:srgbClr val="4BB05B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FAF3B6-2259-79D6-C8BF-7F791BBAC458}"/>
                </a:ext>
              </a:extLst>
            </p:cNvPr>
            <p:cNvSpPr txBox="1"/>
            <p:nvPr/>
          </p:nvSpPr>
          <p:spPr>
            <a:xfrm>
              <a:off x="3951345" y="4520822"/>
              <a:ext cx="1128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57B061"/>
                  </a:solidFill>
                </a:rPr>
                <a:t>RENTAL</a:t>
              </a:r>
              <a:endParaRPr lang="en-GB" sz="2000" b="1" dirty="0">
                <a:solidFill>
                  <a:srgbClr val="57B06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66156D-5DF0-C0F0-0B2C-9A58C42EAFB4}"/>
              </a:ext>
            </a:extLst>
          </p:cNvPr>
          <p:cNvGrpSpPr/>
          <p:nvPr/>
        </p:nvGrpSpPr>
        <p:grpSpPr>
          <a:xfrm>
            <a:off x="3845888" y="2599773"/>
            <a:ext cx="1339568" cy="986870"/>
            <a:chOff x="3844781" y="2739661"/>
            <a:chExt cx="1339568" cy="9868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9698B6-DFE3-A3AC-BB87-014C8EBED15C}"/>
                </a:ext>
              </a:extLst>
            </p:cNvPr>
            <p:cNvSpPr txBox="1"/>
            <p:nvPr/>
          </p:nvSpPr>
          <p:spPr>
            <a:xfrm>
              <a:off x="3844781" y="2739661"/>
              <a:ext cx="1312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E7E117"/>
                  </a:solidFill>
                </a:rPr>
                <a:t>15%</a:t>
              </a:r>
              <a:endParaRPr lang="en-GB" sz="4000" b="1" dirty="0">
                <a:solidFill>
                  <a:srgbClr val="E7E117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028D49-A52D-298B-ADC5-740ABAD6F319}"/>
                </a:ext>
              </a:extLst>
            </p:cNvPr>
            <p:cNvSpPr txBox="1"/>
            <p:nvPr/>
          </p:nvSpPr>
          <p:spPr>
            <a:xfrm>
              <a:off x="3871800" y="3326421"/>
              <a:ext cx="1312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E8E031"/>
                  </a:solidFill>
                </a:rPr>
                <a:t>UTILITIES</a:t>
              </a:r>
              <a:endParaRPr lang="en-GB" sz="2000" b="1" dirty="0">
                <a:solidFill>
                  <a:srgbClr val="E8E03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65FC78-9443-FAF5-BBB6-0D6E6A61C70E}"/>
              </a:ext>
            </a:extLst>
          </p:cNvPr>
          <p:cNvGrpSpPr/>
          <p:nvPr/>
        </p:nvGrpSpPr>
        <p:grpSpPr>
          <a:xfrm>
            <a:off x="3845888" y="1596700"/>
            <a:ext cx="1199295" cy="951619"/>
            <a:chOff x="3889595" y="1671921"/>
            <a:chExt cx="1199295" cy="9516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DD7CA5-4D59-4097-2814-F72731CE4281}"/>
                </a:ext>
              </a:extLst>
            </p:cNvPr>
            <p:cNvSpPr txBox="1"/>
            <p:nvPr/>
          </p:nvSpPr>
          <p:spPr>
            <a:xfrm>
              <a:off x="3889595" y="1671921"/>
              <a:ext cx="1190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15%</a:t>
              </a:r>
              <a:endParaRPr lang="en-GB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13D6BC-327F-CB5C-A0E7-38B42E25A210}"/>
                </a:ext>
              </a:extLst>
            </p:cNvPr>
            <p:cNvSpPr txBox="1"/>
            <p:nvPr/>
          </p:nvSpPr>
          <p:spPr>
            <a:xfrm>
              <a:off x="3898484" y="2223430"/>
              <a:ext cx="1190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50000"/>
                    </a:schemeClr>
                  </a:solidFill>
                </a:rPr>
                <a:t>FITTINGS</a:t>
              </a:r>
              <a:endParaRPr lang="en-GB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28706-6B5B-13C7-C1E1-F605740E9559}"/>
              </a:ext>
            </a:extLst>
          </p:cNvPr>
          <p:cNvGrpSpPr/>
          <p:nvPr/>
        </p:nvGrpSpPr>
        <p:grpSpPr>
          <a:xfrm>
            <a:off x="3845888" y="661163"/>
            <a:ext cx="1285530" cy="894637"/>
            <a:chOff x="3871800" y="658960"/>
            <a:chExt cx="1966096" cy="8946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A90639-DC45-946A-25C2-901177C193ED}"/>
                </a:ext>
              </a:extLst>
            </p:cNvPr>
            <p:cNvSpPr txBox="1"/>
            <p:nvPr/>
          </p:nvSpPr>
          <p:spPr>
            <a:xfrm>
              <a:off x="3871800" y="658960"/>
              <a:ext cx="19477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BF3B43"/>
                  </a:solidFill>
                </a:rPr>
                <a:t>15%</a:t>
              </a:r>
              <a:endParaRPr lang="en-GB" sz="4000" b="1" dirty="0">
                <a:solidFill>
                  <a:srgbClr val="BF3B4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113498-E0F9-07A4-B936-F31D0E5585E1}"/>
                </a:ext>
              </a:extLst>
            </p:cNvPr>
            <p:cNvSpPr txBox="1"/>
            <p:nvPr/>
          </p:nvSpPr>
          <p:spPr>
            <a:xfrm>
              <a:off x="3890117" y="1153487"/>
              <a:ext cx="1947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SERVICES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53AE031-6DC2-E91A-24AB-E395107224BC}"/>
              </a:ext>
            </a:extLst>
          </p:cNvPr>
          <p:cNvSpPr txBox="1"/>
          <p:nvPr/>
        </p:nvSpPr>
        <p:spPr>
          <a:xfrm>
            <a:off x="6004823" y="787704"/>
            <a:ext cx="398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C00000"/>
                </a:solidFill>
              </a:rPr>
              <a:t>IN-UNIT MANAGEMENT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C00000"/>
                </a:solidFill>
              </a:rPr>
              <a:t>OPERATIONS</a:t>
            </a:r>
            <a:endParaRPr lang="en-GB" sz="7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1B006E-ECA0-0BC7-A1B0-D4AB0E1D0819}"/>
              </a:ext>
            </a:extLst>
          </p:cNvPr>
          <p:cNvSpPr txBox="1"/>
          <p:nvPr/>
        </p:nvSpPr>
        <p:spPr>
          <a:xfrm>
            <a:off x="6004823" y="1676443"/>
            <a:ext cx="398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002060"/>
                </a:solidFill>
              </a:rPr>
              <a:t>FURNITURE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002060"/>
                </a:solidFill>
              </a:rPr>
              <a:t>EQUIPMENT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002060"/>
                </a:solidFill>
              </a:rPr>
              <a:t>WHITE GOODS + TV</a:t>
            </a:r>
            <a:endParaRPr lang="en-GB" sz="7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730049-BB7A-5CD9-D684-B7A1F7D836C8}"/>
              </a:ext>
            </a:extLst>
          </p:cNvPr>
          <p:cNvSpPr txBox="1"/>
          <p:nvPr/>
        </p:nvSpPr>
        <p:spPr>
          <a:xfrm>
            <a:off x="6004824" y="2671007"/>
            <a:ext cx="39896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E8E031"/>
                </a:solidFill>
              </a:rPr>
              <a:t>WATER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E8E031"/>
                </a:solidFill>
              </a:rPr>
              <a:t>ELECTRICITY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E8E031"/>
                </a:solidFill>
              </a:rPr>
              <a:t>WIFI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700" b="1" dirty="0">
              <a:solidFill>
                <a:srgbClr val="E8E03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887DEE-DA3C-2F65-DF7B-6AB5589FBAA8}"/>
              </a:ext>
            </a:extLst>
          </p:cNvPr>
          <p:cNvSpPr txBox="1"/>
          <p:nvPr/>
        </p:nvSpPr>
        <p:spPr>
          <a:xfrm>
            <a:off x="6004822" y="3848015"/>
            <a:ext cx="398965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57B061"/>
                </a:solidFill>
              </a:rPr>
              <a:t>ROOMS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57B061"/>
                </a:solidFill>
              </a:rPr>
              <a:t>COMMON AREAS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57B061"/>
                </a:solidFill>
              </a:rPr>
              <a:t>FACILITIES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57B061"/>
                </a:solidFill>
              </a:rPr>
              <a:t>GYM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b="1" dirty="0">
                <a:solidFill>
                  <a:srgbClr val="57B061"/>
                </a:solidFill>
              </a:rPr>
              <a:t>POOL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700" b="1" dirty="0">
              <a:solidFill>
                <a:srgbClr val="002060"/>
              </a:solidFill>
            </a:endParaRPr>
          </a:p>
        </p:txBody>
      </p:sp>
      <p:sp>
        <p:nvSpPr>
          <p:cNvPr id="2" name="Subtitle 42">
            <a:extLst>
              <a:ext uri="{FF2B5EF4-FFF2-40B4-BE49-F238E27FC236}">
                <a16:creationId xmlns:a16="http://schemas.microsoft.com/office/drawing/2014/main" id="{F6550673-7B5F-76FC-6AD4-51A26A97B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COST COMPONENTS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8490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2">
            <a:extLst>
              <a:ext uri="{FF2B5EF4-FFF2-40B4-BE49-F238E27FC236}">
                <a16:creationId xmlns:a16="http://schemas.microsoft.com/office/drawing/2014/main" id="{10C461BA-747C-29E5-F66A-4F97CD8DA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1123544" y="3214012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SECTOR CHALLENGES</a:t>
            </a:r>
            <a:endParaRPr lang="en-GB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094CD1-A09F-A324-E372-DBD19D1E5549}"/>
              </a:ext>
            </a:extLst>
          </p:cNvPr>
          <p:cNvGrpSpPr/>
          <p:nvPr/>
        </p:nvGrpSpPr>
        <p:grpSpPr>
          <a:xfrm>
            <a:off x="3839315" y="645459"/>
            <a:ext cx="5284827" cy="5366512"/>
            <a:chOff x="3839315" y="645459"/>
            <a:chExt cx="5284827" cy="53665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1A8DF5-BE8B-6B13-193B-D57135F12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4142" y="899743"/>
              <a:ext cx="4320000" cy="5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1355C3-9D29-3DDD-36BB-0941BACFD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4142" y="1702873"/>
              <a:ext cx="3875637" cy="6032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B9FD6E-E706-CDC8-CDE0-445896C13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4143" y="3474487"/>
              <a:ext cx="3627164" cy="5103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C4F26B-3A2F-B99C-85E8-1F706C9D8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4143" y="4260964"/>
              <a:ext cx="3627164" cy="61382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C6C01D-74BC-7F15-4A84-FC3ADDE9A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4142" y="2589503"/>
              <a:ext cx="3875637" cy="5976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603572-51D2-8826-DE3A-B1675A845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4142" y="5157198"/>
              <a:ext cx="2927917" cy="626095"/>
            </a:xfrm>
            <a:prstGeom prst="rect">
              <a:avLst/>
            </a:prstGeom>
          </p:spPr>
        </p:pic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11E03BA3-8222-1886-0F86-305E035E6622}"/>
                </a:ext>
              </a:extLst>
            </p:cNvPr>
            <p:cNvSpPr/>
            <p:nvPr/>
          </p:nvSpPr>
          <p:spPr>
            <a:xfrm>
              <a:off x="3839315" y="645459"/>
              <a:ext cx="709529" cy="5366512"/>
            </a:xfrm>
            <a:prstGeom prst="leftBrace">
              <a:avLst>
                <a:gd name="adj1" fmla="val 0"/>
                <a:gd name="adj2" fmla="val 55245"/>
              </a:avLst>
            </a:prstGeom>
            <a:noFill/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FC1114-C974-7FB5-8EE5-81C43E88680B}"/>
              </a:ext>
            </a:extLst>
          </p:cNvPr>
          <p:cNvGrpSpPr/>
          <p:nvPr/>
        </p:nvGrpSpPr>
        <p:grpSpPr>
          <a:xfrm>
            <a:off x="1796246" y="820242"/>
            <a:ext cx="1823806" cy="5168968"/>
            <a:chOff x="1796246" y="820242"/>
            <a:chExt cx="1823806" cy="51689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F9E61E-05C5-E3BB-5F91-688A4C34A037}"/>
                </a:ext>
              </a:extLst>
            </p:cNvPr>
            <p:cNvSpPr txBox="1"/>
            <p:nvPr/>
          </p:nvSpPr>
          <p:spPr>
            <a:xfrm>
              <a:off x="1927100" y="5194762"/>
              <a:ext cx="1562099" cy="79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60"/>
                </a:lnSpc>
              </a:pPr>
              <a:r>
                <a:rPr lang="en-US" sz="4400" b="1" dirty="0">
                  <a:solidFill>
                    <a:srgbClr val="002060"/>
                  </a:solidFill>
                </a:rPr>
                <a:t>1hr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MINUTE</a:t>
              </a:r>
            </a:p>
            <a:p>
              <a:pPr algn="ctr">
                <a:lnSpc>
                  <a:spcPts val="11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COMMUTES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71B60B-A782-BAB1-39F1-049828A27391}"/>
                </a:ext>
              </a:extLst>
            </p:cNvPr>
            <p:cNvSpPr txBox="1"/>
            <p:nvPr/>
          </p:nvSpPr>
          <p:spPr>
            <a:xfrm>
              <a:off x="1927099" y="3058027"/>
              <a:ext cx="1562099" cy="832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60"/>
                </a:lnSpc>
              </a:pPr>
              <a:r>
                <a:rPr lang="en-US" sz="4400" b="1" dirty="0">
                  <a:solidFill>
                    <a:srgbClr val="002060"/>
                  </a:solidFill>
                </a:rPr>
                <a:t>6+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COLLEAGUES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PER ROOM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DDA392-F4DE-E348-3773-B3EDF7ACC35A}"/>
                </a:ext>
              </a:extLst>
            </p:cNvPr>
            <p:cNvSpPr txBox="1"/>
            <p:nvPr/>
          </p:nvSpPr>
          <p:spPr>
            <a:xfrm>
              <a:off x="1927100" y="820242"/>
              <a:ext cx="1562099" cy="832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60"/>
                </a:lnSpc>
              </a:pPr>
              <a:r>
                <a:rPr lang="en-US" sz="4400" b="1" dirty="0">
                  <a:solidFill>
                    <a:srgbClr val="002060"/>
                  </a:solidFill>
                </a:rPr>
                <a:t>90%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HOUSING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LEASED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BF1C04-775C-369A-F2D0-3946DBD6C5AF}"/>
                </a:ext>
              </a:extLst>
            </p:cNvPr>
            <p:cNvSpPr txBox="1"/>
            <p:nvPr/>
          </p:nvSpPr>
          <p:spPr>
            <a:xfrm>
              <a:off x="1796246" y="2022639"/>
              <a:ext cx="1823806" cy="832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60"/>
                </a:lnSpc>
              </a:pPr>
              <a:r>
                <a:rPr lang="en-US" sz="4400" b="1" dirty="0">
                  <a:solidFill>
                    <a:srgbClr val="002060"/>
                  </a:solidFill>
                </a:rPr>
                <a:t>&gt;10%+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RENT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INCREASES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C5FA4B-04F4-FD2D-50FC-BEC939CFC154}"/>
                </a:ext>
              </a:extLst>
            </p:cNvPr>
            <p:cNvSpPr txBox="1"/>
            <p:nvPr/>
          </p:nvSpPr>
          <p:spPr>
            <a:xfrm>
              <a:off x="1796246" y="4105654"/>
              <a:ext cx="1781363" cy="832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60"/>
                </a:lnSpc>
              </a:pPr>
              <a:r>
                <a:rPr lang="en-US" sz="4400" b="1" dirty="0">
                  <a:solidFill>
                    <a:srgbClr val="002060"/>
                  </a:solidFill>
                </a:rPr>
                <a:t>&gt; 4</a:t>
              </a:r>
            </a:p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COLLEAGUES PER BATHROOM </a:t>
              </a:r>
              <a:endParaRPr lang="en-US" sz="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8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2">
            <a:extLst>
              <a:ext uri="{FF2B5EF4-FFF2-40B4-BE49-F238E27FC236}">
                <a16:creationId xmlns:a16="http://schemas.microsoft.com/office/drawing/2014/main" id="{7E09FFE0-AB27-BC7C-A338-DBCF08A2F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OUR DELIVERY CYCLE</a:t>
            </a:r>
            <a:endParaRPr lang="en-GB" sz="4000" dirty="0"/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3FF3BD5-C5AC-A734-5742-AB34A7860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21014" r="14418" b="23476"/>
          <a:stretch/>
        </p:blipFill>
        <p:spPr>
          <a:xfrm>
            <a:off x="1775010" y="839694"/>
            <a:ext cx="9932757" cy="47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6EFB9-86BA-9F2D-28F9-199BA4E2E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3" t="20756" r="19215" b="26598"/>
          <a:stretch/>
        </p:blipFill>
        <p:spPr>
          <a:xfrm>
            <a:off x="1177466" y="790812"/>
            <a:ext cx="8849312" cy="4814329"/>
          </a:xfrm>
          <a:prstGeom prst="rect">
            <a:avLst/>
          </a:prstGeom>
        </p:spPr>
      </p:pic>
      <p:sp>
        <p:nvSpPr>
          <p:cNvPr id="3" name="Subtitle 42">
            <a:extLst>
              <a:ext uri="{FF2B5EF4-FFF2-40B4-BE49-F238E27FC236}">
                <a16:creationId xmlns:a16="http://schemas.microsoft.com/office/drawing/2014/main" id="{8794E2F4-C5A4-F915-136E-22286BC7E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1058613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DOMUS INDIGO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27689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F4B6701-FB19-CF29-F9F7-F3F575C8E428}"/>
              </a:ext>
            </a:extLst>
          </p:cNvPr>
          <p:cNvGrpSpPr/>
          <p:nvPr/>
        </p:nvGrpSpPr>
        <p:grpSpPr>
          <a:xfrm>
            <a:off x="1308100" y="1089023"/>
            <a:ext cx="8824916" cy="4557246"/>
            <a:chOff x="1470370" y="1493309"/>
            <a:chExt cx="9720794" cy="50198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F1789C5-DB46-E89E-E18F-21A378E5E820}"/>
                </a:ext>
              </a:extLst>
            </p:cNvPr>
            <p:cNvGrpSpPr/>
            <p:nvPr/>
          </p:nvGrpSpPr>
          <p:grpSpPr>
            <a:xfrm>
              <a:off x="1486804" y="1502057"/>
              <a:ext cx="9704360" cy="5011135"/>
              <a:chOff x="640643" y="969794"/>
              <a:chExt cx="10528710" cy="543681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85FA96E-42AE-53C5-54E5-4F55B16F0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5000" t="8025" r="15215" b="3580"/>
              <a:stretch/>
            </p:blipFill>
            <p:spPr>
              <a:xfrm>
                <a:off x="640644" y="969794"/>
                <a:ext cx="3707901" cy="264188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35E8BE-E238-8006-1A06-407516EE4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931" t="8024" r="10903" b="4815"/>
              <a:stretch/>
            </p:blipFill>
            <p:spPr>
              <a:xfrm>
                <a:off x="4446704" y="3753571"/>
                <a:ext cx="3996512" cy="264188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8DB53B7-240F-3268-D90C-BA9C13B682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4000" t="19382" r="10109" b="3581"/>
              <a:stretch/>
            </p:blipFill>
            <p:spPr>
              <a:xfrm>
                <a:off x="4477337" y="969794"/>
                <a:ext cx="3965879" cy="260815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83E3616-2391-0B84-96CC-3EF3FF01E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000" t="8394" r="14374" b="3087"/>
              <a:stretch/>
            </p:blipFill>
            <p:spPr>
              <a:xfrm>
                <a:off x="640644" y="3764719"/>
                <a:ext cx="3699465" cy="260815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9DCC372-32A5-AC40-417A-CB121DBCF495}"/>
                  </a:ext>
                </a:extLst>
              </p:cNvPr>
              <p:cNvSpPr/>
              <p:nvPr/>
            </p:nvSpPr>
            <p:spPr>
              <a:xfrm>
                <a:off x="4449331" y="3753570"/>
                <a:ext cx="2194560" cy="378372"/>
              </a:xfrm>
              <a:prstGeom prst="rect">
                <a:avLst/>
              </a:prstGeom>
              <a:solidFill>
                <a:srgbClr val="52B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/>
                  <a:t>SEMI-SKILLED (3:1)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AFE08B-F619-AFC3-B6BC-150C109FC748}"/>
                  </a:ext>
                </a:extLst>
              </p:cNvPr>
              <p:cNvSpPr/>
              <p:nvPr/>
            </p:nvSpPr>
            <p:spPr>
              <a:xfrm>
                <a:off x="640643" y="969794"/>
                <a:ext cx="2103120" cy="378372"/>
              </a:xfrm>
              <a:prstGeom prst="rect">
                <a:avLst/>
              </a:prstGeom>
              <a:solidFill>
                <a:srgbClr val="52B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/>
                  <a:t>SUPERVISOR (1:1)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60F15A-535D-430F-2435-38CCE988614C}"/>
                  </a:ext>
                </a:extLst>
              </p:cNvPr>
              <p:cNvSpPr/>
              <p:nvPr/>
            </p:nvSpPr>
            <p:spPr>
              <a:xfrm>
                <a:off x="4479964" y="969794"/>
                <a:ext cx="2049517" cy="378372"/>
              </a:xfrm>
              <a:prstGeom prst="rect">
                <a:avLst/>
              </a:prstGeom>
              <a:solidFill>
                <a:srgbClr val="52B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/>
                  <a:t>SKILLED (2:1)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9D82CD-CDF4-19D2-1482-B5360BB711C4}"/>
                  </a:ext>
                </a:extLst>
              </p:cNvPr>
              <p:cNvSpPr/>
              <p:nvPr/>
            </p:nvSpPr>
            <p:spPr>
              <a:xfrm>
                <a:off x="640644" y="3764718"/>
                <a:ext cx="2049517" cy="378372"/>
              </a:xfrm>
              <a:prstGeom prst="rect">
                <a:avLst/>
              </a:prstGeom>
              <a:solidFill>
                <a:srgbClr val="52B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/>
                  <a:t>KITCHENETTE</a:t>
                </a:r>
              </a:p>
            </p:txBody>
          </p:sp>
          <p:pic>
            <p:nvPicPr>
              <p:cNvPr id="14" name="Picture 13" descr="A bathroom with a toilet and sink&#10;&#10;Description automatically generated with medium confidence">
                <a:extLst>
                  <a:ext uri="{FF2B5EF4-FFF2-40B4-BE49-F238E27FC236}">
                    <a16:creationId xmlns:a16="http://schemas.microsoft.com/office/drawing/2014/main" id="{9FC7BAE9-E00A-6480-60CB-F5D0ACFFBE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1" r="22766"/>
              <a:stretch/>
            </p:blipFill>
            <p:spPr>
              <a:xfrm>
                <a:off x="8576078" y="969794"/>
                <a:ext cx="2593275" cy="262409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2771035-C560-F9B8-DF20-85ABF40A0F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9988" t="17391" r="45691" b="26667"/>
              <a:stretch/>
            </p:blipFill>
            <p:spPr>
              <a:xfrm>
                <a:off x="8576078" y="3764719"/>
                <a:ext cx="2593275" cy="2641888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D11F5F-6ABB-19FF-E672-A7F44EBB03F1}"/>
                  </a:ext>
                </a:extLst>
              </p:cNvPr>
              <p:cNvSpPr/>
              <p:nvPr/>
            </p:nvSpPr>
            <p:spPr>
              <a:xfrm>
                <a:off x="8583070" y="3490120"/>
                <a:ext cx="2586283" cy="378372"/>
              </a:xfrm>
              <a:prstGeom prst="rect">
                <a:avLst/>
              </a:prstGeom>
              <a:solidFill>
                <a:srgbClr val="52B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/>
                  <a:t>ALL ROOMS EN-SUITE 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1A9EF5-F900-DCC6-AEE6-BFB4E6127C63}"/>
                </a:ext>
              </a:extLst>
            </p:cNvPr>
            <p:cNvSpPr/>
            <p:nvPr/>
          </p:nvSpPr>
          <p:spPr>
            <a:xfrm>
              <a:off x="1486804" y="1502057"/>
              <a:ext cx="3409814" cy="2435040"/>
            </a:xfrm>
            <a:prstGeom prst="rect">
              <a:avLst/>
            </a:prstGeom>
            <a:noFill/>
            <a:ln w="28575">
              <a:solidFill>
                <a:srgbClr val="52BE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5FDD6A-FED0-F4B8-8287-ABFDC6F0D660}"/>
                </a:ext>
              </a:extLst>
            </p:cNvPr>
            <p:cNvSpPr/>
            <p:nvPr/>
          </p:nvSpPr>
          <p:spPr>
            <a:xfrm>
              <a:off x="1470370" y="4078150"/>
              <a:ext cx="3426248" cy="2403951"/>
            </a:xfrm>
            <a:prstGeom prst="rect">
              <a:avLst/>
            </a:prstGeom>
            <a:noFill/>
            <a:ln w="28575">
              <a:solidFill>
                <a:srgbClr val="52BE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911DA6-8B66-35CC-8E51-0D84F27762D9}"/>
                </a:ext>
              </a:extLst>
            </p:cNvPr>
            <p:cNvSpPr/>
            <p:nvPr/>
          </p:nvSpPr>
          <p:spPr>
            <a:xfrm>
              <a:off x="5025523" y="1493309"/>
              <a:ext cx="3652947" cy="2403951"/>
            </a:xfrm>
            <a:prstGeom prst="rect">
              <a:avLst/>
            </a:prstGeom>
            <a:noFill/>
            <a:ln w="28575">
              <a:solidFill>
                <a:srgbClr val="52BE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C17618-8D6B-F3C7-1FAD-B98981D1727C}"/>
                </a:ext>
              </a:extLst>
            </p:cNvPr>
            <p:cNvSpPr/>
            <p:nvPr/>
          </p:nvSpPr>
          <p:spPr>
            <a:xfrm>
              <a:off x="5007173" y="4077011"/>
              <a:ext cx="3652947" cy="2403951"/>
            </a:xfrm>
            <a:prstGeom prst="rect">
              <a:avLst/>
            </a:prstGeom>
            <a:noFill/>
            <a:ln w="28575">
              <a:solidFill>
                <a:srgbClr val="52BE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80E80E-6307-C486-F675-00976F2E2BC1}"/>
                </a:ext>
              </a:extLst>
            </p:cNvPr>
            <p:cNvSpPr/>
            <p:nvPr/>
          </p:nvSpPr>
          <p:spPr>
            <a:xfrm>
              <a:off x="8807375" y="1500183"/>
              <a:ext cx="2383789" cy="4995591"/>
            </a:xfrm>
            <a:prstGeom prst="rect">
              <a:avLst/>
            </a:prstGeom>
            <a:noFill/>
            <a:ln w="28575">
              <a:solidFill>
                <a:srgbClr val="52BE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C130B76-41E2-D0BE-C83A-D56FC7C9FAAA}"/>
              </a:ext>
            </a:extLst>
          </p:cNvPr>
          <p:cNvSpPr txBox="1"/>
          <p:nvPr/>
        </p:nvSpPr>
        <p:spPr>
          <a:xfrm>
            <a:off x="286863" y="-965882"/>
            <a:ext cx="50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X– INDIGO SHOWCASE (EXAMPLE)</a:t>
            </a:r>
          </a:p>
        </p:txBody>
      </p:sp>
      <p:sp>
        <p:nvSpPr>
          <p:cNvPr id="7" name="Subtitle 42">
            <a:extLst>
              <a:ext uri="{FF2B5EF4-FFF2-40B4-BE49-F238E27FC236}">
                <a16:creationId xmlns:a16="http://schemas.microsoft.com/office/drawing/2014/main" id="{C03DF450-AC5D-3CF8-8C57-1F2F6FF2A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ENSUITE ROOMS</a:t>
            </a:r>
          </a:p>
        </p:txBody>
      </p:sp>
    </p:spTree>
    <p:extLst>
      <p:ext uri="{BB962C8B-B14F-4D97-AF65-F5344CB8AC3E}">
        <p14:creationId xmlns:p14="http://schemas.microsoft.com/office/powerpoint/2010/main" val="70223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20F708C-F4A3-8F95-BA05-0561E6FC95FD}"/>
              </a:ext>
            </a:extLst>
          </p:cNvPr>
          <p:cNvSpPr txBox="1">
            <a:spLocks/>
          </p:cNvSpPr>
          <p:nvPr/>
        </p:nvSpPr>
        <p:spPr>
          <a:xfrm>
            <a:off x="1348432" y="0"/>
            <a:ext cx="9155358" cy="728663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26AB6A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85C419-4BAF-A2D4-8EC3-59AF048DD607}"/>
              </a:ext>
            </a:extLst>
          </p:cNvPr>
          <p:cNvGrpSpPr/>
          <p:nvPr/>
        </p:nvGrpSpPr>
        <p:grpSpPr>
          <a:xfrm>
            <a:off x="1739899" y="634533"/>
            <a:ext cx="8054495" cy="5430091"/>
            <a:chOff x="1395532" y="1236024"/>
            <a:chExt cx="7098166" cy="4785364"/>
          </a:xfrm>
        </p:grpSpPr>
        <p:pic>
          <p:nvPicPr>
            <p:cNvPr id="4" name="Picture 3" descr="A picture containing umbrella, accessory, floor, chair&#10;&#10;Description automatically generated">
              <a:extLst>
                <a:ext uri="{FF2B5EF4-FFF2-40B4-BE49-F238E27FC236}">
                  <a16:creationId xmlns:a16="http://schemas.microsoft.com/office/drawing/2014/main" id="{91FC6CA9-4F79-E271-14E1-695DE03F6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532" y="1236837"/>
              <a:ext cx="2270653" cy="1513397"/>
            </a:xfrm>
            <a:prstGeom prst="rect">
              <a:avLst/>
            </a:prstGeom>
          </p:spPr>
        </p:pic>
        <p:pic>
          <p:nvPicPr>
            <p:cNvPr id="5" name="Picture 4" descr="A ping pong table in a room&#10;&#10;Description automatically generated">
              <a:extLst>
                <a:ext uri="{FF2B5EF4-FFF2-40B4-BE49-F238E27FC236}">
                  <a16:creationId xmlns:a16="http://schemas.microsoft.com/office/drawing/2014/main" id="{D9F58B16-60BC-69CC-A9DC-8AF4543C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2084" y="4507989"/>
              <a:ext cx="2270656" cy="1513399"/>
            </a:xfrm>
            <a:prstGeom prst="rect">
              <a:avLst/>
            </a:prstGeom>
          </p:spPr>
        </p:pic>
        <p:pic>
          <p:nvPicPr>
            <p:cNvPr id="6" name="Picture 5" descr="A gym with exercise equipment&#10;&#10;Description automatically generated with medium confidence">
              <a:extLst>
                <a:ext uri="{FF2B5EF4-FFF2-40B4-BE49-F238E27FC236}">
                  <a16:creationId xmlns:a16="http://schemas.microsoft.com/office/drawing/2014/main" id="{07BAEAD1-9E54-3F4D-93BB-3534A90F9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532" y="4508109"/>
              <a:ext cx="2270650" cy="1513279"/>
            </a:xfrm>
            <a:prstGeom prst="rect">
              <a:avLst/>
            </a:prstGeom>
          </p:spPr>
        </p:pic>
        <p:pic>
          <p:nvPicPr>
            <p:cNvPr id="7" name="Picture 6" descr="A person working out in a gym&#10;&#10;Description automatically generated with medium confidence">
              <a:extLst>
                <a:ext uri="{FF2B5EF4-FFF2-40B4-BE49-F238E27FC236}">
                  <a16:creationId xmlns:a16="http://schemas.microsoft.com/office/drawing/2014/main" id="{011F3C96-356B-7BB8-0F2F-B03AD519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3045" y="2896903"/>
              <a:ext cx="2270653" cy="1514210"/>
            </a:xfrm>
            <a:prstGeom prst="rect">
              <a:avLst/>
            </a:prstGeom>
          </p:spPr>
        </p:pic>
        <p:pic>
          <p:nvPicPr>
            <p:cNvPr id="8" name="Picture 7" descr="A basketball court in front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27757767-F522-3544-FD34-43F42F80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2084" y="2897596"/>
              <a:ext cx="2281832" cy="1520849"/>
            </a:xfrm>
            <a:prstGeom prst="rect">
              <a:avLst/>
            </a:prstGeom>
          </p:spPr>
        </p:pic>
        <p:pic>
          <p:nvPicPr>
            <p:cNvPr id="9" name="Picture 8" descr="A picture containing grass, outdoor, net&#10;&#10;Description automatically generated">
              <a:extLst>
                <a:ext uri="{FF2B5EF4-FFF2-40B4-BE49-F238E27FC236}">
                  <a16:creationId xmlns:a16="http://schemas.microsoft.com/office/drawing/2014/main" id="{06A79329-B62B-5E2F-E383-2FADDE91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3045" y="1236024"/>
              <a:ext cx="2270652" cy="1513398"/>
            </a:xfrm>
            <a:prstGeom prst="rect">
              <a:avLst/>
            </a:prstGeom>
          </p:spPr>
        </p:pic>
        <p:pic>
          <p:nvPicPr>
            <p:cNvPr id="10" name="Picture 9" descr="A picture containing text, yellow&#10;&#10;Description automatically generated">
              <a:extLst>
                <a:ext uri="{FF2B5EF4-FFF2-40B4-BE49-F238E27FC236}">
                  <a16:creationId xmlns:a16="http://schemas.microsoft.com/office/drawing/2014/main" id="{A7826443-F4C6-0CE0-6906-392532F5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2084" y="1236717"/>
              <a:ext cx="2270652" cy="1513360"/>
            </a:xfrm>
            <a:prstGeom prst="rect">
              <a:avLst/>
            </a:prstGeom>
          </p:spPr>
        </p:pic>
        <p:pic>
          <p:nvPicPr>
            <p:cNvPr id="11" name="Picture 10" descr="A picture containing text, green&#10;&#10;Description automatically generated">
              <a:extLst>
                <a:ext uri="{FF2B5EF4-FFF2-40B4-BE49-F238E27FC236}">
                  <a16:creationId xmlns:a16="http://schemas.microsoft.com/office/drawing/2014/main" id="{226F08B7-032A-C0B5-B879-169E1CAFA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3045" y="4504760"/>
              <a:ext cx="2270652" cy="1513397"/>
            </a:xfrm>
            <a:prstGeom prst="rect">
              <a:avLst/>
            </a:prstGeom>
          </p:spPr>
        </p:pic>
        <p:pic>
          <p:nvPicPr>
            <p:cNvPr id="12" name="Picture 11" descr="A person standing in a gym&#10;&#10;Description automatically generated with low confidence">
              <a:extLst>
                <a:ext uri="{FF2B5EF4-FFF2-40B4-BE49-F238E27FC236}">
                  <a16:creationId xmlns:a16="http://schemas.microsoft.com/office/drawing/2014/main" id="{66B4AF1F-6EEB-0A10-A4E7-71EF10F9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532" y="2897716"/>
              <a:ext cx="2270651" cy="15133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EF4304-F440-5EE8-C67E-6DA2B6F5770B}"/>
                </a:ext>
              </a:extLst>
            </p:cNvPr>
            <p:cNvSpPr txBox="1"/>
            <p:nvPr/>
          </p:nvSpPr>
          <p:spPr>
            <a:xfrm>
              <a:off x="5152295" y="1236717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Climbing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A6FA2A-FF28-87F5-D653-7A47A0B03CBE}"/>
                </a:ext>
              </a:extLst>
            </p:cNvPr>
            <p:cNvSpPr txBox="1"/>
            <p:nvPr/>
          </p:nvSpPr>
          <p:spPr>
            <a:xfrm>
              <a:off x="7564776" y="1236024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Football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6F2074-6831-F8DB-4400-D20844070DF4}"/>
                </a:ext>
              </a:extLst>
            </p:cNvPr>
            <p:cNvSpPr txBox="1"/>
            <p:nvPr/>
          </p:nvSpPr>
          <p:spPr>
            <a:xfrm>
              <a:off x="2738759" y="2897716"/>
              <a:ext cx="928921" cy="20498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Crossfit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990C79-4722-5DF1-3029-41A3ECBCAB42}"/>
                </a:ext>
              </a:extLst>
            </p:cNvPr>
            <p:cNvSpPr txBox="1"/>
            <p:nvPr/>
          </p:nvSpPr>
          <p:spPr>
            <a:xfrm>
              <a:off x="2738759" y="4508109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Gym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7CBDD5-7323-D4AE-21E6-6DB920CE4C60}"/>
                </a:ext>
              </a:extLst>
            </p:cNvPr>
            <p:cNvSpPr txBox="1"/>
            <p:nvPr/>
          </p:nvSpPr>
          <p:spPr>
            <a:xfrm>
              <a:off x="5164995" y="2897596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Basketball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FF8CA7-FEA8-F5DB-1CD6-E245815CF164}"/>
                </a:ext>
              </a:extLst>
            </p:cNvPr>
            <p:cNvSpPr txBox="1"/>
            <p:nvPr/>
          </p:nvSpPr>
          <p:spPr>
            <a:xfrm>
              <a:off x="7564776" y="2896903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Weights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4D920F-9D76-D4B6-D3D1-350E6C273806}"/>
                </a:ext>
              </a:extLst>
            </p:cNvPr>
            <p:cNvSpPr txBox="1"/>
            <p:nvPr/>
          </p:nvSpPr>
          <p:spPr>
            <a:xfrm>
              <a:off x="5164995" y="4507989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Table Tennis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93F8A9-E7FC-E3E6-BFF2-7442B1F99F72}"/>
                </a:ext>
              </a:extLst>
            </p:cNvPr>
            <p:cNvSpPr txBox="1"/>
            <p:nvPr/>
          </p:nvSpPr>
          <p:spPr>
            <a:xfrm>
              <a:off x="7564776" y="4504760"/>
              <a:ext cx="928921" cy="2548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Cricket Nets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5443AC-A395-CBEF-44EC-7B358DD18DAA}"/>
                </a:ext>
              </a:extLst>
            </p:cNvPr>
            <p:cNvSpPr txBox="1"/>
            <p:nvPr/>
          </p:nvSpPr>
          <p:spPr>
            <a:xfrm>
              <a:off x="2742854" y="1236837"/>
              <a:ext cx="928921" cy="2308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Swimming Pool</a:t>
              </a:r>
            </a:p>
          </p:txBody>
        </p:sp>
      </p:grpSp>
      <p:sp>
        <p:nvSpPr>
          <p:cNvPr id="23" name="Subtitle 42">
            <a:extLst>
              <a:ext uri="{FF2B5EF4-FFF2-40B4-BE49-F238E27FC236}">
                <a16:creationId xmlns:a16="http://schemas.microsoft.com/office/drawing/2014/main" id="{409F075E-22BE-84EA-B05F-96B68A4C0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1002204" y="3143742"/>
            <a:ext cx="4359277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INDOOR + </a:t>
            </a:r>
            <a:r>
              <a:rPr lang="en-GB" sz="4000" dirty="0" err="1">
                <a:solidFill>
                  <a:srgbClr val="002060"/>
                </a:solidFill>
              </a:rPr>
              <a:t>OUTDOR</a:t>
            </a:r>
            <a:r>
              <a:rPr lang="en-GB" sz="4000" dirty="0">
                <a:solidFill>
                  <a:srgbClr val="002060"/>
                </a:solidFill>
              </a:rPr>
              <a:t> SPORT FACILITIES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15578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070E1C-3BB6-A01C-E634-F834CF946D9C}"/>
              </a:ext>
            </a:extLst>
          </p:cNvPr>
          <p:cNvGrpSpPr/>
          <p:nvPr/>
        </p:nvGrpSpPr>
        <p:grpSpPr>
          <a:xfrm>
            <a:off x="1739900" y="615483"/>
            <a:ext cx="8069262" cy="5438700"/>
            <a:chOff x="1432801" y="1233488"/>
            <a:chExt cx="7103686" cy="4787900"/>
          </a:xfrm>
        </p:grpSpPr>
        <p:pic>
          <p:nvPicPr>
            <p:cNvPr id="5" name="Picture 4" descr="A room with tables and chairs&#10;&#10;Description automatically generated with medium confidence">
              <a:extLst>
                <a:ext uri="{FF2B5EF4-FFF2-40B4-BE49-F238E27FC236}">
                  <a16:creationId xmlns:a16="http://schemas.microsoft.com/office/drawing/2014/main" id="{4D7D44A0-BF99-5647-45CB-69AA8804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286" y="1233488"/>
              <a:ext cx="2278199" cy="1518799"/>
            </a:xfrm>
            <a:prstGeom prst="rect">
              <a:avLst/>
            </a:prstGeom>
          </p:spPr>
        </p:pic>
        <p:pic>
          <p:nvPicPr>
            <p:cNvPr id="6" name="Picture 5" descr="A picture containing indoor, ceiling, floor, kitchen&#10;&#10;Description automatically generated">
              <a:extLst>
                <a:ext uri="{FF2B5EF4-FFF2-40B4-BE49-F238E27FC236}">
                  <a16:creationId xmlns:a16="http://schemas.microsoft.com/office/drawing/2014/main" id="{3AC17BC8-1780-9B74-0D10-00DAA9F3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7726" y="1250299"/>
              <a:ext cx="2278757" cy="1518799"/>
            </a:xfrm>
            <a:prstGeom prst="rect">
              <a:avLst/>
            </a:prstGeom>
          </p:spPr>
        </p:pic>
        <p:pic>
          <p:nvPicPr>
            <p:cNvPr id="10" name="Picture 9" descr="A pool table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3C2A0DEC-EFFF-17EE-82BA-9CB81E2F2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7726" y="2863499"/>
              <a:ext cx="2278761" cy="1518801"/>
            </a:xfrm>
            <a:prstGeom prst="rect">
              <a:avLst/>
            </a:prstGeom>
          </p:spPr>
        </p:pic>
        <p:pic>
          <p:nvPicPr>
            <p:cNvPr id="11" name="Picture 10" descr="A picture containing indoor, worktable&#10;&#10;Description automatically generated">
              <a:extLst>
                <a:ext uri="{FF2B5EF4-FFF2-40B4-BE49-F238E27FC236}">
                  <a16:creationId xmlns:a16="http://schemas.microsoft.com/office/drawing/2014/main" id="{74183D9F-895D-F70B-0F04-FE3BE1BDC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7537" y="2854684"/>
              <a:ext cx="2278199" cy="1519203"/>
            </a:xfrm>
            <a:prstGeom prst="rect">
              <a:avLst/>
            </a:prstGeom>
          </p:spPr>
        </p:pic>
        <p:pic>
          <p:nvPicPr>
            <p:cNvPr id="13" name="Picture 12" descr="A picture containing floor, indoor&#10;&#10;Description automatically generated">
              <a:extLst>
                <a:ext uri="{FF2B5EF4-FFF2-40B4-BE49-F238E27FC236}">
                  <a16:creationId xmlns:a16="http://schemas.microsoft.com/office/drawing/2014/main" id="{6596AFAC-8904-A42A-CF94-220E0173E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7037" y="4485818"/>
              <a:ext cx="2278698" cy="1518759"/>
            </a:xfrm>
            <a:prstGeom prst="rect">
              <a:avLst/>
            </a:prstGeom>
          </p:spPr>
        </p:pic>
        <p:pic>
          <p:nvPicPr>
            <p:cNvPr id="14" name="Picture 13" descr="A picture containing text, indoor, ceiling&#10;&#10;Description automatically generated">
              <a:extLst>
                <a:ext uri="{FF2B5EF4-FFF2-40B4-BE49-F238E27FC236}">
                  <a16:creationId xmlns:a16="http://schemas.microsoft.com/office/drawing/2014/main" id="{1BC515B8-686B-63AB-FD8A-ED41E1E8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7111" y="4502629"/>
              <a:ext cx="2278698" cy="15187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4CABCC-85DA-59EA-96C5-33B6030C3B65}"/>
                </a:ext>
              </a:extLst>
            </p:cNvPr>
            <p:cNvSpPr txBox="1"/>
            <p:nvPr/>
          </p:nvSpPr>
          <p:spPr>
            <a:xfrm>
              <a:off x="5128552" y="1233488"/>
              <a:ext cx="1015932" cy="26149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The Social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4F14BE-654F-1A49-0C24-7F36D354D64A}"/>
                </a:ext>
              </a:extLst>
            </p:cNvPr>
            <p:cNvSpPr txBox="1"/>
            <p:nvPr/>
          </p:nvSpPr>
          <p:spPr>
            <a:xfrm>
              <a:off x="7519878" y="1250299"/>
              <a:ext cx="1015932" cy="26149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Vending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B59847-85E3-B563-F353-16C2931D436F}"/>
                </a:ext>
              </a:extLst>
            </p:cNvPr>
            <p:cNvSpPr txBox="1"/>
            <p:nvPr/>
          </p:nvSpPr>
          <p:spPr>
            <a:xfrm>
              <a:off x="7519877" y="2863499"/>
              <a:ext cx="1015932" cy="26149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Pool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9F602E-0562-F0BE-70A5-F3BED8EEA540}"/>
                </a:ext>
              </a:extLst>
            </p:cNvPr>
            <p:cNvSpPr txBox="1"/>
            <p:nvPr/>
          </p:nvSpPr>
          <p:spPr>
            <a:xfrm>
              <a:off x="5129803" y="2846688"/>
              <a:ext cx="1015932" cy="20321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Fussball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FD016C-A793-54F0-5339-88875C6EC02D}"/>
                </a:ext>
              </a:extLst>
            </p:cNvPr>
            <p:cNvSpPr txBox="1"/>
            <p:nvPr/>
          </p:nvSpPr>
          <p:spPr>
            <a:xfrm>
              <a:off x="7519877" y="4502629"/>
              <a:ext cx="1015932" cy="26149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Games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160730-8BB3-49D4-9C2C-E86DC99F70A7}"/>
                </a:ext>
              </a:extLst>
            </p:cNvPr>
            <p:cNvSpPr txBox="1"/>
            <p:nvPr/>
          </p:nvSpPr>
          <p:spPr>
            <a:xfrm>
              <a:off x="5129203" y="4485818"/>
              <a:ext cx="1015932" cy="26149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Coolvetica Rg" panose="020B0603030602020004" pitchFamily="34" charset="0"/>
                </a:rPr>
                <a:t>Social Seating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578C792-4B42-99E3-0709-06039F6D12F3}"/>
                </a:ext>
              </a:extLst>
            </p:cNvPr>
            <p:cNvGrpSpPr/>
            <p:nvPr/>
          </p:nvGrpSpPr>
          <p:grpSpPr>
            <a:xfrm>
              <a:off x="1432801" y="1233488"/>
              <a:ext cx="2284784" cy="4771089"/>
              <a:chOff x="516476" y="1233488"/>
              <a:chExt cx="2284784" cy="4771089"/>
            </a:xfrm>
          </p:grpSpPr>
          <p:pic>
            <p:nvPicPr>
              <p:cNvPr id="7" name="Picture 6" descr="A picture containing green, building&#10;&#10;Description automatically generated">
                <a:extLst>
                  <a:ext uri="{FF2B5EF4-FFF2-40B4-BE49-F238E27FC236}">
                    <a16:creationId xmlns:a16="http://schemas.microsoft.com/office/drawing/2014/main" id="{1CA6FE3B-40DF-FAC8-EA74-538F478D9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6476" y="2846548"/>
                <a:ext cx="2278757" cy="1519172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indoor, green&#10;&#10;Description automatically generated">
                <a:extLst>
                  <a:ext uri="{FF2B5EF4-FFF2-40B4-BE49-F238E27FC236}">
                    <a16:creationId xmlns:a16="http://schemas.microsoft.com/office/drawing/2014/main" id="{72F68801-8EBB-7D3D-8782-D734BFDCF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1897" y="1233488"/>
                <a:ext cx="2279363" cy="151920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5BEBCF-953A-552B-163C-AE99A767F829}"/>
                  </a:ext>
                </a:extLst>
              </p:cNvPr>
              <p:cNvSpPr txBox="1"/>
              <p:nvPr/>
            </p:nvSpPr>
            <p:spPr>
              <a:xfrm>
                <a:off x="1783959" y="1233488"/>
                <a:ext cx="1015932" cy="261492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solidFill>
                      <a:schemeClr val="bg1"/>
                    </a:solidFill>
                    <a:latin typeface="Coolvetica Rg" panose="020B0603030602020004" pitchFamily="34" charset="0"/>
                  </a:rPr>
                  <a:t>Large Screen</a:t>
                </a:r>
              </a:p>
            </p:txBody>
          </p:sp>
          <p:pic>
            <p:nvPicPr>
              <p:cNvPr id="12" name="Picture 11" descr="A person sitting at a desk&#10;&#10;Description automatically generated with medium confidence">
                <a:extLst>
                  <a:ext uri="{FF2B5EF4-FFF2-40B4-BE49-F238E27FC236}">
                    <a16:creationId xmlns:a16="http://schemas.microsoft.com/office/drawing/2014/main" id="{721DA99A-D50F-8113-6BC9-696DC26C9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294" y="4485818"/>
                <a:ext cx="2278757" cy="151875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E3F272-AEE4-2031-5965-E6CC67F7BF83}"/>
                  </a:ext>
                </a:extLst>
              </p:cNvPr>
              <p:cNvSpPr txBox="1"/>
              <p:nvPr/>
            </p:nvSpPr>
            <p:spPr>
              <a:xfrm>
                <a:off x="1783959" y="4485818"/>
                <a:ext cx="1015932" cy="261492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solidFill>
                      <a:schemeClr val="bg1"/>
                    </a:solidFill>
                    <a:latin typeface="Coolvetica Rg" panose="020B0603030602020004" pitchFamily="34" charset="0"/>
                  </a:rPr>
                  <a:t>Reception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CCA3B5-FE3B-2DD8-7878-84F23FE35F4D}"/>
                  </a:ext>
                </a:extLst>
              </p:cNvPr>
              <p:cNvSpPr txBox="1"/>
              <p:nvPr/>
            </p:nvSpPr>
            <p:spPr>
              <a:xfrm>
                <a:off x="1768193" y="2846688"/>
                <a:ext cx="1015932" cy="261492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solidFill>
                      <a:schemeClr val="bg1"/>
                    </a:solidFill>
                    <a:latin typeface="Coolvetica Rg" panose="020B0603030602020004" pitchFamily="34" charset="0"/>
                  </a:rPr>
                  <a:t>Terrace</a:t>
                </a:r>
              </a:p>
            </p:txBody>
          </p:sp>
        </p:grpSp>
      </p:grpSp>
      <p:sp>
        <p:nvSpPr>
          <p:cNvPr id="4" name="Subtitle 42">
            <a:extLst>
              <a:ext uri="{FF2B5EF4-FFF2-40B4-BE49-F238E27FC236}">
                <a16:creationId xmlns:a16="http://schemas.microsoft.com/office/drawing/2014/main" id="{1C17622C-F02B-4951-EE24-91BA0BF03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SOCIAL AREAS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+ GAMES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53497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91C57-8ED1-21E9-3217-221A8AA58A84}"/>
              </a:ext>
            </a:extLst>
          </p:cNvPr>
          <p:cNvSpPr txBox="1"/>
          <p:nvPr/>
        </p:nvSpPr>
        <p:spPr>
          <a:xfrm>
            <a:off x="774700" y="1289665"/>
            <a:ext cx="3160713" cy="539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002060"/>
                </a:solidFill>
              </a:rPr>
              <a:t>HAPPY </a:t>
            </a: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002060"/>
                </a:solidFill>
              </a:rPr>
              <a:t>STAFF </a:t>
            </a:r>
            <a:r>
              <a:rPr lang="en-GB" sz="9600" b="1" dirty="0">
                <a:solidFill>
                  <a:srgbClr val="002060"/>
                </a:solidFill>
              </a:rPr>
              <a:t>=</a:t>
            </a:r>
            <a:endParaRPr lang="en-GB" sz="8000" b="1" dirty="0">
              <a:solidFill>
                <a:srgbClr val="002060"/>
              </a:solidFill>
            </a:endParaRP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C00000"/>
                </a:solidFill>
              </a:rPr>
              <a:t>YOUR</a:t>
            </a: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C00000"/>
                </a:solidFill>
              </a:rPr>
              <a:t>BEST</a:t>
            </a: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C00000"/>
                </a:solidFill>
              </a:rPr>
              <a:t>ASSET</a:t>
            </a:r>
          </a:p>
          <a:p>
            <a:pPr>
              <a:lnSpc>
                <a:spcPts val="6000"/>
              </a:lnSpc>
            </a:pP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FE3FA-A31A-3D86-1C7D-3FEB0D82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413" y="1289666"/>
            <a:ext cx="6426200" cy="4278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A3154-6736-DBB4-271E-B91FB33A6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813" y="1593851"/>
            <a:ext cx="3683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8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45494F-9FCF-D434-9CCC-2F4CBAE354F1}"/>
              </a:ext>
            </a:extLst>
          </p:cNvPr>
          <p:cNvSpPr txBox="1"/>
          <p:nvPr/>
        </p:nvSpPr>
        <p:spPr>
          <a:xfrm>
            <a:off x="1005541" y="2066063"/>
            <a:ext cx="8666163" cy="272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GB" sz="11500" b="1" dirty="0">
                <a:solidFill>
                  <a:srgbClr val="002060"/>
                </a:solidFill>
              </a:rPr>
              <a:t>THANK </a:t>
            </a:r>
            <a:br>
              <a:rPr lang="en-GB" sz="11500" b="1" dirty="0">
                <a:solidFill>
                  <a:srgbClr val="002060"/>
                </a:solidFill>
              </a:rPr>
            </a:br>
            <a:r>
              <a:rPr lang="en-GB" sz="11500" b="1" dirty="0">
                <a:solidFill>
                  <a:srgbClr val="002060"/>
                </a:solidFill>
              </a:rPr>
              <a:t>YOU</a:t>
            </a:r>
            <a:endParaRPr lang="en-GB" sz="66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36FDD35-FB00-C373-3ED9-5E8B89079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810" y="1811828"/>
            <a:ext cx="3074894" cy="2780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639B49-6229-F2DC-D8D2-D9DDC3EA9CB6}"/>
              </a:ext>
            </a:extLst>
          </p:cNvPr>
          <p:cNvSpPr txBox="1"/>
          <p:nvPr/>
        </p:nvSpPr>
        <p:spPr>
          <a:xfrm>
            <a:off x="1005541" y="4851165"/>
            <a:ext cx="960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VISIT US AT STAND G19 FOR MORE INFORMATION</a:t>
            </a:r>
            <a:endParaRPr lang="en-GB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0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91C57-8ED1-21E9-3217-221A8AA58A84}"/>
              </a:ext>
            </a:extLst>
          </p:cNvPr>
          <p:cNvSpPr txBox="1"/>
          <p:nvPr/>
        </p:nvSpPr>
        <p:spPr>
          <a:xfrm>
            <a:off x="561017" y="1198212"/>
            <a:ext cx="3160713" cy="539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002060"/>
                </a:solidFill>
              </a:rPr>
              <a:t>HAPPY </a:t>
            </a: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002060"/>
                </a:solidFill>
              </a:rPr>
              <a:t>STAFF </a:t>
            </a:r>
            <a:r>
              <a:rPr lang="en-GB" sz="9600" b="1" dirty="0">
                <a:solidFill>
                  <a:srgbClr val="002060"/>
                </a:solidFill>
              </a:rPr>
              <a:t>=</a:t>
            </a:r>
            <a:endParaRPr lang="en-GB" sz="8000" b="1" dirty="0">
              <a:solidFill>
                <a:srgbClr val="002060"/>
              </a:solidFill>
            </a:endParaRP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C00000"/>
                </a:solidFill>
              </a:rPr>
              <a:t>YOUR</a:t>
            </a: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C00000"/>
                </a:solidFill>
              </a:rPr>
              <a:t>BEST</a:t>
            </a:r>
          </a:p>
          <a:p>
            <a:pPr>
              <a:lnSpc>
                <a:spcPts val="6000"/>
              </a:lnSpc>
            </a:pPr>
            <a:r>
              <a:rPr lang="en-GB" sz="8000" b="1" dirty="0">
                <a:solidFill>
                  <a:srgbClr val="C00000"/>
                </a:solidFill>
              </a:rPr>
              <a:t>ASSET</a:t>
            </a:r>
          </a:p>
          <a:p>
            <a:pPr>
              <a:lnSpc>
                <a:spcPts val="6000"/>
              </a:lnSpc>
            </a:pP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FE3FA-A31A-3D86-1C7D-3FEB0D82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168" y="1159032"/>
            <a:ext cx="6426200" cy="4278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A3154-6736-DBB4-271E-B91FB33A6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09" y="1593851"/>
            <a:ext cx="3683000" cy="3670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333CE9-76C5-E9DE-528F-F8E9C9ACA7F1}"/>
              </a:ext>
            </a:extLst>
          </p:cNvPr>
          <p:cNvGrpSpPr/>
          <p:nvPr/>
        </p:nvGrpSpPr>
        <p:grpSpPr>
          <a:xfrm>
            <a:off x="10116136" y="5495925"/>
            <a:ext cx="1891631" cy="1247775"/>
            <a:chOff x="10116136" y="5495925"/>
            <a:chExt cx="1891631" cy="1247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FA5BFE-1F5A-137F-F18F-C1BABE213299}"/>
                </a:ext>
              </a:extLst>
            </p:cNvPr>
            <p:cNvSpPr/>
            <p:nvPr/>
          </p:nvSpPr>
          <p:spPr>
            <a:xfrm>
              <a:off x="10191750" y="5495925"/>
              <a:ext cx="1704975" cy="124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8B4B0B-C799-04A9-5447-95CD2BDF0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27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20AD3-B596-EE17-789C-1B3FFBDE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041" y="855914"/>
            <a:ext cx="5699918" cy="4913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1CCE9-40D5-4888-01AD-7F59CEC20DE9}"/>
              </a:ext>
            </a:extLst>
          </p:cNvPr>
          <p:cNvSpPr txBox="1"/>
          <p:nvPr/>
        </p:nvSpPr>
        <p:spPr>
          <a:xfrm>
            <a:off x="4381500" y="2715756"/>
            <a:ext cx="3429000" cy="94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8000" b="1" dirty="0">
                <a:solidFill>
                  <a:schemeClr val="bg1"/>
                </a:solidFill>
              </a:rPr>
              <a:t>PEOPLE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7" name="Subtitle 42">
            <a:extLst>
              <a:ext uri="{FF2B5EF4-FFF2-40B4-BE49-F238E27FC236}">
                <a16:creationId xmlns:a16="http://schemas.microsoft.com/office/drawing/2014/main" id="{13EDC3CD-6E00-69A1-8B38-539BDDDF7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564356" y="2828132"/>
            <a:ext cx="4248150" cy="1655762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HUMAN CAPITAL</a:t>
            </a:r>
            <a:endParaRPr lang="en-GB"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75483B-2F0E-F04C-9A14-2DA26BC6A867}"/>
              </a:ext>
            </a:extLst>
          </p:cNvPr>
          <p:cNvGrpSpPr/>
          <p:nvPr/>
        </p:nvGrpSpPr>
        <p:grpSpPr>
          <a:xfrm>
            <a:off x="10005094" y="5768975"/>
            <a:ext cx="2092659" cy="974725"/>
            <a:chOff x="10005094" y="5768975"/>
            <a:chExt cx="2092659" cy="9747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5A96B4-FB9C-9182-8216-67B5EB3969ED}"/>
                </a:ext>
              </a:extLst>
            </p:cNvPr>
            <p:cNvSpPr/>
            <p:nvPr/>
          </p:nvSpPr>
          <p:spPr>
            <a:xfrm>
              <a:off x="10005094" y="5768975"/>
              <a:ext cx="2092659" cy="97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F161F0-7C79-931E-FAEB-95A0E62EA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71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BB86A478-FD79-183D-7C9A-5E669D479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0" b="14319"/>
          <a:stretch/>
        </p:blipFill>
        <p:spPr>
          <a:xfrm>
            <a:off x="4822797" y="1077799"/>
            <a:ext cx="1575749" cy="2407236"/>
          </a:xfrm>
          <a:prstGeom prst="rect">
            <a:avLst/>
          </a:prstGeom>
        </p:spPr>
      </p:pic>
      <p:pic>
        <p:nvPicPr>
          <p:cNvPr id="11" name="Picture 10" descr="A person wearing a yellow shirt&#10;&#10;Description automatically generated with medium confidence">
            <a:extLst>
              <a:ext uri="{FF2B5EF4-FFF2-40B4-BE49-F238E27FC236}">
                <a16:creationId xmlns:a16="http://schemas.microsoft.com/office/drawing/2014/main" id="{22FEC378-F7FC-B91C-EE11-AB0B01E2C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4" b="13017"/>
          <a:stretch/>
        </p:blipFill>
        <p:spPr>
          <a:xfrm>
            <a:off x="8037029" y="1088039"/>
            <a:ext cx="1537913" cy="2407236"/>
          </a:xfrm>
          <a:prstGeom prst="rect">
            <a:avLst/>
          </a:prstGeom>
        </p:spPr>
      </p:pic>
      <p:pic>
        <p:nvPicPr>
          <p:cNvPr id="13" name="Picture 12" descr="A picture containing kitchen, person, indoor, standing&#10;&#10;Description automatically generated">
            <a:extLst>
              <a:ext uri="{FF2B5EF4-FFF2-40B4-BE49-F238E27FC236}">
                <a16:creationId xmlns:a16="http://schemas.microsoft.com/office/drawing/2014/main" id="{DE4E96E7-2600-E788-93C6-E5FFEF49CBE4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9"/>
          <a:stretch/>
        </p:blipFill>
        <p:spPr>
          <a:xfrm>
            <a:off x="6441041" y="3521628"/>
            <a:ext cx="1537200" cy="2408400"/>
          </a:xfrm>
          <a:prstGeom prst="rect">
            <a:avLst/>
          </a:prstGeom>
        </p:spPr>
      </p:pic>
      <p:pic>
        <p:nvPicPr>
          <p:cNvPr id="21" name="Picture 20" descr="A person holding 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9B57CFD-32F7-FDC0-903A-16095C5D0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9" r="21832" b="6782"/>
          <a:stretch/>
        </p:blipFill>
        <p:spPr>
          <a:xfrm>
            <a:off x="1595438" y="3510200"/>
            <a:ext cx="1575748" cy="2409588"/>
          </a:xfrm>
          <a:prstGeom prst="rect">
            <a:avLst/>
          </a:prstGeom>
        </p:spPr>
      </p:pic>
      <p:pic>
        <p:nvPicPr>
          <p:cNvPr id="23" name="Picture 22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62CB85EA-5D76-9FC5-D703-F21241E38F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27251" r="12636"/>
          <a:stretch/>
        </p:blipFill>
        <p:spPr>
          <a:xfrm>
            <a:off x="8037029" y="3521628"/>
            <a:ext cx="1527844" cy="2408400"/>
          </a:xfrm>
          <a:prstGeom prst="rect">
            <a:avLst/>
          </a:prstGeom>
        </p:spPr>
      </p:pic>
      <p:pic>
        <p:nvPicPr>
          <p:cNvPr id="25" name="Picture 24" descr="A person coo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1794D7C5-7940-5C61-DFB1-2231A131854E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33844"/>
          <a:stretch/>
        </p:blipFill>
        <p:spPr>
          <a:xfrm>
            <a:off x="3212630" y="3521628"/>
            <a:ext cx="1576800" cy="2444400"/>
          </a:xfrm>
          <a:prstGeom prst="rect">
            <a:avLst/>
          </a:prstGeom>
        </p:spPr>
      </p:pic>
      <p:pic>
        <p:nvPicPr>
          <p:cNvPr id="27" name="Picture 26" descr="A picture containing indoor, wall, ceiling, person&#10;&#10;Description automatically generated">
            <a:extLst>
              <a:ext uri="{FF2B5EF4-FFF2-40B4-BE49-F238E27FC236}">
                <a16:creationId xmlns:a16="http://schemas.microsoft.com/office/drawing/2014/main" id="{E82AE666-0260-B302-ACFD-1DBB89EB21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r="32455" b="404"/>
          <a:stretch/>
        </p:blipFill>
        <p:spPr>
          <a:xfrm>
            <a:off x="6453273" y="1088038"/>
            <a:ext cx="1537913" cy="24072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592518-D9C8-A78D-AB01-6920FC1CAE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198"/>
          <a:stretch/>
        </p:blipFill>
        <p:spPr>
          <a:xfrm>
            <a:off x="1605508" y="1075447"/>
            <a:ext cx="1575749" cy="2409588"/>
          </a:xfrm>
          <a:prstGeom prst="rect">
            <a:avLst/>
          </a:prstGeom>
        </p:spPr>
      </p:pic>
      <p:pic>
        <p:nvPicPr>
          <p:cNvPr id="34" name="Picture 33" descr="A person leaning against a window&#10;&#10;Description automatically generated with low confidence">
            <a:extLst>
              <a:ext uri="{FF2B5EF4-FFF2-40B4-BE49-F238E27FC236}">
                <a16:creationId xmlns:a16="http://schemas.microsoft.com/office/drawing/2014/main" id="{4B0F552B-B3D5-355F-FA7A-209ACA2790F5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5" r="12552"/>
          <a:stretch/>
        </p:blipFill>
        <p:spPr>
          <a:xfrm>
            <a:off x="3200401" y="1077799"/>
            <a:ext cx="1576800" cy="2408400"/>
          </a:xfrm>
          <a:prstGeom prst="rect">
            <a:avLst/>
          </a:prstGeom>
        </p:spPr>
      </p:pic>
      <p:pic>
        <p:nvPicPr>
          <p:cNvPr id="41" name="Picture 40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7D018567-5402-FBF9-BE51-1AFB68D8B0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7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22729" r="7621" b="38052"/>
          <a:stretch/>
        </p:blipFill>
        <p:spPr>
          <a:xfrm rot="16200000">
            <a:off x="4405877" y="3927116"/>
            <a:ext cx="2409589" cy="1575749"/>
          </a:xfrm>
          <a:prstGeom prst="rect">
            <a:avLst/>
          </a:prstGeom>
        </p:spPr>
      </p:pic>
      <p:sp>
        <p:nvSpPr>
          <p:cNvPr id="43" name="Subtitle 42">
            <a:extLst>
              <a:ext uri="{FF2B5EF4-FFF2-40B4-BE49-F238E27FC236}">
                <a16:creationId xmlns:a16="http://schemas.microsoft.com/office/drawing/2014/main" id="{69180A46-7C93-2F43-95AC-A68342D80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946641" y="3199304"/>
            <a:ext cx="4248152" cy="891194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HOSPITALITY 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IS IN OUR DNA</a:t>
            </a:r>
            <a:endParaRPr lang="en-GB" sz="40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586A0E4-204F-04B5-A860-5DA330EBB4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3190" y="2708066"/>
            <a:ext cx="8001174" cy="12794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2D8507-D673-D820-F942-80428159BBD6}"/>
              </a:ext>
            </a:extLst>
          </p:cNvPr>
          <p:cNvGrpSpPr/>
          <p:nvPr/>
        </p:nvGrpSpPr>
        <p:grpSpPr>
          <a:xfrm>
            <a:off x="10116136" y="5495925"/>
            <a:ext cx="1891631" cy="1247775"/>
            <a:chOff x="10116136" y="5495925"/>
            <a:chExt cx="1891631" cy="1247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C0C68D-A0C5-36AA-873B-1F321029AFDE}"/>
                </a:ext>
              </a:extLst>
            </p:cNvPr>
            <p:cNvSpPr/>
            <p:nvPr/>
          </p:nvSpPr>
          <p:spPr>
            <a:xfrm>
              <a:off x="10191750" y="5495925"/>
              <a:ext cx="1704975" cy="124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C14461-81EF-FA35-2514-B03D0E65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7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BB86A478-FD79-183D-7C9A-5E669D479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0" b="14319"/>
          <a:stretch/>
        </p:blipFill>
        <p:spPr>
          <a:xfrm>
            <a:off x="4822797" y="1077799"/>
            <a:ext cx="1575749" cy="2407236"/>
          </a:xfrm>
          <a:prstGeom prst="rect">
            <a:avLst/>
          </a:prstGeom>
        </p:spPr>
      </p:pic>
      <p:pic>
        <p:nvPicPr>
          <p:cNvPr id="11" name="Picture 10" descr="A person wearing a yellow shirt&#10;&#10;Description automatically generated with medium confidence">
            <a:extLst>
              <a:ext uri="{FF2B5EF4-FFF2-40B4-BE49-F238E27FC236}">
                <a16:creationId xmlns:a16="http://schemas.microsoft.com/office/drawing/2014/main" id="{22FEC378-F7FC-B91C-EE11-AB0B01E2C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4" b="13017"/>
          <a:stretch/>
        </p:blipFill>
        <p:spPr>
          <a:xfrm>
            <a:off x="8037029" y="1088039"/>
            <a:ext cx="1537913" cy="2407236"/>
          </a:xfrm>
          <a:prstGeom prst="rect">
            <a:avLst/>
          </a:prstGeom>
        </p:spPr>
      </p:pic>
      <p:pic>
        <p:nvPicPr>
          <p:cNvPr id="13" name="Picture 12" descr="A picture containing kitchen, person, indoor, standing&#10;&#10;Description automatically generated">
            <a:extLst>
              <a:ext uri="{FF2B5EF4-FFF2-40B4-BE49-F238E27FC236}">
                <a16:creationId xmlns:a16="http://schemas.microsoft.com/office/drawing/2014/main" id="{DE4E96E7-2600-E788-93C6-E5FFEF49CBE4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9"/>
          <a:stretch/>
        </p:blipFill>
        <p:spPr>
          <a:xfrm>
            <a:off x="6441041" y="3521628"/>
            <a:ext cx="1537200" cy="2408400"/>
          </a:xfrm>
          <a:prstGeom prst="rect">
            <a:avLst/>
          </a:prstGeom>
        </p:spPr>
      </p:pic>
      <p:pic>
        <p:nvPicPr>
          <p:cNvPr id="21" name="Picture 20" descr="A person holding 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9B57CFD-32F7-FDC0-903A-16095C5D0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9" r="21832" b="6782"/>
          <a:stretch/>
        </p:blipFill>
        <p:spPr>
          <a:xfrm>
            <a:off x="1595438" y="3510200"/>
            <a:ext cx="1575748" cy="2409588"/>
          </a:xfrm>
          <a:prstGeom prst="rect">
            <a:avLst/>
          </a:prstGeom>
        </p:spPr>
      </p:pic>
      <p:pic>
        <p:nvPicPr>
          <p:cNvPr id="23" name="Picture 22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62CB85EA-5D76-9FC5-D703-F21241E38F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27251" r="12636"/>
          <a:stretch/>
        </p:blipFill>
        <p:spPr>
          <a:xfrm>
            <a:off x="8037029" y="3521628"/>
            <a:ext cx="1527844" cy="2408400"/>
          </a:xfrm>
          <a:prstGeom prst="rect">
            <a:avLst/>
          </a:prstGeom>
        </p:spPr>
      </p:pic>
      <p:pic>
        <p:nvPicPr>
          <p:cNvPr id="25" name="Picture 24" descr="A person coo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1794D7C5-7940-5C61-DFB1-2231A131854E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33844"/>
          <a:stretch/>
        </p:blipFill>
        <p:spPr>
          <a:xfrm>
            <a:off x="3212630" y="3521628"/>
            <a:ext cx="1576800" cy="2444400"/>
          </a:xfrm>
          <a:prstGeom prst="rect">
            <a:avLst/>
          </a:prstGeom>
        </p:spPr>
      </p:pic>
      <p:pic>
        <p:nvPicPr>
          <p:cNvPr id="27" name="Picture 26" descr="A picture containing indoor, wall, ceiling, person&#10;&#10;Description automatically generated">
            <a:extLst>
              <a:ext uri="{FF2B5EF4-FFF2-40B4-BE49-F238E27FC236}">
                <a16:creationId xmlns:a16="http://schemas.microsoft.com/office/drawing/2014/main" id="{E82AE666-0260-B302-ACFD-1DBB89EB21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r="32455" b="404"/>
          <a:stretch/>
        </p:blipFill>
        <p:spPr>
          <a:xfrm>
            <a:off x="6453273" y="1088038"/>
            <a:ext cx="1537913" cy="24072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592518-D9C8-A78D-AB01-6920FC1CAE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198"/>
          <a:stretch/>
        </p:blipFill>
        <p:spPr>
          <a:xfrm>
            <a:off x="1605508" y="1075447"/>
            <a:ext cx="1575749" cy="2409588"/>
          </a:xfrm>
          <a:prstGeom prst="rect">
            <a:avLst/>
          </a:prstGeom>
        </p:spPr>
      </p:pic>
      <p:pic>
        <p:nvPicPr>
          <p:cNvPr id="34" name="Picture 33" descr="A person leaning against a window&#10;&#10;Description automatically generated with low confidence">
            <a:extLst>
              <a:ext uri="{FF2B5EF4-FFF2-40B4-BE49-F238E27FC236}">
                <a16:creationId xmlns:a16="http://schemas.microsoft.com/office/drawing/2014/main" id="{4B0F552B-B3D5-355F-FA7A-209ACA2790F5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5" r="12552"/>
          <a:stretch/>
        </p:blipFill>
        <p:spPr>
          <a:xfrm>
            <a:off x="3200401" y="1077799"/>
            <a:ext cx="1576800" cy="2408400"/>
          </a:xfrm>
          <a:prstGeom prst="rect">
            <a:avLst/>
          </a:prstGeom>
        </p:spPr>
      </p:pic>
      <p:pic>
        <p:nvPicPr>
          <p:cNvPr id="41" name="Picture 40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7D018567-5402-FBF9-BE51-1AFB68D8B0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7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22729" r="7621" b="38052"/>
          <a:stretch/>
        </p:blipFill>
        <p:spPr>
          <a:xfrm rot="16200000">
            <a:off x="4405877" y="3927116"/>
            <a:ext cx="2409589" cy="1575749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8F4AA8C9-FB56-CA4B-E64B-721A2A51F63E}"/>
              </a:ext>
            </a:extLst>
          </p:cNvPr>
          <p:cNvSpPr/>
          <p:nvPr/>
        </p:nvSpPr>
        <p:spPr>
          <a:xfrm rot="3631082">
            <a:off x="3529503" y="4286115"/>
            <a:ext cx="1030362" cy="2407236"/>
          </a:xfrm>
          <a:prstGeom prst="upArrow">
            <a:avLst>
              <a:gd name="adj1" fmla="val 50000"/>
              <a:gd name="adj2" fmla="val 111298"/>
            </a:avLst>
          </a:prstGeom>
          <a:solidFill>
            <a:srgbClr val="BF3B43"/>
          </a:solidFill>
          <a:ln w="57150">
            <a:solidFill>
              <a:srgbClr val="FDB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BA547906-DF0C-126B-8341-4590E3B1C04C}"/>
              </a:ext>
            </a:extLst>
          </p:cNvPr>
          <p:cNvSpPr/>
          <p:nvPr/>
        </p:nvSpPr>
        <p:spPr>
          <a:xfrm rot="9502391">
            <a:off x="4177536" y="1753474"/>
            <a:ext cx="1030362" cy="2407236"/>
          </a:xfrm>
          <a:prstGeom prst="upArrow">
            <a:avLst>
              <a:gd name="adj1" fmla="val 50000"/>
              <a:gd name="adj2" fmla="val 111298"/>
            </a:avLst>
          </a:prstGeom>
          <a:solidFill>
            <a:srgbClr val="BF3B43"/>
          </a:solidFill>
          <a:ln w="57150">
            <a:solidFill>
              <a:srgbClr val="FDB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0691290-3AE9-A084-6707-A06E07D26C22}"/>
              </a:ext>
            </a:extLst>
          </p:cNvPr>
          <p:cNvSpPr/>
          <p:nvPr/>
        </p:nvSpPr>
        <p:spPr>
          <a:xfrm rot="16200000">
            <a:off x="6485431" y="3411163"/>
            <a:ext cx="1030362" cy="2407236"/>
          </a:xfrm>
          <a:prstGeom prst="upArrow">
            <a:avLst>
              <a:gd name="adj1" fmla="val 50000"/>
              <a:gd name="adj2" fmla="val 111298"/>
            </a:avLst>
          </a:prstGeom>
          <a:solidFill>
            <a:srgbClr val="BF3B43"/>
          </a:solidFill>
          <a:ln w="57150">
            <a:solidFill>
              <a:srgbClr val="FDB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ubtitle 42">
            <a:extLst>
              <a:ext uri="{FF2B5EF4-FFF2-40B4-BE49-F238E27FC236}">
                <a16:creationId xmlns:a16="http://schemas.microsoft.com/office/drawing/2014/main" id="{86F78EED-3558-53EB-93F2-41DE0A197238}"/>
              </a:ext>
            </a:extLst>
          </p:cNvPr>
          <p:cNvSpPr txBox="1">
            <a:spLocks/>
          </p:cNvSpPr>
          <p:nvPr/>
        </p:nvSpPr>
        <p:spPr>
          <a:xfrm rot="16200000">
            <a:off x="-946641" y="3199304"/>
            <a:ext cx="4248152" cy="891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408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  <a:spcBef>
                <a:spcPts val="0"/>
              </a:spcBef>
            </a:pPr>
            <a:r>
              <a:rPr lang="en-GB" sz="4000" dirty="0">
                <a:solidFill>
                  <a:srgbClr val="002060"/>
                </a:solidFill>
              </a:rPr>
              <a:t>PROVEN</a:t>
            </a:r>
          </a:p>
          <a:p>
            <a:pPr>
              <a:lnSpc>
                <a:spcPts val="3080"/>
              </a:lnSpc>
              <a:spcBef>
                <a:spcPts val="0"/>
              </a:spcBef>
            </a:pPr>
            <a:r>
              <a:rPr lang="en-GB" sz="4000" dirty="0">
                <a:solidFill>
                  <a:srgbClr val="002060"/>
                </a:solidFill>
              </a:rPr>
              <a:t>EXPERIENCE</a:t>
            </a:r>
            <a:endParaRPr lang="en-GB"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6E74C1-B9F7-782E-00E7-10B4F2B39583}"/>
              </a:ext>
            </a:extLst>
          </p:cNvPr>
          <p:cNvGrpSpPr/>
          <p:nvPr/>
        </p:nvGrpSpPr>
        <p:grpSpPr>
          <a:xfrm>
            <a:off x="10116136" y="5495925"/>
            <a:ext cx="1891631" cy="1247775"/>
            <a:chOff x="10116136" y="5495925"/>
            <a:chExt cx="1891631" cy="1247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8F6474-86E3-ABD8-C4EC-580CCD030590}"/>
                </a:ext>
              </a:extLst>
            </p:cNvPr>
            <p:cNvSpPr/>
            <p:nvPr/>
          </p:nvSpPr>
          <p:spPr>
            <a:xfrm>
              <a:off x="10191750" y="5495925"/>
              <a:ext cx="1704975" cy="124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B99C45-EA01-1C6D-FFDE-98CD5FE7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70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72B70D-F163-C147-A67A-3B3029F7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2" y="1449388"/>
            <a:ext cx="6509572" cy="4322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2CE4A-6D22-EDB7-EF1B-4E86ACA6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71" y="1460897"/>
            <a:ext cx="2790191" cy="4310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16ECE-D2A6-43D3-FC01-7F5310996B0C}"/>
              </a:ext>
            </a:extLst>
          </p:cNvPr>
          <p:cNvSpPr txBox="1"/>
          <p:nvPr/>
        </p:nvSpPr>
        <p:spPr>
          <a:xfrm>
            <a:off x="647857" y="1473371"/>
            <a:ext cx="6238903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FOR EXCELLENCE </a:t>
            </a:r>
          </a:p>
          <a:p>
            <a:pPr>
              <a:lnSpc>
                <a:spcPts val="6000"/>
              </a:lnSpc>
            </a:pPr>
            <a:r>
              <a:rPr lang="en-GB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WE STRIVE</a:t>
            </a:r>
            <a:endParaRPr lang="en-GB" sz="2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4ECCE-5E59-1063-E449-CC10ED7CE304}"/>
              </a:ext>
            </a:extLst>
          </p:cNvPr>
          <p:cNvGrpSpPr/>
          <p:nvPr/>
        </p:nvGrpSpPr>
        <p:grpSpPr>
          <a:xfrm>
            <a:off x="10116136" y="5495925"/>
            <a:ext cx="1891631" cy="1247775"/>
            <a:chOff x="10116136" y="5495925"/>
            <a:chExt cx="1891631" cy="1247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453889-1432-D301-C181-D010BE65396C}"/>
                </a:ext>
              </a:extLst>
            </p:cNvPr>
            <p:cNvSpPr/>
            <p:nvPr/>
          </p:nvSpPr>
          <p:spPr>
            <a:xfrm>
              <a:off x="10191750" y="5495925"/>
              <a:ext cx="1704975" cy="124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7A4A61-AA81-8714-0628-0BE357D40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16136" y="5859631"/>
              <a:ext cx="1891631" cy="73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26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0740645-CB9B-9FF0-FED0-7A1566BE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703116"/>
            <a:ext cx="4036375" cy="15640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B1E7A3-3DF1-AC5C-3632-7139D872ED27}"/>
              </a:ext>
            </a:extLst>
          </p:cNvPr>
          <p:cNvGrpSpPr/>
          <p:nvPr/>
        </p:nvGrpSpPr>
        <p:grpSpPr>
          <a:xfrm>
            <a:off x="5472295" y="1557835"/>
            <a:ext cx="4479213" cy="4174680"/>
            <a:chOff x="5472295" y="1557835"/>
            <a:chExt cx="4479213" cy="41746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FD84D6-9FAD-3AB2-C54D-23F097F0425F}"/>
                </a:ext>
              </a:extLst>
            </p:cNvPr>
            <p:cNvGrpSpPr/>
            <p:nvPr/>
          </p:nvGrpSpPr>
          <p:grpSpPr>
            <a:xfrm>
              <a:off x="5992810" y="4477552"/>
              <a:ext cx="3958698" cy="538200"/>
              <a:chOff x="5992810" y="4477552"/>
              <a:chExt cx="3958698" cy="5382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269DD96-15AA-55E7-3B34-E28AC68C0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1385" y="4477552"/>
                <a:ext cx="1206312" cy="5382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8ED6403-948F-AE90-2808-6F894FB5B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5151" y="4577779"/>
                <a:ext cx="1026357" cy="337747"/>
              </a:xfrm>
              <a:prstGeom prst="rect">
                <a:avLst/>
              </a:prstGeom>
            </p:spPr>
          </p:pic>
          <p:pic>
            <p:nvPicPr>
              <p:cNvPr id="27" name="Picture 26" descr="A black and white sign&#10;&#10;Description automatically generated with low confidence">
                <a:extLst>
                  <a:ext uri="{FF2B5EF4-FFF2-40B4-BE49-F238E27FC236}">
                    <a16:creationId xmlns:a16="http://schemas.microsoft.com/office/drawing/2014/main" id="{882D2187-4CAC-4E73-23C6-018D30B87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2810" y="4577779"/>
                <a:ext cx="1531122" cy="337747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FD4A2BF-8FE2-F887-9BC9-2E33322A5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371" y="1745055"/>
              <a:ext cx="2452739" cy="2522155"/>
            </a:xfrm>
            <a:prstGeom prst="rect">
              <a:avLst/>
            </a:prstGeom>
          </p:spPr>
        </p:pic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5AD37B15-1F5B-0DE5-0AB2-6D168CB98A14}"/>
                </a:ext>
              </a:extLst>
            </p:cNvPr>
            <p:cNvSpPr/>
            <p:nvPr/>
          </p:nvSpPr>
          <p:spPr>
            <a:xfrm rot="10800000">
              <a:off x="5472295" y="1557835"/>
              <a:ext cx="709529" cy="4174680"/>
            </a:xfrm>
            <a:prstGeom prst="leftBrace">
              <a:avLst>
                <a:gd name="adj1" fmla="val 0"/>
                <a:gd name="adj2" fmla="val 55245"/>
              </a:avLst>
            </a:prstGeom>
            <a:noFill/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B59BA7-9E08-2EC5-F183-6588A67C6816}"/>
              </a:ext>
            </a:extLst>
          </p:cNvPr>
          <p:cNvSpPr/>
          <p:nvPr/>
        </p:nvSpPr>
        <p:spPr>
          <a:xfrm>
            <a:off x="10191750" y="5495925"/>
            <a:ext cx="1704975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B1B632D-BC64-6884-84D4-7031CE035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 r="2979" b="12594"/>
          <a:stretch/>
        </p:blipFill>
        <p:spPr>
          <a:xfrm>
            <a:off x="4739985" y="542270"/>
            <a:ext cx="6986685" cy="5341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D9724E-2340-A5F2-8F07-9D2B01764A65}"/>
              </a:ext>
            </a:extLst>
          </p:cNvPr>
          <p:cNvSpPr txBox="1"/>
          <p:nvPr/>
        </p:nvSpPr>
        <p:spPr>
          <a:xfrm>
            <a:off x="3073359" y="3932383"/>
            <a:ext cx="2847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243,000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E8DD1-C06E-1151-746C-1F6411F4EF83}"/>
              </a:ext>
            </a:extLst>
          </p:cNvPr>
          <p:cNvSpPr txBox="1"/>
          <p:nvPr/>
        </p:nvSpPr>
        <p:spPr>
          <a:xfrm>
            <a:off x="3073359" y="1932135"/>
            <a:ext cx="2847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45,000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53ACC-8191-4808-851F-82F2853149DA}"/>
              </a:ext>
            </a:extLst>
          </p:cNvPr>
          <p:cNvSpPr txBox="1"/>
          <p:nvPr/>
        </p:nvSpPr>
        <p:spPr>
          <a:xfrm>
            <a:off x="3073359" y="1265134"/>
            <a:ext cx="2847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32,000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5AEE4-F249-BF99-56BF-5DAAF64E11EC}"/>
              </a:ext>
            </a:extLst>
          </p:cNvPr>
          <p:cNvSpPr txBox="1"/>
          <p:nvPr/>
        </p:nvSpPr>
        <p:spPr>
          <a:xfrm>
            <a:off x="122996" y="-513903"/>
            <a:ext cx="305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5 – SIZE OF THE MARKET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1D47295-E653-4B5B-0FC6-78067401EEE4}"/>
              </a:ext>
            </a:extLst>
          </p:cNvPr>
          <p:cNvSpPr/>
          <p:nvPr/>
        </p:nvSpPr>
        <p:spPr>
          <a:xfrm>
            <a:off x="1640735" y="2642108"/>
            <a:ext cx="1269827" cy="31268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7693FCF-C5A8-E542-AA5A-CE67B5260FED}"/>
              </a:ext>
            </a:extLst>
          </p:cNvPr>
          <p:cNvSpPr/>
          <p:nvPr/>
        </p:nvSpPr>
        <p:spPr>
          <a:xfrm>
            <a:off x="1640735" y="2069098"/>
            <a:ext cx="1269827" cy="53093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6A061E5-95DE-EEFB-F43B-06BE92FB64DD}"/>
              </a:ext>
            </a:extLst>
          </p:cNvPr>
          <p:cNvSpPr/>
          <p:nvPr/>
        </p:nvSpPr>
        <p:spPr>
          <a:xfrm>
            <a:off x="1640735" y="1199017"/>
            <a:ext cx="1269827" cy="828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97910C-27F9-1374-E64E-958421E5ACB2}"/>
              </a:ext>
            </a:extLst>
          </p:cNvPr>
          <p:cNvSpPr txBox="1"/>
          <p:nvPr/>
        </p:nvSpPr>
        <p:spPr>
          <a:xfrm>
            <a:off x="1487336" y="3653100"/>
            <a:ext cx="1562099" cy="127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400" b="1" dirty="0">
                <a:solidFill>
                  <a:schemeClr val="bg1"/>
                </a:solidFill>
              </a:rPr>
              <a:t>76%</a:t>
            </a:r>
          </a:p>
          <a:p>
            <a:pPr algn="ctr">
              <a:lnSpc>
                <a:spcPts val="4560"/>
              </a:lnSpc>
            </a:pPr>
            <a:r>
              <a:rPr lang="en-US" sz="4000" b="1" dirty="0">
                <a:solidFill>
                  <a:schemeClr val="bg1"/>
                </a:solidFill>
              </a:rPr>
              <a:t>GIGA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40DCDF-7D84-D468-514F-26449A816047}"/>
              </a:ext>
            </a:extLst>
          </p:cNvPr>
          <p:cNvSpPr txBox="1"/>
          <p:nvPr/>
        </p:nvSpPr>
        <p:spPr>
          <a:xfrm>
            <a:off x="1563958" y="1917715"/>
            <a:ext cx="781049" cy="61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2400" b="1" dirty="0">
                <a:solidFill>
                  <a:schemeClr val="bg1"/>
                </a:solidFill>
              </a:rPr>
              <a:t>14%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A92E53-B744-3277-76D5-2EE1D1CFCC7A}"/>
              </a:ext>
            </a:extLst>
          </p:cNvPr>
          <p:cNvSpPr txBox="1"/>
          <p:nvPr/>
        </p:nvSpPr>
        <p:spPr>
          <a:xfrm>
            <a:off x="2070820" y="1981699"/>
            <a:ext cx="938274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20"/>
              </a:lnSpc>
            </a:pPr>
            <a:endParaRPr lang="en-US" sz="1200" b="1" dirty="0">
              <a:solidFill>
                <a:schemeClr val="bg1"/>
              </a:solidFill>
            </a:endParaRPr>
          </a:p>
          <a:p>
            <a:pPr algn="ctr">
              <a:lnSpc>
                <a:spcPts val="1020"/>
              </a:lnSpc>
            </a:pPr>
            <a:r>
              <a:rPr lang="en-US" sz="1200" b="1" dirty="0">
                <a:solidFill>
                  <a:schemeClr val="bg1"/>
                </a:solidFill>
              </a:rPr>
              <a:t>RIYADH</a:t>
            </a:r>
          </a:p>
          <a:p>
            <a:pPr algn="ctr">
              <a:lnSpc>
                <a:spcPts val="1020"/>
              </a:lnSpc>
            </a:pPr>
            <a:r>
              <a:rPr lang="en-US" sz="1200" b="1" dirty="0">
                <a:solidFill>
                  <a:schemeClr val="bg1"/>
                </a:solidFill>
              </a:rPr>
              <a:t>JEDDAH</a:t>
            </a:r>
          </a:p>
          <a:p>
            <a:pPr algn="ctr">
              <a:lnSpc>
                <a:spcPts val="1020"/>
              </a:lnSpc>
            </a:pPr>
            <a:r>
              <a:rPr lang="en-US" sz="1200" b="1" dirty="0">
                <a:solidFill>
                  <a:schemeClr val="bg1"/>
                </a:solidFill>
              </a:rPr>
              <a:t>DAMMAM</a:t>
            </a:r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D65928-E966-C058-8CD8-352680925A18}"/>
              </a:ext>
            </a:extLst>
          </p:cNvPr>
          <p:cNvSpPr txBox="1"/>
          <p:nvPr/>
        </p:nvSpPr>
        <p:spPr>
          <a:xfrm>
            <a:off x="1439149" y="1259092"/>
            <a:ext cx="1047559" cy="629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2800" b="1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7B0816-5801-B28A-7297-D50507174E44}"/>
              </a:ext>
            </a:extLst>
          </p:cNvPr>
          <p:cNvSpPr txBox="1"/>
          <p:nvPr/>
        </p:nvSpPr>
        <p:spPr>
          <a:xfrm>
            <a:off x="2137625" y="1436090"/>
            <a:ext cx="849714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20"/>
              </a:lnSpc>
            </a:pPr>
            <a:r>
              <a:rPr lang="en-US" sz="1200" b="1" dirty="0">
                <a:solidFill>
                  <a:schemeClr val="bg1"/>
                </a:solidFill>
              </a:rPr>
              <a:t>KSA OTHER</a:t>
            </a:r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B870AE-459E-E8C3-00C3-BE42EDC8AC96}"/>
              </a:ext>
            </a:extLst>
          </p:cNvPr>
          <p:cNvSpPr txBox="1"/>
          <p:nvPr/>
        </p:nvSpPr>
        <p:spPr>
          <a:xfrm>
            <a:off x="6664866" y="3844175"/>
            <a:ext cx="2159000" cy="206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1300" b="1" dirty="0">
                <a:solidFill>
                  <a:srgbClr val="C00000"/>
                </a:solidFill>
              </a:rPr>
              <a:t>?</a:t>
            </a:r>
            <a:endParaRPr lang="en-GB" sz="8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BB671C-DE38-27C7-162A-83B3ACD37200}"/>
              </a:ext>
            </a:extLst>
          </p:cNvPr>
          <p:cNvSpPr txBox="1"/>
          <p:nvPr/>
        </p:nvSpPr>
        <p:spPr>
          <a:xfrm>
            <a:off x="4739985" y="4508047"/>
            <a:ext cx="61218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320,000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HOTEL ROOMS</a:t>
            </a:r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4" name="Subtitle 42">
            <a:extLst>
              <a:ext uri="{FF2B5EF4-FFF2-40B4-BE49-F238E27FC236}">
                <a16:creationId xmlns:a16="http://schemas.microsoft.com/office/drawing/2014/main" id="{8479D462-41AD-725D-310B-54F0CB914317}"/>
              </a:ext>
            </a:extLst>
          </p:cNvPr>
          <p:cNvSpPr txBox="1">
            <a:spLocks/>
          </p:cNvSpPr>
          <p:nvPr/>
        </p:nvSpPr>
        <p:spPr>
          <a:xfrm rot="16200000">
            <a:off x="-1066219" y="3319949"/>
            <a:ext cx="4248152" cy="649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408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lang="en-GB" sz="4000" dirty="0">
                <a:solidFill>
                  <a:srgbClr val="002060"/>
                </a:solidFill>
              </a:rPr>
              <a:t>MARKET SIZE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72100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C2943C7D2244A8607AFC91198AFD5" ma:contentTypeVersion="19" ma:contentTypeDescription="Create a new document." ma:contentTypeScope="" ma:versionID="2bc8014b4567fa6ceda973901109200d">
  <xsd:schema xmlns:xsd="http://www.w3.org/2001/XMLSchema" xmlns:xs="http://www.w3.org/2001/XMLSchema" xmlns:p="http://schemas.microsoft.com/office/2006/metadata/properties" xmlns:ns2="5c6ec8d1-19b4-4003-be7f-cf484a07d8ea" xmlns:ns3="6e02474e-a0c5-4eea-bb37-6541261fb517" targetNamespace="http://schemas.microsoft.com/office/2006/metadata/properties" ma:root="true" ma:fieldsID="551002994e0c30db810e031843943b12" ns2:_="" ns3:_="">
    <xsd:import namespace="5c6ec8d1-19b4-4003-be7f-cf484a07d8ea"/>
    <xsd:import namespace="6e02474e-a0c5-4eea-bb37-6541261fb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ec8d1-19b4-4003-be7f-cf484a07d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4f3aee1-b7c6-4d19-91f4-088532463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2474e-a0c5-4eea-bb37-6541261fb51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18041B-2D6F-4C7C-AF04-84C72EC8AF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5A131E-2AE4-488C-A9FF-3916FEC0BD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6ec8d1-19b4-4003-be7f-cf484a07d8ea"/>
    <ds:schemaRef ds:uri="6e02474e-a0c5-4eea-bb37-6541261fb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7489</TotalTime>
  <Words>946</Words>
  <Application>Microsoft Office PowerPoint</Application>
  <PresentationFormat>Widescreen</PresentationFormat>
  <Paragraphs>294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</vt:lpstr>
      <vt:lpstr>Calibri</vt:lpstr>
      <vt:lpstr>Coolvetica Rg</vt:lpstr>
      <vt:lpstr>Google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Shahid</dc:creator>
  <cp:lastModifiedBy>A</cp:lastModifiedBy>
  <cp:revision>29</cp:revision>
  <dcterms:created xsi:type="dcterms:W3CDTF">2023-04-12T12:12:49Z</dcterms:created>
  <dcterms:modified xsi:type="dcterms:W3CDTF">2024-04-28T09:38:19Z</dcterms:modified>
</cp:coreProperties>
</file>