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58" r:id="rId7"/>
    <p:sldId id="312" r:id="rId8"/>
    <p:sldId id="313" r:id="rId9"/>
    <p:sldId id="316" r:id="rId10"/>
    <p:sldId id="328" r:id="rId11"/>
    <p:sldId id="325" r:id="rId12"/>
    <p:sldId id="317" r:id="rId13"/>
    <p:sldId id="331" r:id="rId14"/>
    <p:sldId id="318" r:id="rId15"/>
    <p:sldId id="329" r:id="rId16"/>
    <p:sldId id="330" r:id="rId17"/>
    <p:sldId id="320" r:id="rId18"/>
    <p:sldId id="319" r:id="rId19"/>
    <p:sldId id="322" r:id="rId20"/>
    <p:sldId id="323" r:id="rId21"/>
    <p:sldId id="3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9023"/>
  </p:normalViewPr>
  <p:slideViewPr>
    <p:cSldViewPr snapToGrid="0">
      <p:cViewPr>
        <p:scale>
          <a:sx n="75" d="100"/>
          <a:sy n="75" d="100"/>
        </p:scale>
        <p:origin x="66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02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Active Users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42-0446-8AF9-6ACFF766436E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42-0446-8AF9-6ACFF766436E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D42-0446-8AF9-6ACFF766436E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42-0446-8AF9-6ACFF766436E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D42-0446-8AF9-6ACFF766436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Facebook</c:v>
                </c:pt>
                <c:pt idx="1">
                  <c:v>YouTube</c:v>
                </c:pt>
                <c:pt idx="2">
                  <c:v>WhatsApp</c:v>
                </c:pt>
                <c:pt idx="3">
                  <c:v>Twitter / X</c:v>
                </c:pt>
                <c:pt idx="4">
                  <c:v>Instagram</c:v>
                </c:pt>
                <c:pt idx="5">
                  <c:v>TikTok</c:v>
                </c:pt>
                <c:pt idx="6">
                  <c:v>Podcasts</c:v>
                </c:pt>
                <c:pt idx="7">
                  <c:v>Roblox</c:v>
                </c:pt>
                <c:pt idx="8">
                  <c:v>Fortnite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3050</c:v>
                </c:pt>
                <c:pt idx="1">
                  <c:v>2491</c:v>
                </c:pt>
                <c:pt idx="2">
                  <c:v>2780</c:v>
                </c:pt>
                <c:pt idx="3">
                  <c:v>550</c:v>
                </c:pt>
                <c:pt idx="4">
                  <c:v>2040</c:v>
                </c:pt>
                <c:pt idx="5">
                  <c:v>1218</c:v>
                </c:pt>
                <c:pt idx="6">
                  <c:v>505</c:v>
                </c:pt>
                <c:pt idx="7">
                  <c:v>250</c:v>
                </c:pt>
                <c:pt idx="8">
                  <c:v>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2-0446-8AF9-6ACFF7664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0118735"/>
        <c:axId val="490128191"/>
      </c:barChart>
      <c:catAx>
        <c:axId val="4901187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128191"/>
        <c:crosses val="autoZero"/>
        <c:auto val="1"/>
        <c:lblAlgn val="ctr"/>
        <c:lblOffset val="100"/>
        <c:noMultiLvlLbl val="0"/>
      </c:catAx>
      <c:valAx>
        <c:axId val="490128191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490118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Active Users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42-0446-8AF9-6ACFF766436E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42-0446-8AF9-6ACFF766436E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D42-0446-8AF9-6ACFF766436E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42-0446-8AF9-6ACFF766436E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D42-0446-8AF9-6ACFF766436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Facebook</c:v>
                </c:pt>
                <c:pt idx="1">
                  <c:v>YouTube</c:v>
                </c:pt>
                <c:pt idx="2">
                  <c:v>WhatsApp</c:v>
                </c:pt>
                <c:pt idx="3">
                  <c:v>Twitter / X</c:v>
                </c:pt>
                <c:pt idx="4">
                  <c:v>Instagram</c:v>
                </c:pt>
                <c:pt idx="5">
                  <c:v>TikTok</c:v>
                </c:pt>
                <c:pt idx="6">
                  <c:v>Podcasts</c:v>
                </c:pt>
                <c:pt idx="7">
                  <c:v>Roblox</c:v>
                </c:pt>
                <c:pt idx="8">
                  <c:v>Fortnite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3050</c:v>
                </c:pt>
                <c:pt idx="1">
                  <c:v>2491</c:v>
                </c:pt>
                <c:pt idx="2">
                  <c:v>2780</c:v>
                </c:pt>
                <c:pt idx="3">
                  <c:v>550</c:v>
                </c:pt>
                <c:pt idx="4">
                  <c:v>2040</c:v>
                </c:pt>
                <c:pt idx="5">
                  <c:v>1218</c:v>
                </c:pt>
                <c:pt idx="6">
                  <c:v>505</c:v>
                </c:pt>
                <c:pt idx="7">
                  <c:v>250</c:v>
                </c:pt>
                <c:pt idx="8">
                  <c:v>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2-0446-8AF9-6ACFF7664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0118735"/>
        <c:axId val="490128191"/>
      </c:barChart>
      <c:catAx>
        <c:axId val="4901187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128191"/>
        <c:crosses val="autoZero"/>
        <c:auto val="1"/>
        <c:lblAlgn val="ctr"/>
        <c:lblOffset val="100"/>
        <c:noMultiLvlLbl val="0"/>
      </c:catAx>
      <c:valAx>
        <c:axId val="490128191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490118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B237C2-15C6-76FC-78D3-B6EF5B09D3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83C74-F49B-A957-02A8-121EAD340A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FF4A0-B4E7-4A9E-9882-697C8B0D9FD4}" type="datetimeFigureOut">
              <a:rPr lang="en-AE" smtClean="0"/>
              <a:t>4/24/24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4534D-1845-365B-E3E4-6CD9176EBD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74734-2EAA-DDEA-13C9-FF3AD4243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D2D5D-D64C-4185-AF7D-E73B59EE44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0374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8BB9A-F623-6F41-9301-E294530139BF}" type="datetimeFigureOut">
              <a:rPr lang="en-GB" smtClean="0"/>
              <a:t>24/04/2024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069B-4EDD-5041-A928-350D37B30B1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61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008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597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13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25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902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908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45720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37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781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9007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7069B-4EDD-5041-A928-350D37B30B13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805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1457D-2B93-F4DD-3625-45786A671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DCEA4B-E34C-39AE-53CF-0698B6DD5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95FC3-2317-3DF5-FAE4-121FE90A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CF9F-5705-2ACC-76CA-631FB4072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E4450-4475-B9E6-98CD-6D218979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04CEDA-00D5-9C14-2772-2824CDC951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3000"/>
          </a:blip>
          <a:srcRect l="56009" t="14688" r="-1" b="28099"/>
          <a:stretch/>
        </p:blipFill>
        <p:spPr>
          <a:xfrm rot="10800000" flipH="1">
            <a:off x="0" y="13128"/>
            <a:ext cx="4650154" cy="68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9FB0-881C-FF3C-D768-6216D209A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9F890-AB96-6550-1868-60488430B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E937D-8F52-DD3B-6534-1936D5B1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80F95-CC8D-D2CD-0501-B01D2E34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BE88F-8CA5-2A02-DE85-658ACA92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8078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A2F67-9F92-7C38-39A2-8998E325B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E5D46-BA23-B556-BE46-92C900B20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352B9-4C66-25F4-9850-CDC8B746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711F4-3A25-682F-8E76-0D7DEE8F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0845D-91B9-1143-2947-A100F5B7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0289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239F-35DF-F4EA-137D-B8ED4E9C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236A1-20EB-AB78-F38E-AAA02BC0D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E96-E633-C690-CFAD-2CA6BD7E1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BF3A2-5E48-1722-46FD-210BC425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286E4-F8A5-CA76-1A1E-751FD1E2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BAC657-4FC6-1078-F73C-DA3F7C57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</a:blip>
          <a:srcRect l="1056" r="55511"/>
          <a:stretch/>
        </p:blipFill>
        <p:spPr>
          <a:xfrm rot="10800000">
            <a:off x="0" y="273089"/>
            <a:ext cx="563719" cy="12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61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F2F8-2F33-5195-0C1F-0249D006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3B16-2BC0-2158-29ED-408882E3A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D3C66-B638-D3EE-26A9-2492E0F5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E29FC-BEA4-B070-6DD5-12A96219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38A66-1A54-5340-EDBD-0C49C5DE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6599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4286E-19A1-952B-C2B8-94F96E6C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85659-AEB9-A6D1-BB64-A695F2DD6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5305D-F15B-BE34-6632-B143D5A0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C2F56-085A-C9B2-1C2A-C97EA950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BD655-14A5-1E0A-0785-1A023AE7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96669-C3C7-6A2F-521A-60C0370A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32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0B3F-3C3E-EBF6-1C51-7D0886F22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2CE7-09A5-6BB7-5B7D-5288219E0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BDCAB-547F-4618-F8C3-6F8DF95B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51C55-87EE-6B5D-E3D8-01E57FCE3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D7795-5CFD-E962-BCD5-C0D5D2411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AB087C-814C-274B-EFA9-9A67D56A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B60B9B-DA9F-FCE1-5AF9-7FEAEA887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67FC71-CED6-3C9F-AB4C-E9305C3CA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62170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E2DFF-77B1-A2A9-7F16-C060BA5C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EC10EB-69F6-6476-B1B9-CF5210733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D5F50-63CA-513D-793D-068CA4AEC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3A7A5-B58B-FE20-56BF-BDE4F4EE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0406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AD533E-655C-D1EB-5D31-954B35B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72D4F-79CF-1589-ECCB-DC7B31BA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7B848-97E6-2676-A757-40ED9727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5364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577D-9120-682F-8D68-27F7D9DA6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1EE2F-E159-F9C2-522F-F57F4CA92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6BE11-B6CD-61C5-4573-57B537638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1FE34-181D-598C-3EE7-9AEDBCFD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7A590-5BBA-9C76-1700-67E59845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5CA20-8EF7-1368-7EFF-7EF90E4E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3591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8BA1-97AB-D856-9BD5-B2138B67A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C1C085-D076-7A02-382C-258EC775A0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88730-C851-3CCF-65C0-96E3FE036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6BDC4-F99A-DB73-79B4-F9C3EA7B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0A9AF-5E6A-531C-5FAD-A9A245F7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97E9-9F67-77DC-74EA-90EB35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013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0F05F-8CF0-A580-6147-09FAE1FC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3E4B2-3155-C3C0-9A2A-BADFF1D3D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7D1D6-FC96-FACB-F424-D39E11D79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CCC85E-9673-4313-B54B-2D4DE3FDC008}" type="datetimeFigureOut">
              <a:rPr lang="en-AE" smtClean="0"/>
              <a:t>4/24/24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104F3-157E-A1BC-D551-D1D6EB02A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429C9-2CC4-5844-BC4E-6E86321A5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B5922C-FDE6-4E52-9FAD-7443E37D87F6}" type="slidenum">
              <a:rPr lang="en-AE" smtClean="0"/>
              <a:t>‹#›</a:t>
            </a:fld>
            <a:endParaRPr lang="en-AE"/>
          </a:p>
        </p:txBody>
      </p:sp>
      <p:pic>
        <p:nvPicPr>
          <p:cNvPr id="7" name="Picture 6" descr="A black background with blue dots&#10;&#10;Description automatically generated">
            <a:extLst>
              <a:ext uri="{FF2B5EF4-FFF2-40B4-BE49-F238E27FC236}">
                <a16:creationId xmlns:a16="http://schemas.microsoft.com/office/drawing/2014/main" id="{B8463DE9-C03F-183B-92DE-F8864A76A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alphaModFix amt="85000"/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ghtScreen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" t="2978" r="27115" b="2573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35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0.wdp"/><Relationship Id="rId1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39.png"/><Relationship Id="rId17" Type="http://schemas.microsoft.com/office/2007/relationships/hdphoto" Target="../media/hdphoto12.wdp"/><Relationship Id="rId2" Type="http://schemas.openxmlformats.org/officeDocument/2006/relationships/notesSlide" Target="../notesSlides/notesSlide9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7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png"/><Relationship Id="rId3" Type="http://schemas.openxmlformats.org/officeDocument/2006/relationships/image" Target="../media/image27.jpe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234A7799-D05A-CDCF-81F5-1CE6B057093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43D04F-DE95-8BCF-651F-9C44E57FCCC0}"/>
              </a:ext>
            </a:extLst>
          </p:cNvPr>
          <p:cNvGrpSpPr/>
          <p:nvPr/>
        </p:nvGrpSpPr>
        <p:grpSpPr>
          <a:xfrm>
            <a:off x="2014654" y="2681117"/>
            <a:ext cx="8162692" cy="1402168"/>
            <a:chOff x="1973767" y="2681117"/>
            <a:chExt cx="8162692" cy="1402168"/>
          </a:xfrm>
        </p:grpSpPr>
        <p:sp>
          <p:nvSpPr>
            <p:cNvPr id="8" name="LOREM IPSUM">
              <a:extLst>
                <a:ext uri="{FF2B5EF4-FFF2-40B4-BE49-F238E27FC236}">
                  <a16:creationId xmlns:a16="http://schemas.microsoft.com/office/drawing/2014/main" id="{04A8D26F-59F7-626F-2A20-A22FD91CD3B3}"/>
                </a:ext>
              </a:extLst>
            </p:cNvPr>
            <p:cNvSpPr txBox="1"/>
            <p:nvPr/>
          </p:nvSpPr>
          <p:spPr>
            <a:xfrm>
              <a:off x="1973767" y="2681117"/>
              <a:ext cx="8162692" cy="6565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>
                <a:defRPr sz="5500">
                  <a:solidFill>
                    <a:srgbClr val="52484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 algn="ctr"/>
              <a:r>
                <a:rPr lang="en-US" sz="3600" dirty="0">
                  <a:solidFill>
                    <a:schemeClr val="tx1"/>
                  </a:solidFill>
                  <a:latin typeface="Manrope" pitchFamily="2" charset="0"/>
                  <a:cs typeface="Mangal" panose="02040503050203030202" pitchFamily="18" charset="0"/>
                </a:rPr>
                <a:t>MASTERING DIGITAL PLATFORMS</a:t>
              </a:r>
              <a:endParaRPr sz="3600" dirty="0">
                <a:solidFill>
                  <a:schemeClr val="tx1"/>
                </a:solidFill>
                <a:latin typeface="Manrope" pitchFamily="2" charset="0"/>
                <a:cs typeface="Mangal" panose="02040503050203030202" pitchFamily="18" charset="0"/>
              </a:endParaRPr>
            </a:p>
          </p:txBody>
        </p:sp>
        <p:sp>
          <p:nvSpPr>
            <p:cNvPr id="9" name="Lorem Ipsum is simply dummy text of the printing and typesetting industry. Lorem Ipsum has been the industry's standard dummy text ever since the 1500s, when an unknown printer took a galley of type and scrambled it to make a type specimen book. It has s">
              <a:extLst>
                <a:ext uri="{FF2B5EF4-FFF2-40B4-BE49-F238E27FC236}">
                  <a16:creationId xmlns:a16="http://schemas.microsoft.com/office/drawing/2014/main" id="{01DEB969-E057-3CF0-BFEA-4D9BB52D00FE}"/>
                </a:ext>
              </a:extLst>
            </p:cNvPr>
            <p:cNvSpPr txBox="1"/>
            <p:nvPr/>
          </p:nvSpPr>
          <p:spPr>
            <a:xfrm>
              <a:off x="2963392" y="3611361"/>
              <a:ext cx="6183443" cy="4719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marR="0" algn="ctr" defTabSz="243833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en-GB" sz="2400" b="0" i="0" u="none" strike="noStrike" cap="none" spc="0" normalizeH="0" baseline="0" dirty="0">
                  <a:ln>
                    <a:noFill/>
                  </a:ln>
                  <a:effectLst/>
                  <a:uFillTx/>
                  <a:latin typeface="Manrope" pitchFamily="2" charset="0"/>
                  <a:cs typeface="Arial" panose="020B0604020202020204" pitchFamily="34" charset="0"/>
                  <a:sym typeface="Helvetica Neue"/>
                </a:rPr>
                <a:t>Oli Thomas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B0CB9BE-4955-9BFE-72C2-C380847841B0}"/>
                </a:ext>
              </a:extLst>
            </p:cNvPr>
            <p:cNvCxnSpPr>
              <a:cxnSpLocks/>
            </p:cNvCxnSpPr>
            <p:nvPr/>
          </p:nvCxnSpPr>
          <p:spPr>
            <a:xfrm>
              <a:off x="4861547" y="3474534"/>
              <a:ext cx="2387132" cy="0"/>
            </a:xfrm>
            <a:prstGeom prst="line">
              <a:avLst/>
            </a:prstGeom>
            <a:ln w="57150">
              <a:solidFill>
                <a:srgbClr val="FF7FE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202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REM IPSUM">
            <a:extLst>
              <a:ext uri="{FF2B5EF4-FFF2-40B4-BE49-F238E27FC236}">
                <a16:creationId xmlns:a16="http://schemas.microsoft.com/office/drawing/2014/main" id="{C16EFD08-090C-D8E6-3638-DCC7C1CDA529}"/>
              </a:ext>
            </a:extLst>
          </p:cNvPr>
          <p:cNvSpPr txBox="1"/>
          <p:nvPr/>
        </p:nvSpPr>
        <p:spPr>
          <a:xfrm>
            <a:off x="653660" y="2269709"/>
            <a:ext cx="3640044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A BIT MORE ON SOME OF THE EMERGING  PLATFORMS…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6" descr="Whatsapp Icon PNGs for Free Download">
            <a:extLst>
              <a:ext uri="{FF2B5EF4-FFF2-40B4-BE49-F238E27FC236}">
                <a16:creationId xmlns:a16="http://schemas.microsoft.com/office/drawing/2014/main" id="{A0821D15-0BF8-A116-C69B-BCEEC1AD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42" y="2066099"/>
            <a:ext cx="809119" cy="8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oblox Logo PNG Vector (AI) Free Download">
            <a:extLst>
              <a:ext uri="{FF2B5EF4-FFF2-40B4-BE49-F238E27FC236}">
                <a16:creationId xmlns:a16="http://schemas.microsoft.com/office/drawing/2014/main" id="{5958BEEF-2FE4-C3A8-A2D0-52B23853B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43" y="3772206"/>
            <a:ext cx="809118" cy="8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fortnite logo png, fortnite icon transparent png 27127524 PNG">
            <a:extLst>
              <a:ext uri="{FF2B5EF4-FFF2-40B4-BE49-F238E27FC236}">
                <a16:creationId xmlns:a16="http://schemas.microsoft.com/office/drawing/2014/main" id="{43A543F1-0189-E30B-3F33-BD5F4779A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94" y="4749356"/>
            <a:ext cx="1034413" cy="10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DE8C36-52CD-BFA1-98A4-997310BD4152}"/>
              </a:ext>
            </a:extLst>
          </p:cNvPr>
          <p:cNvCxnSpPr>
            <a:cxnSpLocks/>
          </p:cNvCxnSpPr>
          <p:nvPr/>
        </p:nvCxnSpPr>
        <p:spPr>
          <a:xfrm>
            <a:off x="7996887" y="1715711"/>
            <a:ext cx="0" cy="1547363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D863EC-3C0F-57E3-BF03-FA2F15D51067}"/>
              </a:ext>
            </a:extLst>
          </p:cNvPr>
          <p:cNvCxnSpPr>
            <a:cxnSpLocks/>
          </p:cNvCxnSpPr>
          <p:nvPr/>
        </p:nvCxnSpPr>
        <p:spPr>
          <a:xfrm>
            <a:off x="7996887" y="3772206"/>
            <a:ext cx="0" cy="2011563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24A2E1-35F0-3A14-6F50-B465EF7F2944}"/>
              </a:ext>
            </a:extLst>
          </p:cNvPr>
          <p:cNvSpPr txBox="1"/>
          <p:nvPr/>
        </p:nvSpPr>
        <p:spPr>
          <a:xfrm>
            <a:off x="8104419" y="2178270"/>
            <a:ext cx="244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anrope" pitchFamily="2" charset="0"/>
              </a:rPr>
              <a:t>REAL-TIME ENGAGEMENT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FBC19D-ACE9-444A-6EB1-5B01D69AB708}"/>
              </a:ext>
            </a:extLst>
          </p:cNvPr>
          <p:cNvSpPr txBox="1"/>
          <p:nvPr/>
        </p:nvSpPr>
        <p:spPr>
          <a:xfrm>
            <a:off x="8104418" y="4456968"/>
            <a:ext cx="244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anrope" pitchFamily="2" charset="0"/>
              </a:rPr>
              <a:t>IMMERSIVE EXPERIENCES</a:t>
            </a:r>
          </a:p>
        </p:txBody>
      </p:sp>
      <p:pic>
        <p:nvPicPr>
          <p:cNvPr id="16" name="Picture 1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A69AB48D-6BCE-DECC-CC86-35F53392E1F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78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WHATSAPP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sp>
        <p:nvSpPr>
          <p:cNvPr id="10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EE2E09B2-A791-0000-716E-CF6CA3B56C34}"/>
              </a:ext>
            </a:extLst>
          </p:cNvPr>
          <p:cNvSpPr txBox="1"/>
          <p:nvPr/>
        </p:nvSpPr>
        <p:spPr>
          <a:xfrm>
            <a:off x="2291921" y="2454793"/>
            <a:ext cx="279968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Offer promotions </a:t>
            </a:r>
          </a:p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Take payments </a:t>
            </a:r>
          </a:p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Upsell</a:t>
            </a:r>
          </a:p>
        </p:txBody>
      </p:sp>
      <p:pic>
        <p:nvPicPr>
          <p:cNvPr id="8196" name="Picture 4" descr="How to use WhatsApp Business: Everything you need to know">
            <a:extLst>
              <a:ext uri="{FF2B5EF4-FFF2-40B4-BE49-F238E27FC236}">
                <a16:creationId xmlns:a16="http://schemas.microsoft.com/office/drawing/2014/main" id="{A3B3AD9B-8AC5-285F-3CE5-AAFBD62C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1" b="97378" l="8203" r="91602">
                        <a14:foregroundMark x1="15430" y1="30070" x2="15332" y2="78147"/>
                        <a14:foregroundMark x1="6152" y1="24301" x2="7617" y2="82168"/>
                        <a14:foregroundMark x1="7617" y1="82168" x2="12500" y2="87238"/>
                        <a14:foregroundMark x1="12500" y1="87238" x2="24805" y2="91084"/>
                        <a14:foregroundMark x1="24805" y1="91084" x2="27148" y2="96678"/>
                        <a14:foregroundMark x1="27148" y1="96678" x2="27148" y2="96678"/>
                        <a14:foregroundMark x1="27246" y1="38986" x2="20020" y2="61888"/>
                        <a14:foregroundMark x1="83496" y1="27098" x2="84766" y2="97028"/>
                        <a14:foregroundMark x1="84766" y1="97028" x2="83105" y2="82867"/>
                        <a14:foregroundMark x1="83105" y1="82867" x2="77051" y2="84965"/>
                        <a14:foregroundMark x1="77051" y1="84965" x2="75391" y2="71329"/>
                        <a14:foregroundMark x1="75391" y1="71329" x2="76172" y2="66958"/>
                        <a14:foregroundMark x1="91309" y1="22727" x2="91602" y2="55420"/>
                        <a14:foregroundMark x1="38965" y1="97378" x2="47266" y2="97378"/>
                        <a14:foregroundMark x1="47266" y1="97378" x2="56836" y2="95105"/>
                        <a14:foregroundMark x1="56836" y1="95105" x2="59961" y2="96503"/>
                        <a14:foregroundMark x1="25195" y1="29371" x2="25195" y2="67657"/>
                        <a14:foregroundMark x1="11719" y1="30420" x2="8203" y2="49301"/>
                        <a14:foregroundMark x1="59961" y1="18357" x2="56934" y2="17832"/>
                        <a14:foregroundMark x1="21777" y1="36014" x2="21777" y2="5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33" y="1500745"/>
            <a:ext cx="7089123" cy="395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3250B8-9257-89B2-A386-74A0239EC68A}"/>
              </a:ext>
            </a:extLst>
          </p:cNvPr>
          <p:cNvCxnSpPr>
            <a:cxnSpLocks/>
          </p:cNvCxnSpPr>
          <p:nvPr/>
        </p:nvCxnSpPr>
        <p:spPr>
          <a:xfrm>
            <a:off x="2179183" y="2176498"/>
            <a:ext cx="0" cy="1547363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DDC935E4-8BD4-D21C-D8F9-2BBE3AA7E68C}"/>
              </a:ext>
            </a:extLst>
          </p:cNvPr>
          <p:cNvSpPr txBox="1"/>
          <p:nvPr/>
        </p:nvSpPr>
        <p:spPr>
          <a:xfrm>
            <a:off x="2291921" y="4325653"/>
            <a:ext cx="300232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effectLst/>
                <a:uFillTx/>
                <a:latin typeface="Manrope" pitchFamily="2" charset="0"/>
                <a:cs typeface="Arial" panose="020B0604020202020204" pitchFamily="34" charset="0"/>
                <a:sym typeface="Helvetica Neue"/>
              </a:rPr>
              <a:t>Real-time engagement</a:t>
            </a:r>
            <a:endParaRPr lang="en-GB" sz="2000" dirty="0">
              <a:latin typeface="Manrope" pitchFamily="2" charset="0"/>
              <a:cs typeface="Arial" panose="020B0604020202020204" pitchFamily="34" charset="0"/>
              <a:sym typeface="Helvetica Neue"/>
            </a:endParaRPr>
          </a:p>
          <a:p>
            <a:pPr defTabSz="2438337" hangingPunct="0"/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Customer insights</a:t>
            </a:r>
          </a:p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Service updates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3EB74D-0EF7-EB77-EC36-CF1E50988CD7}"/>
              </a:ext>
            </a:extLst>
          </p:cNvPr>
          <p:cNvCxnSpPr>
            <a:cxnSpLocks/>
          </p:cNvCxnSpPr>
          <p:nvPr/>
        </p:nvCxnSpPr>
        <p:spPr>
          <a:xfrm>
            <a:off x="2179183" y="4064933"/>
            <a:ext cx="0" cy="1547363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17D6B3FE-0102-4667-8B45-65FFB89030F3}"/>
              </a:ext>
            </a:extLst>
          </p:cNvPr>
          <p:cNvSpPr txBox="1"/>
          <p:nvPr/>
        </p:nvSpPr>
        <p:spPr>
          <a:xfrm>
            <a:off x="423458" y="2744994"/>
            <a:ext cx="160341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R="0" algn="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Marketing</a:t>
            </a:r>
          </a:p>
        </p:txBody>
      </p:sp>
      <p:sp>
        <p:nvSpPr>
          <p:cNvPr id="1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4139597C-20B9-36E0-7606-0FA8923B718F}"/>
              </a:ext>
            </a:extLst>
          </p:cNvPr>
          <p:cNvSpPr txBox="1"/>
          <p:nvPr/>
        </p:nvSpPr>
        <p:spPr>
          <a:xfrm>
            <a:off x="423457" y="4479541"/>
            <a:ext cx="160341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R="0" algn="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Customer Experience</a:t>
            </a:r>
          </a:p>
        </p:txBody>
      </p:sp>
    </p:spTree>
    <p:extLst>
      <p:ext uri="{BB962C8B-B14F-4D97-AF65-F5344CB8AC3E}">
        <p14:creationId xmlns:p14="http://schemas.microsoft.com/office/powerpoint/2010/main" val="1515435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black xbox one game controller">
            <a:extLst>
              <a:ext uri="{FF2B5EF4-FFF2-40B4-BE49-F238E27FC236}">
                <a16:creationId xmlns:a16="http://schemas.microsoft.com/office/drawing/2014/main" id="{866DA85B-4927-A92F-5305-91DFF3309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4107"/>
            <a:ext cx="12191999" cy="782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7B9C1F5-CEA3-7A76-D384-AB210FFDD4F2}"/>
              </a:ext>
            </a:extLst>
          </p:cNvPr>
          <p:cNvSpPr/>
          <p:nvPr/>
        </p:nvSpPr>
        <p:spPr>
          <a:xfrm>
            <a:off x="-304800" y="-484107"/>
            <a:ext cx="12814852" cy="805908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GAMING PLATFORMS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4B54EB-3B5F-B6A9-6B98-D087D1F604AC}"/>
              </a:ext>
            </a:extLst>
          </p:cNvPr>
          <p:cNvCxnSpPr>
            <a:cxnSpLocks/>
          </p:cNvCxnSpPr>
          <p:nvPr/>
        </p:nvCxnSpPr>
        <p:spPr>
          <a:xfrm>
            <a:off x="1868557" y="3707292"/>
            <a:ext cx="8402718" cy="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0E5A12-338C-6EB9-D5E1-FEEA7ADCE7EB}"/>
              </a:ext>
            </a:extLst>
          </p:cNvPr>
          <p:cNvSpPr txBox="1"/>
          <p:nvPr/>
        </p:nvSpPr>
        <p:spPr>
          <a:xfrm>
            <a:off x="477078" y="2994988"/>
            <a:ext cx="222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Closed</a:t>
            </a:r>
          </a:p>
          <a:p>
            <a:r>
              <a:rPr lang="en-GB" b="1" dirty="0"/>
              <a:t>Ecosystems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3A76B-9EC6-AE06-8AA4-D842317ACE82}"/>
              </a:ext>
            </a:extLst>
          </p:cNvPr>
          <p:cNvSpPr txBox="1"/>
          <p:nvPr/>
        </p:nvSpPr>
        <p:spPr>
          <a:xfrm>
            <a:off x="9356034" y="2994987"/>
            <a:ext cx="222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/>
              <a:t>Open</a:t>
            </a:r>
          </a:p>
          <a:p>
            <a:pPr algn="r"/>
            <a:r>
              <a:rPr lang="en-GB" b="1" dirty="0"/>
              <a:t>Ecosystems</a:t>
            </a:r>
          </a:p>
        </p:txBody>
      </p:sp>
      <p:pic>
        <p:nvPicPr>
          <p:cNvPr id="14" name="Picture 2" descr="Fortnite PNG, Fortnite Logo, Fortnite Characters And Skins Images Free  Download - Free Transparent PNG Logos">
            <a:extLst>
              <a:ext uri="{FF2B5EF4-FFF2-40B4-BE49-F238E27FC236}">
                <a16:creationId xmlns:a16="http://schemas.microsoft.com/office/drawing/2014/main" id="{76F80061-BDDC-DAFB-2504-D94251C3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026" y="2464567"/>
            <a:ext cx="1060840" cy="10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oblox Characters Png Clipart Background">
            <a:extLst>
              <a:ext uri="{FF2B5EF4-FFF2-40B4-BE49-F238E27FC236}">
                <a16:creationId xmlns:a16="http://schemas.microsoft.com/office/drawing/2014/main" id="{BE269BA4-782D-32F2-2C11-1CDD930E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55" y="2544417"/>
            <a:ext cx="901140" cy="9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38EDB5-0733-11C2-F654-649873C46DAE}"/>
              </a:ext>
            </a:extLst>
          </p:cNvPr>
          <p:cNvSpPr txBox="1"/>
          <p:nvPr/>
        </p:nvSpPr>
        <p:spPr>
          <a:xfrm>
            <a:off x="1828586" y="3953860"/>
            <a:ext cx="2731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Game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Major publishers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Older skewing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Limited opportunities for brand involvement</a:t>
            </a:r>
          </a:p>
        </p:txBody>
      </p:sp>
      <p:pic>
        <p:nvPicPr>
          <p:cNvPr id="8194" name="Picture 2" descr="Explore the Best Fc_24 Art | DeviantArt">
            <a:extLst>
              <a:ext uri="{FF2B5EF4-FFF2-40B4-BE49-F238E27FC236}">
                <a16:creationId xmlns:a16="http://schemas.microsoft.com/office/drawing/2014/main" id="{F7777BE1-8BE1-0F28-D89C-C9E1FFD7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41" y="2399887"/>
            <a:ext cx="1060838" cy="10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ario Kart Live: Home Circuit | Nintendo Switch download software | Games |  Nintendo">
            <a:extLst>
              <a:ext uri="{FF2B5EF4-FFF2-40B4-BE49-F238E27FC236}">
                <a16:creationId xmlns:a16="http://schemas.microsoft.com/office/drawing/2014/main" id="{7F7CBCA8-B29D-801D-4DE9-AED84611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68" y="2535873"/>
            <a:ext cx="1203130" cy="9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A59BCD-283D-802F-2E12-0669E57D0570}"/>
              </a:ext>
            </a:extLst>
          </p:cNvPr>
          <p:cNvSpPr txBox="1"/>
          <p:nvPr/>
        </p:nvSpPr>
        <p:spPr>
          <a:xfrm>
            <a:off x="7737502" y="3979068"/>
            <a:ext cx="2956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Platform +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User-generated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Younger skewing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Significant opportunities for brand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60062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lack xbox one game controller">
            <a:extLst>
              <a:ext uri="{FF2B5EF4-FFF2-40B4-BE49-F238E27FC236}">
                <a16:creationId xmlns:a16="http://schemas.microsoft.com/office/drawing/2014/main" id="{B49FAAFF-FF89-2147-5CE1-19A2E960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4107"/>
            <a:ext cx="12191999" cy="782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95C69C-6AF4-9079-6C0E-C3D0E5CDF05A}"/>
              </a:ext>
            </a:extLst>
          </p:cNvPr>
          <p:cNvSpPr/>
          <p:nvPr/>
        </p:nvSpPr>
        <p:spPr>
          <a:xfrm>
            <a:off x="-159027" y="-371061"/>
            <a:ext cx="12589565" cy="755373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GAMING PLATFORMS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4B54EB-3B5F-B6A9-6B98-D087D1F604AC}"/>
              </a:ext>
            </a:extLst>
          </p:cNvPr>
          <p:cNvCxnSpPr>
            <a:cxnSpLocks/>
          </p:cNvCxnSpPr>
          <p:nvPr/>
        </p:nvCxnSpPr>
        <p:spPr>
          <a:xfrm>
            <a:off x="1868557" y="3707292"/>
            <a:ext cx="8402718" cy="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0E5A12-338C-6EB9-D5E1-FEEA7ADCE7EB}"/>
              </a:ext>
            </a:extLst>
          </p:cNvPr>
          <p:cNvSpPr txBox="1"/>
          <p:nvPr/>
        </p:nvSpPr>
        <p:spPr>
          <a:xfrm>
            <a:off x="477078" y="2994988"/>
            <a:ext cx="222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Closed</a:t>
            </a:r>
          </a:p>
          <a:p>
            <a:r>
              <a:rPr lang="en-GB" b="1" dirty="0"/>
              <a:t>Ecosystems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3A76B-9EC6-AE06-8AA4-D842317ACE82}"/>
              </a:ext>
            </a:extLst>
          </p:cNvPr>
          <p:cNvSpPr txBox="1"/>
          <p:nvPr/>
        </p:nvSpPr>
        <p:spPr>
          <a:xfrm>
            <a:off x="9356034" y="2994987"/>
            <a:ext cx="222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/>
              <a:t>Open</a:t>
            </a:r>
          </a:p>
          <a:p>
            <a:pPr algn="r"/>
            <a:r>
              <a:rPr lang="en-GB" b="1" dirty="0"/>
              <a:t>Ecosystems</a:t>
            </a:r>
          </a:p>
        </p:txBody>
      </p:sp>
      <p:pic>
        <p:nvPicPr>
          <p:cNvPr id="14" name="Picture 2" descr="Fortnite PNG, Fortnite Logo, Fortnite Characters And Skins Images Free  Download - Free Transparent PNG Logos">
            <a:extLst>
              <a:ext uri="{FF2B5EF4-FFF2-40B4-BE49-F238E27FC236}">
                <a16:creationId xmlns:a16="http://schemas.microsoft.com/office/drawing/2014/main" id="{76F80061-BDDC-DAFB-2504-D94251C3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026" y="2464567"/>
            <a:ext cx="1060840" cy="10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oblox Characters Png Clipart Background">
            <a:extLst>
              <a:ext uri="{FF2B5EF4-FFF2-40B4-BE49-F238E27FC236}">
                <a16:creationId xmlns:a16="http://schemas.microsoft.com/office/drawing/2014/main" id="{BE269BA4-782D-32F2-2C11-1CDD930E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55" y="2544417"/>
            <a:ext cx="901140" cy="9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38EDB5-0733-11C2-F654-649873C46DAE}"/>
              </a:ext>
            </a:extLst>
          </p:cNvPr>
          <p:cNvSpPr txBox="1"/>
          <p:nvPr/>
        </p:nvSpPr>
        <p:spPr>
          <a:xfrm>
            <a:off x="1828586" y="3953860"/>
            <a:ext cx="2731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Game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Major publishers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Older skewing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Limited opportunities for brand involvement</a:t>
            </a:r>
          </a:p>
        </p:txBody>
      </p:sp>
      <p:pic>
        <p:nvPicPr>
          <p:cNvPr id="8194" name="Picture 2" descr="Explore the Best Fc_24 Art | DeviantArt">
            <a:extLst>
              <a:ext uri="{FF2B5EF4-FFF2-40B4-BE49-F238E27FC236}">
                <a16:creationId xmlns:a16="http://schemas.microsoft.com/office/drawing/2014/main" id="{F7777BE1-8BE1-0F28-D89C-C9E1FFD7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41" y="2399887"/>
            <a:ext cx="1060838" cy="10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ario Kart Live: Home Circuit | Nintendo Switch download software | Games |  Nintendo">
            <a:extLst>
              <a:ext uri="{FF2B5EF4-FFF2-40B4-BE49-F238E27FC236}">
                <a16:creationId xmlns:a16="http://schemas.microsoft.com/office/drawing/2014/main" id="{7F7CBCA8-B29D-801D-4DE9-AED84611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68" y="2535873"/>
            <a:ext cx="1203130" cy="9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A59BCD-283D-802F-2E12-0669E57D0570}"/>
              </a:ext>
            </a:extLst>
          </p:cNvPr>
          <p:cNvSpPr txBox="1"/>
          <p:nvPr/>
        </p:nvSpPr>
        <p:spPr>
          <a:xfrm>
            <a:off x="7737501" y="3979068"/>
            <a:ext cx="29676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Platform +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User-generated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Younger skewing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Significant opportunities for brand involvement</a:t>
            </a:r>
          </a:p>
          <a:p>
            <a:pPr marL="285750" marR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b="1" dirty="0">
                <a:sym typeface="Helvetica Neue"/>
              </a:rPr>
              <a:t>50% of Roblox audience under-13</a:t>
            </a:r>
          </a:p>
          <a:p>
            <a:pPr marL="285750" marR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600" b="1" dirty="0">
                <a:sym typeface="Helvetica Neue"/>
              </a:rPr>
              <a:t>63% of Fortnite audience 18-24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B32E36-EDDE-399F-45EB-ADA14C27DC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9" t="37826" r="28038" b="38930"/>
          <a:stretch/>
        </p:blipFill>
        <p:spPr>
          <a:xfrm>
            <a:off x="6928668" y="4687118"/>
            <a:ext cx="5055221" cy="19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3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ushing Buttons: Why Fortnite is suddenly the most popular game in the  world once more | Games | The Guardian">
            <a:extLst>
              <a:ext uri="{FF2B5EF4-FFF2-40B4-BE49-F238E27FC236}">
                <a16:creationId xmlns:a16="http://schemas.microsoft.com/office/drawing/2014/main" id="{5C9DC91D-344E-9CF0-85C7-E81B34A1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4145FC-A629-B9BF-A4CE-6E5C3BA54C7C}"/>
              </a:ext>
            </a:extLst>
          </p:cNvPr>
          <p:cNvSpPr/>
          <p:nvPr/>
        </p:nvSpPr>
        <p:spPr>
          <a:xfrm>
            <a:off x="-106017" y="-410817"/>
            <a:ext cx="12430539" cy="7620000"/>
          </a:xfrm>
          <a:prstGeom prst="rect">
            <a:avLst/>
          </a:prstGeom>
          <a:solidFill>
            <a:schemeClr val="bg1">
              <a:alpha val="8532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GAMING PLATFORMS - OPTIONS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408C67-A27B-6197-6F95-3672B3C24888}"/>
              </a:ext>
            </a:extLst>
          </p:cNvPr>
          <p:cNvSpPr txBox="1"/>
          <p:nvPr/>
        </p:nvSpPr>
        <p:spPr>
          <a:xfrm>
            <a:off x="8844391" y="3054076"/>
            <a:ext cx="269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anrope" pitchFamily="2" charset="0"/>
              </a:rPr>
              <a:t>Build a dedicated 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58693E-FC1B-C85B-E6AD-F9026F979545}"/>
              </a:ext>
            </a:extLst>
          </p:cNvPr>
          <p:cNvSpPr txBox="1"/>
          <p:nvPr/>
        </p:nvSpPr>
        <p:spPr>
          <a:xfrm>
            <a:off x="6528489" y="3054076"/>
            <a:ext cx="2432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anrope" pitchFamily="2" charset="0"/>
              </a:rPr>
              <a:t>Collaborate with an existing experience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E880A-1D7B-A40E-5C48-0FAF4051FE52}"/>
              </a:ext>
            </a:extLst>
          </p:cNvPr>
          <p:cNvSpPr txBox="1"/>
          <p:nvPr/>
        </p:nvSpPr>
        <p:spPr>
          <a:xfrm>
            <a:off x="6685008" y="4869953"/>
            <a:ext cx="469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Manrope" pitchFamily="2" charset="0"/>
              </a:rPr>
              <a:t>Temporary activations or permanent experiences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68E19-1798-AED1-66EB-AA4798D678BF}"/>
              </a:ext>
            </a:extLst>
          </p:cNvPr>
          <p:cNvSpPr txBox="1"/>
          <p:nvPr/>
        </p:nvSpPr>
        <p:spPr>
          <a:xfrm>
            <a:off x="3522380" y="3054076"/>
            <a:ext cx="269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anrope" pitchFamily="2" charset="0"/>
              </a:rPr>
              <a:t>Create branded merchandise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578B8D-F993-2207-8756-143E0BAE025A}"/>
              </a:ext>
            </a:extLst>
          </p:cNvPr>
          <p:cNvSpPr>
            <a:spLocks noChangeAspect="1"/>
          </p:cNvSpPr>
          <p:nvPr/>
        </p:nvSpPr>
        <p:spPr>
          <a:xfrm>
            <a:off x="10011901" y="2567111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88A2E-6928-223D-9B51-B203ABC6017E}"/>
              </a:ext>
            </a:extLst>
          </p:cNvPr>
          <p:cNvSpPr txBox="1"/>
          <p:nvPr/>
        </p:nvSpPr>
        <p:spPr>
          <a:xfrm>
            <a:off x="540251" y="3059811"/>
            <a:ext cx="269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anrope" pitchFamily="2" charset="0"/>
              </a:rPr>
              <a:t>Direct / Programmatic Ads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B5509A-CF08-4968-9250-A4DC4EAAB568}"/>
              </a:ext>
            </a:extLst>
          </p:cNvPr>
          <p:cNvSpPr>
            <a:spLocks noChangeAspect="1"/>
          </p:cNvSpPr>
          <p:nvPr/>
        </p:nvSpPr>
        <p:spPr>
          <a:xfrm>
            <a:off x="7582481" y="2567111"/>
            <a:ext cx="324997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/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582DFC-5B18-38D7-CD49-D2DA06C4CABB}"/>
              </a:ext>
            </a:extLst>
          </p:cNvPr>
          <p:cNvSpPr>
            <a:spLocks noChangeAspect="1"/>
          </p:cNvSpPr>
          <p:nvPr/>
        </p:nvSpPr>
        <p:spPr>
          <a:xfrm>
            <a:off x="4689890" y="2567111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FBF20A-1085-B1E9-EFF7-D18E938CB35C}"/>
              </a:ext>
            </a:extLst>
          </p:cNvPr>
          <p:cNvSpPr>
            <a:spLocks noChangeAspect="1"/>
          </p:cNvSpPr>
          <p:nvPr/>
        </p:nvSpPr>
        <p:spPr>
          <a:xfrm>
            <a:off x="1707761" y="2567111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/>
              <a:t>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7EDB35-D7AD-9BBF-08E1-C25258E8596C}"/>
              </a:ext>
            </a:extLst>
          </p:cNvPr>
          <p:cNvCxnSpPr>
            <a:cxnSpLocks/>
          </p:cNvCxnSpPr>
          <p:nvPr/>
        </p:nvCxnSpPr>
        <p:spPr>
          <a:xfrm>
            <a:off x="6528489" y="4464147"/>
            <a:ext cx="4855216" cy="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4A42C21-907A-54A7-9D92-5A1A84E9112C}"/>
              </a:ext>
            </a:extLst>
          </p:cNvPr>
          <p:cNvSpPr txBox="1"/>
          <p:nvPr/>
        </p:nvSpPr>
        <p:spPr>
          <a:xfrm>
            <a:off x="3522380" y="4869953"/>
            <a:ext cx="273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Manrope" pitchFamily="2" charset="0"/>
              </a:rPr>
              <a:t>Clothing &amp; Accessories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Manrope" pitchFamily="2" charset="0"/>
              </a:rPr>
              <a:t>Opportunity to build revenue streams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87A2BC-A1DD-1D51-80EB-341655133823}"/>
              </a:ext>
            </a:extLst>
          </p:cNvPr>
          <p:cNvCxnSpPr>
            <a:cxnSpLocks/>
          </p:cNvCxnSpPr>
          <p:nvPr/>
        </p:nvCxnSpPr>
        <p:spPr>
          <a:xfrm>
            <a:off x="3522380" y="4464147"/>
            <a:ext cx="2731714" cy="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9EE93B-56C0-0C9B-6C48-BEA6B12B8BC9}"/>
              </a:ext>
            </a:extLst>
          </p:cNvPr>
          <p:cNvCxnSpPr>
            <a:cxnSpLocks/>
          </p:cNvCxnSpPr>
          <p:nvPr/>
        </p:nvCxnSpPr>
        <p:spPr>
          <a:xfrm>
            <a:off x="503557" y="4464147"/>
            <a:ext cx="2731714" cy="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B33C99-96B5-CEFE-85C0-A69AA29169B0}"/>
              </a:ext>
            </a:extLst>
          </p:cNvPr>
          <p:cNvSpPr txBox="1"/>
          <p:nvPr/>
        </p:nvSpPr>
        <p:spPr>
          <a:xfrm>
            <a:off x="503557" y="4869953"/>
            <a:ext cx="273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Manrope" pitchFamily="2" charset="0"/>
              </a:rPr>
              <a:t>Intrinsic ads </a:t>
            </a:r>
            <a:br>
              <a:rPr lang="en-GB" sz="1600" b="1" dirty="0">
                <a:latin typeface="Manrope" pitchFamily="2" charset="0"/>
              </a:rPr>
            </a:br>
            <a:r>
              <a:rPr lang="en-GB" sz="1600" b="1" dirty="0">
                <a:latin typeface="Manrope" pitchFamily="2" charset="0"/>
              </a:rPr>
              <a:t>(eg. billboards)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Manrope" pitchFamily="2" charset="0"/>
              </a:rPr>
              <a:t>Sponsorships</a:t>
            </a:r>
          </a:p>
        </p:txBody>
      </p:sp>
    </p:spTree>
    <p:extLst>
      <p:ext uri="{BB962C8B-B14F-4D97-AF65-F5344CB8AC3E}">
        <p14:creationId xmlns:p14="http://schemas.microsoft.com/office/powerpoint/2010/main" val="922826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GAMING PLATFORMS - EXAMPLES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408C67-A27B-6197-6F95-3672B3C24888}"/>
              </a:ext>
            </a:extLst>
          </p:cNvPr>
          <p:cNvSpPr txBox="1"/>
          <p:nvPr/>
        </p:nvSpPr>
        <p:spPr>
          <a:xfrm>
            <a:off x="1282246" y="1826096"/>
            <a:ext cx="403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anrope" pitchFamily="2" charset="0"/>
              </a:rPr>
              <a:t>Hilton @ Roblox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58693E-FC1B-C85B-E6AD-F9026F979545}"/>
              </a:ext>
            </a:extLst>
          </p:cNvPr>
          <p:cNvSpPr txBox="1"/>
          <p:nvPr/>
        </p:nvSpPr>
        <p:spPr>
          <a:xfrm>
            <a:off x="6872757" y="1826096"/>
            <a:ext cx="403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anrope" pitchFamily="2" charset="0"/>
              </a:rPr>
              <a:t>Marriott Bonvoy @ Fortnite</a:t>
            </a:r>
          </a:p>
        </p:txBody>
      </p:sp>
      <p:pic>
        <p:nvPicPr>
          <p:cNvPr id="10242" name="Picture 2" descr="Hilton Hotels and Paris Hilton's media company launch Roblox rewards  program | News | Campaign Asia">
            <a:extLst>
              <a:ext uri="{FF2B5EF4-FFF2-40B4-BE49-F238E27FC236}">
                <a16:creationId xmlns:a16="http://schemas.microsoft.com/office/drawing/2014/main" id="{633210D5-CC8B-4A86-3A1E-196A5577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46" y="2811513"/>
            <a:ext cx="4036999" cy="269495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arriott Bonvoy Land Created in Fortnite">
            <a:extLst>
              <a:ext uri="{FF2B5EF4-FFF2-40B4-BE49-F238E27FC236}">
                <a16:creationId xmlns:a16="http://schemas.microsoft.com/office/drawing/2014/main" id="{54DCE153-896B-777B-0604-7B3DCCCCF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/>
          <a:stretch/>
        </p:blipFill>
        <p:spPr bwMode="auto">
          <a:xfrm>
            <a:off x="6872757" y="2811512"/>
            <a:ext cx="4036999" cy="268889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7B15653-1595-DBB3-0309-39C9187B4C66}"/>
              </a:ext>
            </a:extLst>
          </p:cNvPr>
          <p:cNvCxnSpPr>
            <a:cxnSpLocks/>
          </p:cNvCxnSpPr>
          <p:nvPr/>
        </p:nvCxnSpPr>
        <p:spPr>
          <a:xfrm>
            <a:off x="1322002" y="2555834"/>
            <a:ext cx="3870896" cy="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95B936-217D-5D99-9357-5A4F1F6CCD11}"/>
              </a:ext>
            </a:extLst>
          </p:cNvPr>
          <p:cNvCxnSpPr>
            <a:cxnSpLocks/>
          </p:cNvCxnSpPr>
          <p:nvPr/>
        </p:nvCxnSpPr>
        <p:spPr>
          <a:xfrm>
            <a:off x="6939017" y="2560623"/>
            <a:ext cx="3870896" cy="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5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THE KEY: BUILD THE FLYWHEEL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2" descr="New Facebook Logo 2019 PNG Transparent &amp; SVG Vector - Freebie Supply">
            <a:extLst>
              <a:ext uri="{FF2B5EF4-FFF2-40B4-BE49-F238E27FC236}">
                <a16:creationId xmlns:a16="http://schemas.microsoft.com/office/drawing/2014/main" id="{25239CD5-096E-0420-5FCB-1FDEFA25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099" y="5072521"/>
            <a:ext cx="522554" cy="52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YouTube Logo PNG Transparent Images Free Download - Pngfre">
            <a:extLst>
              <a:ext uri="{FF2B5EF4-FFF2-40B4-BE49-F238E27FC236}">
                <a16:creationId xmlns:a16="http://schemas.microsoft.com/office/drawing/2014/main" id="{9AA06F42-2B8F-9482-BE25-84C75EB24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539" y="2460646"/>
            <a:ext cx="766880" cy="76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Whatsapp Icon PNGs for Free Download">
            <a:extLst>
              <a:ext uri="{FF2B5EF4-FFF2-40B4-BE49-F238E27FC236}">
                <a16:creationId xmlns:a16="http://schemas.microsoft.com/office/drawing/2014/main" id="{8839EE63-4C76-DC06-53FD-135D6D39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05" y="5027934"/>
            <a:ext cx="534970" cy="5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stagram-Logo-PNG-Transparent-Background-download – Presenter, Host, MC &amp;  Announcer!">
            <a:extLst>
              <a:ext uri="{FF2B5EF4-FFF2-40B4-BE49-F238E27FC236}">
                <a16:creationId xmlns:a16="http://schemas.microsoft.com/office/drawing/2014/main" id="{D726FFA7-43B8-EE48-DD89-20B432591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74" y="5065005"/>
            <a:ext cx="554725" cy="55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fortnite logo png, fortnite icon transparent png 27127524 PNG">
            <a:extLst>
              <a:ext uri="{FF2B5EF4-FFF2-40B4-BE49-F238E27FC236}">
                <a16:creationId xmlns:a16="http://schemas.microsoft.com/office/drawing/2014/main" id="{398FF368-EADC-1631-5CAF-55F93A30F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5" y="3695088"/>
            <a:ext cx="742240" cy="74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Podcast Logo PNG Vectors Free Download">
            <a:extLst>
              <a:ext uri="{FF2B5EF4-FFF2-40B4-BE49-F238E27FC236}">
                <a16:creationId xmlns:a16="http://schemas.microsoft.com/office/drawing/2014/main" id="{11DD4DE4-0B15-A470-9593-0635BC960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723" y="3540438"/>
            <a:ext cx="474523" cy="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YouTube Logo PNG Transparent Images Free Download - Pngfre">
            <a:extLst>
              <a:ext uri="{FF2B5EF4-FFF2-40B4-BE49-F238E27FC236}">
                <a16:creationId xmlns:a16="http://schemas.microsoft.com/office/drawing/2014/main" id="{0322659F-3BEC-75AC-1CF4-7D8C9D142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57" y="3727866"/>
            <a:ext cx="801286" cy="80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Roblox Logo PNG Vector (AI) Free Download">
            <a:extLst>
              <a:ext uri="{FF2B5EF4-FFF2-40B4-BE49-F238E27FC236}">
                <a16:creationId xmlns:a16="http://schemas.microsoft.com/office/drawing/2014/main" id="{36E5A0E7-5A7C-2099-F535-79A48021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869" y="3848389"/>
            <a:ext cx="557529" cy="58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tiktok logo png, tikok icon transparent png, tikok app logo png 18930470 PNG">
            <a:extLst>
              <a:ext uri="{FF2B5EF4-FFF2-40B4-BE49-F238E27FC236}">
                <a16:creationId xmlns:a16="http://schemas.microsoft.com/office/drawing/2014/main" id="{1A06487E-757B-7A99-A417-03CD300C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62" y="4661073"/>
            <a:ext cx="1206627" cy="120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Multiple users silhouette - Free people icons">
            <a:extLst>
              <a:ext uri="{FF2B5EF4-FFF2-40B4-BE49-F238E27FC236}">
                <a16:creationId xmlns:a16="http://schemas.microsoft.com/office/drawing/2014/main" id="{F1E4B1AE-F767-77EA-B270-0D365E330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203" y="2844086"/>
            <a:ext cx="656591" cy="6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ircular Arrow 28">
            <a:extLst>
              <a:ext uri="{FF2B5EF4-FFF2-40B4-BE49-F238E27FC236}">
                <a16:creationId xmlns:a16="http://schemas.microsoft.com/office/drawing/2014/main" id="{28ACB7E5-CDB7-BF44-1517-5E13EFFE46D7}"/>
              </a:ext>
            </a:extLst>
          </p:cNvPr>
          <p:cNvSpPr/>
          <p:nvPr/>
        </p:nvSpPr>
        <p:spPr>
          <a:xfrm rot="2771609">
            <a:off x="1370604" y="2873114"/>
            <a:ext cx="2371198" cy="2663776"/>
          </a:xfrm>
          <a:prstGeom prst="circularArrow">
            <a:avLst>
              <a:gd name="adj1" fmla="val 5202"/>
              <a:gd name="adj2" fmla="val 336015"/>
              <a:gd name="adj3" fmla="val 12297380"/>
              <a:gd name="adj4" fmla="val 10230185"/>
              <a:gd name="adj5" fmla="val 6068"/>
            </a:avLst>
          </a:prstGeom>
          <a:solidFill>
            <a:srgbClr val="FF7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Circular Arrow 31">
            <a:extLst>
              <a:ext uri="{FF2B5EF4-FFF2-40B4-BE49-F238E27FC236}">
                <a16:creationId xmlns:a16="http://schemas.microsoft.com/office/drawing/2014/main" id="{2F076F91-B6BC-37AC-220D-708854A68FAE}"/>
              </a:ext>
            </a:extLst>
          </p:cNvPr>
          <p:cNvSpPr/>
          <p:nvPr/>
        </p:nvSpPr>
        <p:spPr>
          <a:xfrm rot="6953109">
            <a:off x="1996564" y="2825319"/>
            <a:ext cx="2371198" cy="2663776"/>
          </a:xfrm>
          <a:prstGeom prst="circularArrow">
            <a:avLst>
              <a:gd name="adj1" fmla="val 5202"/>
              <a:gd name="adj2" fmla="val 336015"/>
              <a:gd name="adj3" fmla="val 12297380"/>
              <a:gd name="adj4" fmla="val 10230185"/>
              <a:gd name="adj5" fmla="val 6068"/>
            </a:avLst>
          </a:prstGeom>
          <a:solidFill>
            <a:srgbClr val="FF7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Circular Arrow 32">
            <a:extLst>
              <a:ext uri="{FF2B5EF4-FFF2-40B4-BE49-F238E27FC236}">
                <a16:creationId xmlns:a16="http://schemas.microsoft.com/office/drawing/2014/main" id="{CB1DEDDD-C3A9-73F4-9F73-11C1247197C8}"/>
              </a:ext>
            </a:extLst>
          </p:cNvPr>
          <p:cNvSpPr/>
          <p:nvPr/>
        </p:nvSpPr>
        <p:spPr>
          <a:xfrm rot="13649439">
            <a:off x="2068362" y="2778384"/>
            <a:ext cx="2371198" cy="2663776"/>
          </a:xfrm>
          <a:prstGeom prst="circularArrow">
            <a:avLst>
              <a:gd name="adj1" fmla="val 5202"/>
              <a:gd name="adj2" fmla="val 336015"/>
              <a:gd name="adj3" fmla="val 12297380"/>
              <a:gd name="adj4" fmla="val 10230185"/>
              <a:gd name="adj5" fmla="val 6068"/>
            </a:avLst>
          </a:prstGeom>
          <a:solidFill>
            <a:srgbClr val="FF7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Circular Arrow 33">
            <a:extLst>
              <a:ext uri="{FF2B5EF4-FFF2-40B4-BE49-F238E27FC236}">
                <a16:creationId xmlns:a16="http://schemas.microsoft.com/office/drawing/2014/main" id="{DE5869E5-B4EE-2401-4653-4785CD0B1732}"/>
              </a:ext>
            </a:extLst>
          </p:cNvPr>
          <p:cNvSpPr/>
          <p:nvPr/>
        </p:nvSpPr>
        <p:spPr>
          <a:xfrm rot="18402734">
            <a:off x="1555947" y="2949832"/>
            <a:ext cx="2371198" cy="2663776"/>
          </a:xfrm>
          <a:prstGeom prst="circularArrow">
            <a:avLst>
              <a:gd name="adj1" fmla="val 5202"/>
              <a:gd name="adj2" fmla="val 336015"/>
              <a:gd name="adj3" fmla="val 12297380"/>
              <a:gd name="adj4" fmla="val 10230185"/>
              <a:gd name="adj5" fmla="val 6068"/>
            </a:avLst>
          </a:prstGeom>
          <a:solidFill>
            <a:srgbClr val="FF7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BADEE7-22C5-B0B8-A821-B53F5F430F84}"/>
              </a:ext>
            </a:extLst>
          </p:cNvPr>
          <p:cNvGrpSpPr>
            <a:grpSpLocks noChangeAspect="1"/>
          </p:cNvGrpSpPr>
          <p:nvPr/>
        </p:nvGrpSpPr>
        <p:grpSpPr>
          <a:xfrm rot="2228177">
            <a:off x="7825151" y="2627714"/>
            <a:ext cx="3085656" cy="3085656"/>
            <a:chOff x="3581560" y="720051"/>
            <a:chExt cx="5028878" cy="5028878"/>
          </a:xfrm>
          <a:solidFill>
            <a:srgbClr val="FF7FE8"/>
          </a:solidFill>
        </p:grpSpPr>
        <p:sp>
          <p:nvSpPr>
            <p:cNvPr id="38" name="Circular Arrow 37">
              <a:extLst>
                <a:ext uri="{FF2B5EF4-FFF2-40B4-BE49-F238E27FC236}">
                  <a16:creationId xmlns:a16="http://schemas.microsoft.com/office/drawing/2014/main" id="{F151D2D4-385C-7205-03ED-27374F4B8E82}"/>
                </a:ext>
              </a:extLst>
            </p:cNvPr>
            <p:cNvSpPr/>
            <p:nvPr/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21292825"/>
                <a:gd name="adj4" fmla="val 19766604"/>
                <a:gd name="adj5" fmla="val 6068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ircular Arrow 39">
              <a:extLst>
                <a:ext uri="{FF2B5EF4-FFF2-40B4-BE49-F238E27FC236}">
                  <a16:creationId xmlns:a16="http://schemas.microsoft.com/office/drawing/2014/main" id="{E9CAF66B-6C1B-87E0-D482-5DF91DDB6265}"/>
                </a:ext>
              </a:extLst>
            </p:cNvPr>
            <p:cNvSpPr/>
            <p:nvPr/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4014266"/>
                <a:gd name="adj4" fmla="val 2253829"/>
                <a:gd name="adj5" fmla="val 6068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Circular Arrow 41">
              <a:extLst>
                <a:ext uri="{FF2B5EF4-FFF2-40B4-BE49-F238E27FC236}">
                  <a16:creationId xmlns:a16="http://schemas.microsoft.com/office/drawing/2014/main" id="{3DB9D983-C650-E29C-3859-7279AD237294}"/>
                </a:ext>
              </a:extLst>
            </p:cNvPr>
            <p:cNvSpPr/>
            <p:nvPr/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8210155"/>
                <a:gd name="adj4" fmla="val 6449719"/>
                <a:gd name="adj5" fmla="val 6068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ircular Arrow 43">
              <a:extLst>
                <a:ext uri="{FF2B5EF4-FFF2-40B4-BE49-F238E27FC236}">
                  <a16:creationId xmlns:a16="http://schemas.microsoft.com/office/drawing/2014/main" id="{0815E1C6-FF4C-3487-A0E2-6805D3E7A5D9}"/>
                </a:ext>
              </a:extLst>
            </p:cNvPr>
            <p:cNvSpPr/>
            <p:nvPr/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2297380"/>
                <a:gd name="adj4" fmla="val 10771160"/>
                <a:gd name="adj5" fmla="val 6068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Circular Arrow 45">
              <a:extLst>
                <a:ext uri="{FF2B5EF4-FFF2-40B4-BE49-F238E27FC236}">
                  <a16:creationId xmlns:a16="http://schemas.microsoft.com/office/drawing/2014/main" id="{CD18EF3A-FA54-FB4A-1027-B0A7B0F8327D}"/>
                </a:ext>
              </a:extLst>
            </p:cNvPr>
            <p:cNvSpPr/>
            <p:nvPr/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6865256"/>
                <a:gd name="adj4" fmla="val 15198729"/>
                <a:gd name="adj5" fmla="val 6068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48" name="Picture 2" descr="Multiple users silhouette - Free people icons">
            <a:extLst>
              <a:ext uri="{FF2B5EF4-FFF2-40B4-BE49-F238E27FC236}">
                <a16:creationId xmlns:a16="http://schemas.microsoft.com/office/drawing/2014/main" id="{8317667C-3004-1AAE-5FED-C1DF581E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39" y="3020397"/>
            <a:ext cx="656591" cy="6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oogle&quot; Icon - Download for free – Iconduck">
            <a:extLst>
              <a:ext uri="{FF2B5EF4-FFF2-40B4-BE49-F238E27FC236}">
                <a16:creationId xmlns:a16="http://schemas.microsoft.com/office/drawing/2014/main" id="{1CD6F40A-10AD-04AC-12B1-72FF6C77C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812" y="3512151"/>
            <a:ext cx="523371" cy="5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82273C2-A0B1-8D66-A208-76ABBED8FB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9821" r="33125" b="39395"/>
          <a:stretch/>
        </p:blipFill>
        <p:spPr>
          <a:xfrm rot="11474686">
            <a:off x="6232880" y="3238992"/>
            <a:ext cx="1503104" cy="5233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2039BAF-E1D8-9EEB-1DD3-1B7B1F368F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9821" r="33125" b="39395"/>
          <a:stretch/>
        </p:blipFill>
        <p:spPr>
          <a:xfrm rot="11347097">
            <a:off x="3120346" y="2697464"/>
            <a:ext cx="2574402" cy="64956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DE22941-3A98-2642-9D18-733D244F6DAF}"/>
              </a:ext>
            </a:extLst>
          </p:cNvPr>
          <p:cNvSpPr txBox="1"/>
          <p:nvPr/>
        </p:nvSpPr>
        <p:spPr>
          <a:xfrm>
            <a:off x="965093" y="1878227"/>
            <a:ext cx="393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anrope" pitchFamily="2" charset="0"/>
              </a:rPr>
              <a:t>Entertain the youth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53299A-6C36-C54E-E5C0-DA0F8CE72929}"/>
              </a:ext>
            </a:extLst>
          </p:cNvPr>
          <p:cNvSpPr txBox="1"/>
          <p:nvPr/>
        </p:nvSpPr>
        <p:spPr>
          <a:xfrm>
            <a:off x="7394146" y="1878227"/>
            <a:ext cx="393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Manrope" pitchFamily="2" charset="0"/>
              </a:rPr>
              <a:t>Engage the adults</a:t>
            </a:r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55705CED-C393-6BDF-4701-CCC9392BDA00}"/>
              </a:ext>
            </a:extLst>
          </p:cNvPr>
          <p:cNvSpPr/>
          <p:nvPr/>
        </p:nvSpPr>
        <p:spPr>
          <a:xfrm rot="21121160">
            <a:off x="7282382" y="2266776"/>
            <a:ext cx="2109780" cy="420190"/>
          </a:xfrm>
          <a:prstGeom prst="arc">
            <a:avLst>
              <a:gd name="adj1" fmla="val 16200000"/>
              <a:gd name="adj2" fmla="val 21589540"/>
            </a:avLst>
          </a:prstGeom>
          <a:ln w="28575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2A0DE2CE-4C20-45DA-EE76-6654E8C640DB}"/>
              </a:ext>
            </a:extLst>
          </p:cNvPr>
          <p:cNvSpPr/>
          <p:nvPr/>
        </p:nvSpPr>
        <p:spPr>
          <a:xfrm rot="21121160">
            <a:off x="861013" y="2258941"/>
            <a:ext cx="2109780" cy="420190"/>
          </a:xfrm>
          <a:prstGeom prst="arc">
            <a:avLst>
              <a:gd name="adj1" fmla="val 16200000"/>
              <a:gd name="adj2" fmla="val 21589540"/>
            </a:avLst>
          </a:prstGeom>
          <a:ln w="28575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C1050185-1D56-DDD1-8BD0-9B7ADE8D8442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36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close up of a purple and gold abstract background">
            <a:extLst>
              <a:ext uri="{FF2B5EF4-FFF2-40B4-BE49-F238E27FC236}">
                <a16:creationId xmlns:a16="http://schemas.microsoft.com/office/drawing/2014/main" id="{1AD9C366-28D8-F3A9-59B7-1A66A39A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C3E580-5B3B-0155-074F-3A21F47808EB}"/>
              </a:ext>
            </a:extLst>
          </p:cNvPr>
          <p:cNvSpPr/>
          <p:nvPr/>
        </p:nvSpPr>
        <p:spPr>
          <a:xfrm>
            <a:off x="-106017" y="-410817"/>
            <a:ext cx="12430539" cy="7620000"/>
          </a:xfrm>
          <a:prstGeom prst="rect">
            <a:avLst/>
          </a:prstGeom>
          <a:solidFill>
            <a:schemeClr val="bg1">
              <a:alpha val="8501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08C67-A27B-6197-6F95-3672B3C24888}"/>
              </a:ext>
            </a:extLst>
          </p:cNvPr>
          <p:cNvSpPr txBox="1"/>
          <p:nvPr/>
        </p:nvSpPr>
        <p:spPr>
          <a:xfrm>
            <a:off x="963827" y="2077888"/>
            <a:ext cx="1028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anrope" pitchFamily="2" charset="0"/>
              </a:rPr>
              <a:t>DIGITAL IS THE PAPER, EXPERIENCE IS THE PEN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0A79FA-D0F0-49E3-2ED1-384D6924384C}"/>
              </a:ext>
            </a:extLst>
          </p:cNvPr>
          <p:cNvSpPr txBox="1"/>
          <p:nvPr/>
        </p:nvSpPr>
        <p:spPr>
          <a:xfrm>
            <a:off x="3766440" y="3370546"/>
            <a:ext cx="4675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Manrope" pitchFamily="2" charset="0"/>
              </a:rPr>
              <a:t>Keep the reader turning the page…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57998A5-B8DF-4F7B-8C4A-2E448195F891}"/>
              </a:ext>
            </a:extLst>
          </p:cNvPr>
          <p:cNvSpPr/>
          <p:nvPr/>
        </p:nvSpPr>
        <p:spPr>
          <a:xfrm rot="21430977">
            <a:off x="-2088387" y="4345674"/>
            <a:ext cx="10890352" cy="615026"/>
          </a:xfrm>
          <a:prstGeom prst="arc">
            <a:avLst>
              <a:gd name="adj1" fmla="val 16200000"/>
              <a:gd name="adj2" fmla="val 21589540"/>
            </a:avLst>
          </a:prstGeom>
          <a:ln w="28575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907E4234-FE2D-8535-2685-60724B356D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61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1100251" y="3100705"/>
            <a:ext cx="416784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THANK YOU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5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7A440574-CD87-F473-7811-4765D97AD75E}"/>
              </a:ext>
            </a:extLst>
          </p:cNvPr>
          <p:cNvSpPr txBox="1"/>
          <p:nvPr/>
        </p:nvSpPr>
        <p:spPr>
          <a:xfrm>
            <a:off x="8254154" y="2773544"/>
            <a:ext cx="274351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effectLst/>
                <a:uFillTx/>
                <a:latin typeface="Manrope" pitchFamily="2" charset="0"/>
                <a:cs typeface="Arial" panose="020B0604020202020204" pitchFamily="34" charset="0"/>
                <a:sym typeface="Helvetica Neue"/>
              </a:rPr>
              <a:t>oli@gethatchin.com</a:t>
            </a:r>
            <a:endParaRPr lang="en-GB" sz="2000" dirty="0">
              <a:latin typeface="Manrope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DB0B3-6B3F-D735-3EF1-5C961944C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79" y="3566867"/>
            <a:ext cx="2904066" cy="2904066"/>
          </a:xfrm>
          <a:prstGeom prst="rect">
            <a:avLst/>
          </a:prstGeom>
        </p:spPr>
      </p:pic>
      <p:sp>
        <p:nvSpPr>
          <p:cNvPr id="1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D4F01D15-036F-3459-9457-F2C5244CB907}"/>
              </a:ext>
            </a:extLst>
          </p:cNvPr>
          <p:cNvSpPr txBox="1"/>
          <p:nvPr/>
        </p:nvSpPr>
        <p:spPr>
          <a:xfrm>
            <a:off x="6695089" y="4818866"/>
            <a:ext cx="133577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effectLst/>
                <a:uFillTx/>
                <a:latin typeface="Manrope" pitchFamily="2" charset="0"/>
                <a:cs typeface="Arial" panose="020B0604020202020204" pitchFamily="34" charset="0"/>
                <a:sym typeface="Helvetica Neue"/>
              </a:rPr>
              <a:t>LinkedIn:</a:t>
            </a:r>
            <a:endParaRPr lang="en-GB" sz="2000" dirty="0">
              <a:latin typeface="Manrope" pitchFamily="2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C5F65942-8695-3015-EB43-EE0B84BC430D}"/>
              </a:ext>
            </a:extLst>
          </p:cNvPr>
          <p:cNvSpPr txBox="1"/>
          <p:nvPr/>
        </p:nvSpPr>
        <p:spPr>
          <a:xfrm>
            <a:off x="6695089" y="2771683"/>
            <a:ext cx="133577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Email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effectLst/>
                <a:uFillTx/>
                <a:latin typeface="Manrope" pitchFamily="2" charset="0"/>
                <a:cs typeface="Arial" panose="020B0604020202020204" pitchFamily="34" charset="0"/>
                <a:sym typeface="Helvetica Neue"/>
              </a:rPr>
              <a:t>:</a:t>
            </a:r>
            <a:endParaRPr lang="en-GB" sz="2000" dirty="0">
              <a:latin typeface="Manrope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8A016D41-06C0-CBE1-98E6-65D376636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3" y="4813716"/>
            <a:ext cx="410369" cy="41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gmail&quot; Icon - Download for free – Iconduck">
            <a:extLst>
              <a:ext uri="{FF2B5EF4-FFF2-40B4-BE49-F238E27FC236}">
                <a16:creationId xmlns:a16="http://schemas.microsoft.com/office/drawing/2014/main" id="{1FC61D97-6128-6A4C-F090-9F4E350C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3" y="2774279"/>
            <a:ext cx="407773" cy="40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2D99935-0BED-7B2F-3A2C-1ECEBED58701}"/>
              </a:ext>
            </a:extLst>
          </p:cNvPr>
          <p:cNvCxnSpPr>
            <a:cxnSpLocks/>
          </p:cNvCxnSpPr>
          <p:nvPr/>
        </p:nvCxnSpPr>
        <p:spPr>
          <a:xfrm>
            <a:off x="1990608" y="3854547"/>
            <a:ext cx="2387132" cy="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CC75FEA-B05A-795D-BEDA-669FD3765A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709"/>
          <a:stretch/>
        </p:blipFill>
        <p:spPr>
          <a:xfrm>
            <a:off x="9053996" y="1431561"/>
            <a:ext cx="1143833" cy="1149636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398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A BIT ABOUT ME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5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7A440574-CD87-F473-7811-4765D97AD75E}"/>
              </a:ext>
            </a:extLst>
          </p:cNvPr>
          <p:cNvSpPr txBox="1"/>
          <p:nvPr/>
        </p:nvSpPr>
        <p:spPr>
          <a:xfrm>
            <a:off x="6264930" y="2281291"/>
            <a:ext cx="4968610" cy="348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effectLst/>
                <a:uFillTx/>
                <a:latin typeface="Manrope" pitchFamily="2" charset="0"/>
                <a:cs typeface="Arial" panose="020B0604020202020204" pitchFamily="34" charset="0"/>
                <a:sym typeface="Helvetica Neue"/>
              </a:rPr>
              <a:t>18 years working within media and consumer tech</a:t>
            </a:r>
          </a:p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GB" sz="2000" b="0" i="0" u="none" strike="noStrike" cap="none" spc="0" normalizeH="0" baseline="0" dirty="0">
              <a:ln>
                <a:noFill/>
              </a:ln>
              <a:effectLst/>
              <a:uFillTx/>
              <a:latin typeface="Manrope" pitchFamily="2" charset="0"/>
              <a:cs typeface="Arial" panose="020B0604020202020204" pitchFamily="34" charset="0"/>
              <a:sym typeface="Helvetica Neue"/>
            </a:endParaRPr>
          </a:p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Helping brands build digital strategies and create compelling online experiences</a:t>
            </a:r>
          </a:p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2000" dirty="0">
              <a:latin typeface="Manrope" pitchFamily="2" charset="0"/>
              <a:cs typeface="Arial" panose="020B0604020202020204" pitchFamily="34" charset="0"/>
              <a:sym typeface="Helvetica Neue"/>
            </a:endParaRPr>
          </a:p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000" dirty="0">
                <a:latin typeface="Manrope" pitchFamily="2" charset="0"/>
                <a:cs typeface="Arial" panose="020B0604020202020204" pitchFamily="34" charset="0"/>
                <a:sym typeface="Helvetica Neue"/>
              </a:rPr>
              <a:t>Advising digital startups and connecting with strategic partners</a:t>
            </a:r>
          </a:p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GB" sz="2000" b="0" i="0" u="none" strike="noStrike" cap="none" spc="0" normalizeH="0" baseline="0" dirty="0">
              <a:ln>
                <a:noFill/>
              </a:ln>
              <a:effectLst/>
              <a:uFillTx/>
              <a:latin typeface="Manrope" pitchFamily="2" charset="0"/>
              <a:cs typeface="Arial" panose="020B0604020202020204" pitchFamily="34" charset="0"/>
              <a:sym typeface="Helvetica Neue"/>
            </a:endParaRPr>
          </a:p>
          <a:p>
            <a:pPr marR="0" algn="l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GB" sz="2000" b="0" i="0" u="none" strike="noStrike" cap="none" spc="0" normalizeH="0" baseline="0" dirty="0">
              <a:ln>
                <a:noFill/>
              </a:ln>
              <a:effectLst/>
              <a:uFillTx/>
              <a:latin typeface="Manrope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32E30-7BD6-3A21-B404-AAFAD236026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709"/>
          <a:stretch/>
        </p:blipFill>
        <p:spPr>
          <a:xfrm>
            <a:off x="2135700" y="2133925"/>
            <a:ext cx="2403246" cy="2415439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756585-9773-D50D-4DBC-1ADA9D61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75" y="5855882"/>
            <a:ext cx="624110" cy="4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F51D6F-52CF-9BC5-DFBF-D6C828753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71" y="5936091"/>
            <a:ext cx="1762505" cy="25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9B8606-2352-AAB5-CAA0-775DD1CF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68" y="5769425"/>
            <a:ext cx="642970" cy="49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D50C3-7EB6-A38E-FDF7-27CE2CABF58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28" y="4638011"/>
            <a:ext cx="1932791" cy="913297"/>
          </a:xfrm>
          <a:prstGeom prst="rect">
            <a:avLst/>
          </a:prstGeom>
        </p:spPr>
      </p:pic>
      <p:pic>
        <p:nvPicPr>
          <p:cNvPr id="2" name="Picture 1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F6CBB740-2DFA-5735-69FA-F615106B06A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505004-30BC-6EF1-CA44-DD3D0B2921F9}"/>
              </a:ext>
            </a:extLst>
          </p:cNvPr>
          <p:cNvCxnSpPr>
            <a:cxnSpLocks/>
          </p:cNvCxnSpPr>
          <p:nvPr/>
        </p:nvCxnSpPr>
        <p:spPr>
          <a:xfrm>
            <a:off x="2143757" y="5573049"/>
            <a:ext cx="2387132" cy="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33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653660" y="2546707"/>
            <a:ext cx="252390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DIGITAL IS JUST THE PAPER…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03ABFD-96ED-31A1-E691-37AFE7725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1"/>
          <a:stretch/>
        </p:blipFill>
        <p:spPr>
          <a:xfrm>
            <a:off x="3802637" y="29161"/>
            <a:ext cx="8502766" cy="6850800"/>
          </a:xfrm>
          <a:prstGeom prst="rect">
            <a:avLst/>
          </a:prstGeom>
        </p:spPr>
      </p:pic>
      <p:pic>
        <p:nvPicPr>
          <p:cNvPr id="3" name="Picture 2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BC85A29-7C93-75A3-E7D0-2F4AB07CD32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5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…EXPERIENCE IS THE PEN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5A5EA028-608D-DD36-ABFB-E26BDE9E4ED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pic>
        <p:nvPicPr>
          <p:cNvPr id="3076" name="Picture 4" descr="Watching Youtube Pictures | Download Free Images on Unsplash">
            <a:extLst>
              <a:ext uri="{FF2B5EF4-FFF2-40B4-BE49-F238E27FC236}">
                <a16:creationId xmlns:a16="http://schemas.microsoft.com/office/drawing/2014/main" id="{9039D8BC-ED0C-0420-374D-8F8CD7002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9" r="5179"/>
          <a:stretch/>
        </p:blipFill>
        <p:spPr bwMode="auto">
          <a:xfrm>
            <a:off x="546235" y="2143896"/>
            <a:ext cx="3567503" cy="355256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young man wearing headphones and using a computer keyboard">
            <a:extLst>
              <a:ext uri="{FF2B5EF4-FFF2-40B4-BE49-F238E27FC236}">
                <a16:creationId xmlns:a16="http://schemas.microsoft.com/office/drawing/2014/main" id="{9CBB0724-E255-8855-1733-8629EC0D4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r="14821"/>
          <a:stretch/>
        </p:blipFill>
        <p:spPr bwMode="auto">
          <a:xfrm>
            <a:off x="4321883" y="2143896"/>
            <a:ext cx="3557869" cy="355256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y Your Hotel Should Include Mobile Check-In? - InnSpire">
            <a:extLst>
              <a:ext uri="{FF2B5EF4-FFF2-40B4-BE49-F238E27FC236}">
                <a16:creationId xmlns:a16="http://schemas.microsoft.com/office/drawing/2014/main" id="{8E675286-0D2A-3AED-12DC-379DBE783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r="13453"/>
          <a:stretch/>
        </p:blipFill>
        <p:spPr bwMode="auto">
          <a:xfrm>
            <a:off x="8087897" y="2143897"/>
            <a:ext cx="3557869" cy="355256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510E44-1B74-38AE-7501-E92B079CD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7" b="42359"/>
          <a:stretch/>
        </p:blipFill>
        <p:spPr>
          <a:xfrm>
            <a:off x="-265043" y="5512905"/>
            <a:ext cx="12722085" cy="100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80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WHERE TO PLAY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0F20BC-1051-0E93-33CE-0F14E6180408}"/>
              </a:ext>
            </a:extLst>
          </p:cNvPr>
          <p:cNvGrpSpPr/>
          <p:nvPr/>
        </p:nvGrpSpPr>
        <p:grpSpPr>
          <a:xfrm>
            <a:off x="501260" y="4719542"/>
            <a:ext cx="5528839" cy="707886"/>
            <a:chOff x="894915" y="4845228"/>
            <a:chExt cx="5528839" cy="707886"/>
          </a:xfrm>
        </p:grpSpPr>
        <p:sp>
          <p:nvSpPr>
            <p:cNvPr id="3" name="Parallelogram 2">
              <a:extLst>
                <a:ext uri="{FF2B5EF4-FFF2-40B4-BE49-F238E27FC236}">
                  <a16:creationId xmlns:a16="http://schemas.microsoft.com/office/drawing/2014/main" id="{648F3A23-2598-D780-FD89-CE899CB81FB1}"/>
                </a:ext>
              </a:extLst>
            </p:cNvPr>
            <p:cNvSpPr/>
            <p:nvPr/>
          </p:nvSpPr>
          <p:spPr>
            <a:xfrm>
              <a:off x="1092349" y="5017314"/>
              <a:ext cx="5331404" cy="419134"/>
            </a:xfrm>
            <a:prstGeom prst="parallelogram">
              <a:avLst>
                <a:gd name="adj" fmla="val 34917"/>
              </a:avLst>
            </a:prstGeom>
            <a:solidFill>
              <a:srgbClr val="FF7F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CF3AE9-26C2-F1F5-18C0-5619067B29CD}"/>
                </a:ext>
              </a:extLst>
            </p:cNvPr>
            <p:cNvSpPr txBox="1"/>
            <p:nvPr/>
          </p:nvSpPr>
          <p:spPr>
            <a:xfrm>
              <a:off x="1379538" y="5046539"/>
              <a:ext cx="5044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Manrope" pitchFamily="2" charset="0"/>
                  <a:cs typeface="Poppins" pitchFamily="2" charset="77"/>
                </a:rPr>
                <a:t>OWNED ESTATE: YOUR WEBSITE AND APPS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0D0207-44AE-1D85-A6FC-814505CC164B}"/>
                </a:ext>
              </a:extLst>
            </p:cNvPr>
            <p:cNvSpPr txBox="1"/>
            <p:nvPr/>
          </p:nvSpPr>
          <p:spPr>
            <a:xfrm>
              <a:off x="894915" y="4845228"/>
              <a:ext cx="455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/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840953-00D1-097E-B99C-C331CDF8C144}"/>
              </a:ext>
            </a:extLst>
          </p:cNvPr>
          <p:cNvGrpSpPr/>
          <p:nvPr/>
        </p:nvGrpSpPr>
        <p:grpSpPr>
          <a:xfrm>
            <a:off x="6059335" y="4719542"/>
            <a:ext cx="5528839" cy="707886"/>
            <a:chOff x="894915" y="4845228"/>
            <a:chExt cx="5528839" cy="707886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3986AF40-3058-6E4C-E501-61CD29D82983}"/>
                </a:ext>
              </a:extLst>
            </p:cNvPr>
            <p:cNvSpPr/>
            <p:nvPr/>
          </p:nvSpPr>
          <p:spPr>
            <a:xfrm>
              <a:off x="1092349" y="5017314"/>
              <a:ext cx="5331404" cy="419134"/>
            </a:xfrm>
            <a:prstGeom prst="parallelogram">
              <a:avLst>
                <a:gd name="adj" fmla="val 34917"/>
              </a:avLst>
            </a:prstGeom>
            <a:solidFill>
              <a:srgbClr val="FF7F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B55FA-27C5-8653-609B-DE5AF4EBBC55}"/>
                </a:ext>
              </a:extLst>
            </p:cNvPr>
            <p:cNvSpPr txBox="1"/>
            <p:nvPr/>
          </p:nvSpPr>
          <p:spPr>
            <a:xfrm>
              <a:off x="1379538" y="5046539"/>
              <a:ext cx="5044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Manrope" pitchFamily="2" charset="0"/>
                  <a:cs typeface="Poppins" pitchFamily="2" charset="77"/>
                </a:rPr>
                <a:t>THIRD PARTY PLATFORMS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C573EF-7BE0-1C3D-6437-67B2D18B7F11}"/>
                </a:ext>
              </a:extLst>
            </p:cNvPr>
            <p:cNvSpPr txBox="1"/>
            <p:nvPr/>
          </p:nvSpPr>
          <p:spPr>
            <a:xfrm>
              <a:off x="894915" y="4845228"/>
              <a:ext cx="455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/</a:t>
              </a:r>
            </a:p>
          </p:txBody>
        </p:sp>
      </p:grpSp>
      <p:pic>
        <p:nvPicPr>
          <p:cNvPr id="4098" name="Picture 2" descr="House PNG Images, Cliparts - FreeIconsPNG">
            <a:extLst>
              <a:ext uri="{FF2B5EF4-FFF2-40B4-BE49-F238E27FC236}">
                <a16:creationId xmlns:a16="http://schemas.microsoft.com/office/drawing/2014/main" id="{D27F7597-AC2C-1573-C349-D1F99DC9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48" y="2590674"/>
            <a:ext cx="2178296" cy="217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ity PNG image transparent image download, size: 768x432px">
            <a:extLst>
              <a:ext uri="{FF2B5EF4-FFF2-40B4-BE49-F238E27FC236}">
                <a16:creationId xmlns:a16="http://schemas.microsoft.com/office/drawing/2014/main" id="{818A0E28-BA05-FB37-E00E-82858022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28" y="1718867"/>
            <a:ext cx="5217298" cy="293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8BA89BEC-BCBF-6D52-5205-DF920CBEA3D3}"/>
              </a:ext>
            </a:extLst>
          </p:cNvPr>
          <p:cNvSpPr/>
          <p:nvPr/>
        </p:nvSpPr>
        <p:spPr>
          <a:xfrm rot="21430977">
            <a:off x="728953" y="5555509"/>
            <a:ext cx="10890352" cy="615026"/>
          </a:xfrm>
          <a:prstGeom prst="arc">
            <a:avLst>
              <a:gd name="adj1" fmla="val 16200000"/>
              <a:gd name="adj2" fmla="val 21589540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36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owd holding smartphone while in flashlight">
            <a:extLst>
              <a:ext uri="{FF2B5EF4-FFF2-40B4-BE49-F238E27FC236}">
                <a16:creationId xmlns:a16="http://schemas.microsoft.com/office/drawing/2014/main" id="{A6CA3D20-0DC5-4D24-9218-48C4792A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6353"/>
            <a:ext cx="12192000" cy="81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E6ED296-80BE-2925-C922-1128C21FE3DD}"/>
              </a:ext>
            </a:extLst>
          </p:cNvPr>
          <p:cNvSpPr/>
          <p:nvPr/>
        </p:nvSpPr>
        <p:spPr>
          <a:xfrm>
            <a:off x="-144967" y="-367990"/>
            <a:ext cx="12556273" cy="7571678"/>
          </a:xfrm>
          <a:prstGeom prst="rect">
            <a:avLst/>
          </a:prstGeom>
          <a:solidFill>
            <a:schemeClr val="bg1">
              <a:alpha val="7993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THESE PLATFORMS ARE BIG…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9520B74-7058-1BED-FEC1-7ED860C7D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421709"/>
              </p:ext>
            </p:extLst>
          </p:nvPr>
        </p:nvGraphicFramePr>
        <p:xfrm>
          <a:off x="2372496" y="1722782"/>
          <a:ext cx="7787503" cy="4956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F5C8B45-73CB-D844-2671-7D3DD8BC1B86}"/>
              </a:ext>
            </a:extLst>
          </p:cNvPr>
          <p:cNvSpPr txBox="1"/>
          <p:nvPr/>
        </p:nvSpPr>
        <p:spPr>
          <a:xfrm>
            <a:off x="958459" y="1353450"/>
            <a:ext cx="440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anrope" pitchFamily="2" charset="0"/>
              </a:rPr>
              <a:t>Monthly active users (Globally, Ms)</a:t>
            </a:r>
          </a:p>
        </p:txBody>
      </p:sp>
      <p:pic>
        <p:nvPicPr>
          <p:cNvPr id="16" name="Picture 2" descr="New Facebook Logo 2019 PNG Transparent &amp; SVG Vector - Freebie Supply">
            <a:extLst>
              <a:ext uri="{FF2B5EF4-FFF2-40B4-BE49-F238E27FC236}">
                <a16:creationId xmlns:a16="http://schemas.microsoft.com/office/drawing/2014/main" id="{B4BE3691-51F5-6936-864B-AC3FFACB1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763" y="1960338"/>
            <a:ext cx="344056" cy="34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YouTube Logo PNG Transparent Images Free Download - Pngfre">
            <a:extLst>
              <a:ext uri="{FF2B5EF4-FFF2-40B4-BE49-F238E27FC236}">
                <a16:creationId xmlns:a16="http://schemas.microsoft.com/office/drawing/2014/main" id="{183BB5F7-C064-8AB9-43BE-7DDE52A5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623" y="2383807"/>
            <a:ext cx="517988" cy="5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X Logo PNG Vectors Free Download">
            <a:extLst>
              <a:ext uri="{FF2B5EF4-FFF2-40B4-BE49-F238E27FC236}">
                <a16:creationId xmlns:a16="http://schemas.microsoft.com/office/drawing/2014/main" id="{5722FC54-7FAE-CF62-940D-5AB0BAE81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3" y="3484189"/>
            <a:ext cx="413806" cy="4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Whatsapp Icon PNGs for Free Download">
            <a:extLst>
              <a:ext uri="{FF2B5EF4-FFF2-40B4-BE49-F238E27FC236}">
                <a16:creationId xmlns:a16="http://schemas.microsoft.com/office/drawing/2014/main" id="{1FDE4E75-9CF9-5BED-3E8E-B9FA0E04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386" y="3005675"/>
            <a:ext cx="321627" cy="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 descr="Podcast Logo PNG Vectors Free Download">
            <a:extLst>
              <a:ext uri="{FF2B5EF4-FFF2-40B4-BE49-F238E27FC236}">
                <a16:creationId xmlns:a16="http://schemas.microsoft.com/office/drawing/2014/main" id="{1FCFC930-4E14-82E7-6F81-BBD6480A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03" y="5066736"/>
            <a:ext cx="314588" cy="3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 descr="Roblox Logo PNG Vector (AI) Free Download">
            <a:extLst>
              <a:ext uri="{FF2B5EF4-FFF2-40B4-BE49-F238E27FC236}">
                <a16:creationId xmlns:a16="http://schemas.microsoft.com/office/drawing/2014/main" id="{4A5E93C2-C428-876C-46F0-A9ABFAB8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56" y="5544671"/>
            <a:ext cx="391736" cy="4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fortnite logo png, fortnite icon transparent png 27127524 PNG">
            <a:extLst>
              <a:ext uri="{FF2B5EF4-FFF2-40B4-BE49-F238E27FC236}">
                <a16:creationId xmlns:a16="http://schemas.microsoft.com/office/drawing/2014/main" id="{47832DCC-40F5-E0F6-B881-626BFDBF6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84" y="6029921"/>
            <a:ext cx="580968" cy="5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tiktok logo png, tikok icon transparent png, tikok app logo png 18930470 PNG">
            <a:extLst>
              <a:ext uri="{FF2B5EF4-FFF2-40B4-BE49-F238E27FC236}">
                <a16:creationId xmlns:a16="http://schemas.microsoft.com/office/drawing/2014/main" id="{B0224160-1291-8B32-9479-C8DEC2650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3764" r="14871" b="27170"/>
          <a:stretch/>
        </p:blipFill>
        <p:spPr bwMode="auto">
          <a:xfrm>
            <a:off x="6133169" y="4483462"/>
            <a:ext cx="517988" cy="4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instagram-Logo-PNG-Transparent-Background-download – Presenter, Host, MC &amp;  Announcer!">
            <a:extLst>
              <a:ext uri="{FF2B5EF4-FFF2-40B4-BE49-F238E27FC236}">
                <a16:creationId xmlns:a16="http://schemas.microsoft.com/office/drawing/2014/main" id="{501C3937-C6B2-F0A4-75E9-BE45C5F58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62" y="3973976"/>
            <a:ext cx="434196" cy="4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26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owd holding smartphone while in flashlight">
            <a:extLst>
              <a:ext uri="{FF2B5EF4-FFF2-40B4-BE49-F238E27FC236}">
                <a16:creationId xmlns:a16="http://schemas.microsoft.com/office/drawing/2014/main" id="{A6CA3D20-0DC5-4D24-9218-48C4792A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6353"/>
            <a:ext cx="12192000" cy="81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F4CFA7-5430-E52E-782F-E7381967D328}"/>
              </a:ext>
            </a:extLst>
          </p:cNvPr>
          <p:cNvSpPr/>
          <p:nvPr/>
        </p:nvSpPr>
        <p:spPr>
          <a:xfrm>
            <a:off x="-144967" y="-367990"/>
            <a:ext cx="12556273" cy="7571678"/>
          </a:xfrm>
          <a:prstGeom prst="rect">
            <a:avLst/>
          </a:prstGeom>
          <a:solidFill>
            <a:schemeClr val="bg1">
              <a:alpha val="7989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59" y="537415"/>
            <a:ext cx="931281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...AND HAVE DIFFERENT STRENGTHS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9520B74-7058-1BED-FEC1-7ED860C7DB99}"/>
              </a:ext>
            </a:extLst>
          </p:cNvPr>
          <p:cNvGraphicFramePr/>
          <p:nvPr/>
        </p:nvGraphicFramePr>
        <p:xfrm>
          <a:off x="2372496" y="1722782"/>
          <a:ext cx="7787503" cy="4956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6" name="Picture 2" descr="New Facebook Logo 2019 PNG Transparent &amp; SVG Vector - Freebie Supply">
            <a:extLst>
              <a:ext uri="{FF2B5EF4-FFF2-40B4-BE49-F238E27FC236}">
                <a16:creationId xmlns:a16="http://schemas.microsoft.com/office/drawing/2014/main" id="{B4BE3691-51F5-6936-864B-AC3FFACB1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763" y="1960338"/>
            <a:ext cx="344056" cy="34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YouTube Logo PNG Transparent Images Free Download - Pngfre">
            <a:extLst>
              <a:ext uri="{FF2B5EF4-FFF2-40B4-BE49-F238E27FC236}">
                <a16:creationId xmlns:a16="http://schemas.microsoft.com/office/drawing/2014/main" id="{183BB5F7-C064-8AB9-43BE-7DDE52A5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623" y="2383807"/>
            <a:ext cx="517988" cy="5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tiktok logo png, tikok icon transparent png, tikok app logo png 18930470 PNG">
            <a:extLst>
              <a:ext uri="{FF2B5EF4-FFF2-40B4-BE49-F238E27FC236}">
                <a16:creationId xmlns:a16="http://schemas.microsoft.com/office/drawing/2014/main" id="{17AEAC20-4059-A4A9-FB5E-4F25EF9AB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3764" r="14871" b="27170"/>
          <a:stretch/>
        </p:blipFill>
        <p:spPr bwMode="auto">
          <a:xfrm>
            <a:off x="6133169" y="4483462"/>
            <a:ext cx="517988" cy="4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X Logo PNG Vectors Free Download">
            <a:extLst>
              <a:ext uri="{FF2B5EF4-FFF2-40B4-BE49-F238E27FC236}">
                <a16:creationId xmlns:a16="http://schemas.microsoft.com/office/drawing/2014/main" id="{5722FC54-7FAE-CF62-940D-5AB0BAE81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3" y="3484189"/>
            <a:ext cx="413806" cy="4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Whatsapp Icon PNGs for Free Download">
            <a:extLst>
              <a:ext uri="{FF2B5EF4-FFF2-40B4-BE49-F238E27FC236}">
                <a16:creationId xmlns:a16="http://schemas.microsoft.com/office/drawing/2014/main" id="{1FDE4E75-9CF9-5BED-3E8E-B9FA0E04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386" y="3005675"/>
            <a:ext cx="321627" cy="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instagram-Logo-PNG-Transparent-Background-download – Presenter, Host, MC &amp;  Announcer!">
            <a:extLst>
              <a:ext uri="{FF2B5EF4-FFF2-40B4-BE49-F238E27FC236}">
                <a16:creationId xmlns:a16="http://schemas.microsoft.com/office/drawing/2014/main" id="{04A9BFB6-6B7A-44AF-5F5E-F329C3BF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62" y="3973976"/>
            <a:ext cx="434196" cy="4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 descr="Podcast Logo PNG Vectors Free Download">
            <a:extLst>
              <a:ext uri="{FF2B5EF4-FFF2-40B4-BE49-F238E27FC236}">
                <a16:creationId xmlns:a16="http://schemas.microsoft.com/office/drawing/2014/main" id="{1FCFC930-4E14-82E7-6F81-BBD6480A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03" y="5066736"/>
            <a:ext cx="314588" cy="3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 descr="Roblox Logo PNG Vector (AI) Free Download">
            <a:extLst>
              <a:ext uri="{FF2B5EF4-FFF2-40B4-BE49-F238E27FC236}">
                <a16:creationId xmlns:a16="http://schemas.microsoft.com/office/drawing/2014/main" id="{4A5E93C2-C428-876C-46F0-A9ABFAB8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56" y="5544671"/>
            <a:ext cx="391736" cy="4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fortnite logo png, fortnite icon transparent png 27127524 PNG">
            <a:extLst>
              <a:ext uri="{FF2B5EF4-FFF2-40B4-BE49-F238E27FC236}">
                <a16:creationId xmlns:a16="http://schemas.microsoft.com/office/drawing/2014/main" id="{47832DCC-40F5-E0F6-B881-626BFDBF6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84" y="6029921"/>
            <a:ext cx="580968" cy="5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8CA679F-1138-24D7-3FA7-DDCABE12BFA7}"/>
              </a:ext>
            </a:extLst>
          </p:cNvPr>
          <p:cNvSpPr txBox="1"/>
          <p:nvPr/>
        </p:nvSpPr>
        <p:spPr>
          <a:xfrm>
            <a:off x="630193" y="2101470"/>
            <a:ext cx="1495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Manrope" pitchFamily="2" charset="0"/>
              </a:rPr>
              <a:t>Brand Awareness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1366C1-4F49-7E5D-7BB9-E11F004FEDC8}"/>
              </a:ext>
            </a:extLst>
          </p:cNvPr>
          <p:cNvSpPr txBox="1"/>
          <p:nvPr/>
        </p:nvSpPr>
        <p:spPr>
          <a:xfrm>
            <a:off x="630193" y="4115785"/>
            <a:ext cx="1495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Manrope" pitchFamily="2" charset="0"/>
              </a:rPr>
              <a:t>Youth-focused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E25DD5-8F11-DEE2-6DA6-604504F7484D}"/>
              </a:ext>
            </a:extLst>
          </p:cNvPr>
          <p:cNvSpPr txBox="1"/>
          <p:nvPr/>
        </p:nvSpPr>
        <p:spPr>
          <a:xfrm>
            <a:off x="630195" y="5062233"/>
            <a:ext cx="1495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Manrope" pitchFamily="2" charset="0"/>
              </a:rPr>
              <a:t>Storytelling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35655C-103F-4476-50DF-3ED000A1BB89}"/>
              </a:ext>
            </a:extLst>
          </p:cNvPr>
          <p:cNvSpPr txBox="1"/>
          <p:nvPr/>
        </p:nvSpPr>
        <p:spPr>
          <a:xfrm>
            <a:off x="630194" y="5728577"/>
            <a:ext cx="1495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Manrope" pitchFamily="2" charset="0"/>
              </a:rPr>
              <a:t>Immersive experiences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BEB5DA-4C0D-E607-26A6-E1C468637870}"/>
              </a:ext>
            </a:extLst>
          </p:cNvPr>
          <p:cNvSpPr txBox="1"/>
          <p:nvPr/>
        </p:nvSpPr>
        <p:spPr>
          <a:xfrm>
            <a:off x="630193" y="3134428"/>
            <a:ext cx="1495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Manrope" pitchFamily="2" charset="0"/>
              </a:rPr>
              <a:t>Real-Time engagement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5A2B86-8E14-D167-E6D8-D71FBEEE5A31}"/>
              </a:ext>
            </a:extLst>
          </p:cNvPr>
          <p:cNvCxnSpPr>
            <a:cxnSpLocks/>
          </p:cNvCxnSpPr>
          <p:nvPr/>
        </p:nvCxnSpPr>
        <p:spPr>
          <a:xfrm>
            <a:off x="2266480" y="2017472"/>
            <a:ext cx="0" cy="735033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3CFA73-2626-209F-6B1B-4A9132E35B1F}"/>
              </a:ext>
            </a:extLst>
          </p:cNvPr>
          <p:cNvCxnSpPr>
            <a:cxnSpLocks/>
          </p:cNvCxnSpPr>
          <p:nvPr/>
        </p:nvCxnSpPr>
        <p:spPr>
          <a:xfrm>
            <a:off x="2266480" y="3034979"/>
            <a:ext cx="0" cy="735033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D8C535-78A8-D43E-BA73-38EED67D78AE}"/>
              </a:ext>
            </a:extLst>
          </p:cNvPr>
          <p:cNvCxnSpPr>
            <a:cxnSpLocks/>
          </p:cNvCxnSpPr>
          <p:nvPr/>
        </p:nvCxnSpPr>
        <p:spPr>
          <a:xfrm>
            <a:off x="2266480" y="4049367"/>
            <a:ext cx="0" cy="735033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252324-6E7C-8F2A-5C12-D951A5B59881}"/>
              </a:ext>
            </a:extLst>
          </p:cNvPr>
          <p:cNvCxnSpPr>
            <a:cxnSpLocks/>
          </p:cNvCxnSpPr>
          <p:nvPr/>
        </p:nvCxnSpPr>
        <p:spPr>
          <a:xfrm>
            <a:off x="2266480" y="5635813"/>
            <a:ext cx="0" cy="735033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62CA3D-26FF-D285-7077-2FE5E5D88834}"/>
              </a:ext>
            </a:extLst>
          </p:cNvPr>
          <p:cNvCxnSpPr>
            <a:cxnSpLocks/>
          </p:cNvCxnSpPr>
          <p:nvPr/>
        </p:nvCxnSpPr>
        <p:spPr>
          <a:xfrm>
            <a:off x="2266480" y="5053708"/>
            <a:ext cx="0" cy="360000"/>
          </a:xfrm>
          <a:prstGeom prst="line">
            <a:avLst/>
          </a:prstGeom>
          <a:ln w="57150"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5F6F26-5AFA-DF63-DE98-C81984074B66}"/>
              </a:ext>
            </a:extLst>
          </p:cNvPr>
          <p:cNvSpPr txBox="1"/>
          <p:nvPr/>
        </p:nvSpPr>
        <p:spPr>
          <a:xfrm>
            <a:off x="958459" y="1353450"/>
            <a:ext cx="440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anrope" pitchFamily="2" charset="0"/>
              </a:rPr>
              <a:t>Monthly active users (Globally, Ms)</a:t>
            </a:r>
          </a:p>
        </p:txBody>
      </p:sp>
    </p:spTree>
    <p:extLst>
      <p:ext uri="{BB962C8B-B14F-4D97-AF65-F5344CB8AC3E}">
        <p14:creationId xmlns:p14="http://schemas.microsoft.com/office/powerpoint/2010/main" val="1679901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oup of people walking on the stairs">
            <a:extLst>
              <a:ext uri="{FF2B5EF4-FFF2-40B4-BE49-F238E27FC236}">
                <a16:creationId xmlns:a16="http://schemas.microsoft.com/office/drawing/2014/main" id="{D433AC74-8FB5-885F-3803-E3A936F59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6353"/>
            <a:ext cx="12192000" cy="81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6391654-B5D6-BC6E-33C2-95A4880F5965}"/>
              </a:ext>
            </a:extLst>
          </p:cNvPr>
          <p:cNvSpPr/>
          <p:nvPr/>
        </p:nvSpPr>
        <p:spPr>
          <a:xfrm>
            <a:off x="-323385" y="-334537"/>
            <a:ext cx="12723541" cy="7527073"/>
          </a:xfrm>
          <a:prstGeom prst="rect">
            <a:avLst/>
          </a:prstGeom>
          <a:solidFill>
            <a:schemeClr val="bg1">
              <a:alpha val="8040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UNDERSTAND THE DEMOGRAPHICS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8ED05706-BB0F-9B3A-A415-C81E455743C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75" y="133662"/>
            <a:ext cx="1706471" cy="1297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64C3F-1C04-64B7-5E07-F92848B440A2}"/>
              </a:ext>
            </a:extLst>
          </p:cNvPr>
          <p:cNvSpPr txBox="1"/>
          <p:nvPr/>
        </p:nvSpPr>
        <p:spPr>
          <a:xfrm>
            <a:off x="2938066" y="1745698"/>
            <a:ext cx="1050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Manrope" pitchFamily="2" charset="0"/>
              </a:rPr>
              <a:t>Younger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87709-6E56-A553-04F3-7418F4D5CF48}"/>
              </a:ext>
            </a:extLst>
          </p:cNvPr>
          <p:cNvSpPr txBox="1"/>
          <p:nvPr/>
        </p:nvSpPr>
        <p:spPr>
          <a:xfrm>
            <a:off x="10599347" y="1634966"/>
            <a:ext cx="1050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Manrope" pitchFamily="2" charset="0"/>
              </a:rPr>
              <a:t>Older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6BED44-7AD3-60C9-B882-1919AAFD80E2}"/>
              </a:ext>
            </a:extLst>
          </p:cNvPr>
          <p:cNvCxnSpPr>
            <a:cxnSpLocks/>
          </p:cNvCxnSpPr>
          <p:nvPr/>
        </p:nvCxnSpPr>
        <p:spPr>
          <a:xfrm>
            <a:off x="3744097" y="2187094"/>
            <a:ext cx="7006281" cy="0"/>
          </a:xfrm>
          <a:prstGeom prst="line">
            <a:avLst/>
          </a:prstGeom>
          <a:ln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New Facebook Logo 2019 PNG Transparent &amp; SVG Vector - Freebie Supply">
            <a:extLst>
              <a:ext uri="{FF2B5EF4-FFF2-40B4-BE49-F238E27FC236}">
                <a16:creationId xmlns:a16="http://schemas.microsoft.com/office/drawing/2014/main" id="{63E4DECC-41B9-5C28-97BB-C1C55810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36" y="2015066"/>
            <a:ext cx="344056" cy="34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2316E66-1085-D87A-E3FA-2ECE494CB98E}"/>
              </a:ext>
            </a:extLst>
          </p:cNvPr>
          <p:cNvSpPr>
            <a:spLocks noChangeAspect="1"/>
          </p:cNvSpPr>
          <p:nvPr/>
        </p:nvSpPr>
        <p:spPr>
          <a:xfrm>
            <a:off x="10494258" y="2007094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>
                <a:latin typeface="Manrope" pitchFamily="2" charset="0"/>
              </a:rPr>
              <a:t>41</a:t>
            </a:r>
          </a:p>
        </p:txBody>
      </p:sp>
      <p:pic>
        <p:nvPicPr>
          <p:cNvPr id="11268" name="Picture 4" descr="YouTube Logo PNG Transparent Images Free Download - Pngfre">
            <a:extLst>
              <a:ext uri="{FF2B5EF4-FFF2-40B4-BE49-F238E27FC236}">
                <a16:creationId xmlns:a16="http://schemas.microsoft.com/office/drawing/2014/main" id="{72AA1AAF-EB0A-6060-D0A0-5CEBDAC9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70" y="2465039"/>
            <a:ext cx="517988" cy="5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2E00E1-B475-D90A-FC71-AE1B645F625B}"/>
              </a:ext>
            </a:extLst>
          </p:cNvPr>
          <p:cNvCxnSpPr>
            <a:cxnSpLocks/>
          </p:cNvCxnSpPr>
          <p:nvPr/>
        </p:nvCxnSpPr>
        <p:spPr>
          <a:xfrm>
            <a:off x="3744096" y="2724033"/>
            <a:ext cx="7006281" cy="0"/>
          </a:xfrm>
          <a:prstGeom prst="line">
            <a:avLst/>
          </a:prstGeom>
          <a:ln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F6B2D1BB-F0D4-361C-AC7A-71BE6486B666}"/>
              </a:ext>
            </a:extLst>
          </p:cNvPr>
          <p:cNvSpPr>
            <a:spLocks noChangeAspect="1"/>
          </p:cNvSpPr>
          <p:nvPr/>
        </p:nvSpPr>
        <p:spPr>
          <a:xfrm>
            <a:off x="9116416" y="2544033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>
                <a:latin typeface="Manrope" pitchFamily="2" charset="0"/>
              </a:rPr>
              <a:t>35</a:t>
            </a:r>
          </a:p>
        </p:txBody>
      </p:sp>
      <p:pic>
        <p:nvPicPr>
          <p:cNvPr id="11276" name="Picture 12" descr="tiktok logo png, tikok icon transparent png, tikok app logo png 18930470 PNG">
            <a:extLst>
              <a:ext uri="{FF2B5EF4-FFF2-40B4-BE49-F238E27FC236}">
                <a16:creationId xmlns:a16="http://schemas.microsoft.com/office/drawing/2014/main" id="{E9E755A8-5061-1E94-5CC9-248287DF8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3764" r="14871" b="27170"/>
          <a:stretch/>
        </p:blipFill>
        <p:spPr bwMode="auto">
          <a:xfrm>
            <a:off x="1955170" y="4571658"/>
            <a:ext cx="517988" cy="4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11FFEA0-C6C9-8AD0-F43E-0C8AADE6E779}"/>
              </a:ext>
            </a:extLst>
          </p:cNvPr>
          <p:cNvCxnSpPr>
            <a:cxnSpLocks/>
          </p:cNvCxnSpPr>
          <p:nvPr/>
        </p:nvCxnSpPr>
        <p:spPr>
          <a:xfrm>
            <a:off x="3744094" y="4267766"/>
            <a:ext cx="7006281" cy="0"/>
          </a:xfrm>
          <a:prstGeom prst="line">
            <a:avLst/>
          </a:prstGeom>
          <a:ln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27269A66-43F0-47A6-419F-1E8188A16F9A}"/>
              </a:ext>
            </a:extLst>
          </p:cNvPr>
          <p:cNvSpPr>
            <a:spLocks noChangeAspect="1"/>
          </p:cNvSpPr>
          <p:nvPr/>
        </p:nvSpPr>
        <p:spPr>
          <a:xfrm>
            <a:off x="8620066" y="4087766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>
                <a:latin typeface="Manrope" pitchFamily="2" charset="0"/>
              </a:rPr>
              <a:t>34</a:t>
            </a:r>
          </a:p>
        </p:txBody>
      </p:sp>
      <p:pic>
        <p:nvPicPr>
          <p:cNvPr id="11272" name="Picture 8" descr="X Logo PNG Vectors Free Download">
            <a:extLst>
              <a:ext uri="{FF2B5EF4-FFF2-40B4-BE49-F238E27FC236}">
                <a16:creationId xmlns:a16="http://schemas.microsoft.com/office/drawing/2014/main" id="{CAF116C3-AB87-1BA3-108E-6395C1E8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61" y="3538917"/>
            <a:ext cx="413806" cy="4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57B7EF-CDFF-F6A1-7476-667BE8C13DEC}"/>
              </a:ext>
            </a:extLst>
          </p:cNvPr>
          <p:cNvCxnSpPr>
            <a:cxnSpLocks/>
          </p:cNvCxnSpPr>
          <p:nvPr/>
        </p:nvCxnSpPr>
        <p:spPr>
          <a:xfrm>
            <a:off x="3756451" y="3745820"/>
            <a:ext cx="7006281" cy="0"/>
          </a:xfrm>
          <a:prstGeom prst="line">
            <a:avLst/>
          </a:prstGeom>
          <a:ln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66CE0F96-28E2-BEAE-E79B-E54FB0534882}"/>
              </a:ext>
            </a:extLst>
          </p:cNvPr>
          <p:cNvSpPr>
            <a:spLocks noChangeAspect="1"/>
          </p:cNvSpPr>
          <p:nvPr/>
        </p:nvSpPr>
        <p:spPr>
          <a:xfrm>
            <a:off x="9116416" y="3565820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>
                <a:latin typeface="Manrope" pitchFamily="2" charset="0"/>
              </a:rPr>
              <a:t>35</a:t>
            </a:r>
          </a:p>
        </p:txBody>
      </p:sp>
      <p:pic>
        <p:nvPicPr>
          <p:cNvPr id="11270" name="Picture 6" descr="Whatsapp Icon PNGs for Free Download">
            <a:extLst>
              <a:ext uri="{FF2B5EF4-FFF2-40B4-BE49-F238E27FC236}">
                <a16:creationId xmlns:a16="http://schemas.microsoft.com/office/drawing/2014/main" id="{BD62F110-3A11-DF39-71F1-5A24B3111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51" y="3100159"/>
            <a:ext cx="321627" cy="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F38CC0-9C42-7CA7-C7D5-CE3F44E5F1B3}"/>
              </a:ext>
            </a:extLst>
          </p:cNvPr>
          <p:cNvCxnSpPr>
            <a:cxnSpLocks/>
          </p:cNvCxnSpPr>
          <p:nvPr/>
        </p:nvCxnSpPr>
        <p:spPr>
          <a:xfrm>
            <a:off x="3744095" y="3260972"/>
            <a:ext cx="7006281" cy="0"/>
          </a:xfrm>
          <a:prstGeom prst="line">
            <a:avLst/>
          </a:prstGeom>
          <a:ln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F697AB9-32E6-1558-F1DB-2F68124D8870}"/>
              </a:ext>
            </a:extLst>
          </p:cNvPr>
          <p:cNvSpPr>
            <a:spLocks noChangeAspect="1"/>
          </p:cNvSpPr>
          <p:nvPr/>
        </p:nvSpPr>
        <p:spPr>
          <a:xfrm>
            <a:off x="9824870" y="3080972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>
                <a:latin typeface="Manrope" pitchFamily="2" charset="0"/>
              </a:rPr>
              <a:t>38</a:t>
            </a:r>
          </a:p>
        </p:txBody>
      </p:sp>
      <p:pic>
        <p:nvPicPr>
          <p:cNvPr id="11278" name="Picture 14" descr="instagram-Logo-PNG-Transparent-Background-download – Presenter, Host, MC &amp;  Announcer!">
            <a:extLst>
              <a:ext uri="{FF2B5EF4-FFF2-40B4-BE49-F238E27FC236}">
                <a16:creationId xmlns:a16="http://schemas.microsoft.com/office/drawing/2014/main" id="{1970C526-D0E7-2640-AC5D-A2781EFBD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61" y="4069854"/>
            <a:ext cx="434196" cy="4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E48F6A-EE32-7A64-FA08-480FAEDE4A09}"/>
              </a:ext>
            </a:extLst>
          </p:cNvPr>
          <p:cNvCxnSpPr>
            <a:cxnSpLocks/>
          </p:cNvCxnSpPr>
          <p:nvPr/>
        </p:nvCxnSpPr>
        <p:spPr>
          <a:xfrm>
            <a:off x="3756451" y="4799907"/>
            <a:ext cx="7006281" cy="0"/>
          </a:xfrm>
          <a:prstGeom prst="line">
            <a:avLst/>
          </a:prstGeom>
          <a:ln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3B8C1E14-5C24-26BA-213F-BB375D3C9164}"/>
              </a:ext>
            </a:extLst>
          </p:cNvPr>
          <p:cNvSpPr>
            <a:spLocks noChangeAspect="1"/>
          </p:cNvSpPr>
          <p:nvPr/>
        </p:nvSpPr>
        <p:spPr>
          <a:xfrm>
            <a:off x="7504547" y="4619907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>
                <a:latin typeface="Manrope" pitchFamily="2" charset="0"/>
              </a:rPr>
              <a:t>31</a:t>
            </a:r>
          </a:p>
        </p:txBody>
      </p:sp>
      <p:pic>
        <p:nvPicPr>
          <p:cNvPr id="11292" name="Picture 28" descr="Podcast Logo PNG Vectors Free Download">
            <a:extLst>
              <a:ext uri="{FF2B5EF4-FFF2-40B4-BE49-F238E27FC236}">
                <a16:creationId xmlns:a16="http://schemas.microsoft.com/office/drawing/2014/main" id="{D20D3F3C-BEBB-72BC-2582-4FB37E5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70" y="5121464"/>
            <a:ext cx="314588" cy="3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39C37EA-9C69-B349-B653-B21E90955489}"/>
              </a:ext>
            </a:extLst>
          </p:cNvPr>
          <p:cNvCxnSpPr>
            <a:cxnSpLocks/>
          </p:cNvCxnSpPr>
          <p:nvPr/>
        </p:nvCxnSpPr>
        <p:spPr>
          <a:xfrm>
            <a:off x="3756451" y="5294950"/>
            <a:ext cx="7006281" cy="0"/>
          </a:xfrm>
          <a:prstGeom prst="line">
            <a:avLst/>
          </a:prstGeom>
          <a:ln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D1BBEE98-8857-3A0D-8DEC-98A8204CCE3D}"/>
              </a:ext>
            </a:extLst>
          </p:cNvPr>
          <p:cNvSpPr>
            <a:spLocks noChangeAspect="1"/>
          </p:cNvSpPr>
          <p:nvPr/>
        </p:nvSpPr>
        <p:spPr>
          <a:xfrm>
            <a:off x="9824870" y="5114950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>
                <a:latin typeface="Manrope" pitchFamily="2" charset="0"/>
              </a:rPr>
              <a:t>38</a:t>
            </a:r>
          </a:p>
        </p:txBody>
      </p:sp>
      <p:pic>
        <p:nvPicPr>
          <p:cNvPr id="11288" name="Picture 24" descr="Roblox Logo PNG Vector (AI) Free Download">
            <a:extLst>
              <a:ext uri="{FF2B5EF4-FFF2-40B4-BE49-F238E27FC236}">
                <a16:creationId xmlns:a16="http://schemas.microsoft.com/office/drawing/2014/main" id="{D1B3E960-1E74-74FE-A34F-163A2F3A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96" y="5572895"/>
            <a:ext cx="391736" cy="4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0139F9-D73A-7A08-AAE9-54500FFF6B5C}"/>
              </a:ext>
            </a:extLst>
          </p:cNvPr>
          <p:cNvCxnSpPr>
            <a:cxnSpLocks/>
          </p:cNvCxnSpPr>
          <p:nvPr/>
        </p:nvCxnSpPr>
        <p:spPr>
          <a:xfrm>
            <a:off x="3756451" y="5779798"/>
            <a:ext cx="7006281" cy="0"/>
          </a:xfrm>
          <a:prstGeom prst="line">
            <a:avLst/>
          </a:prstGeom>
          <a:ln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CC08EAC8-EF74-FC99-4558-D7FA5FE6B320}"/>
              </a:ext>
            </a:extLst>
          </p:cNvPr>
          <p:cNvSpPr>
            <a:spLocks noChangeAspect="1"/>
          </p:cNvSpPr>
          <p:nvPr/>
        </p:nvSpPr>
        <p:spPr>
          <a:xfrm>
            <a:off x="3628391" y="5599798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>
                <a:latin typeface="Manrope" pitchFamily="2" charset="0"/>
              </a:rPr>
              <a:t>17</a:t>
            </a:r>
          </a:p>
        </p:txBody>
      </p:sp>
      <p:pic>
        <p:nvPicPr>
          <p:cNvPr id="11290" name="Picture 26" descr="fortnite logo png, fortnite icon transparent png 27127524 PNG">
            <a:extLst>
              <a:ext uri="{FF2B5EF4-FFF2-40B4-BE49-F238E27FC236}">
                <a16:creationId xmlns:a16="http://schemas.microsoft.com/office/drawing/2014/main" id="{492D923B-085F-74DA-F544-DA14B3A9A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80" y="6028894"/>
            <a:ext cx="580968" cy="5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AFDCDD3-C340-EFD1-AD2E-E10E21D6C38B}"/>
              </a:ext>
            </a:extLst>
          </p:cNvPr>
          <p:cNvCxnSpPr>
            <a:cxnSpLocks/>
          </p:cNvCxnSpPr>
          <p:nvPr/>
        </p:nvCxnSpPr>
        <p:spPr>
          <a:xfrm>
            <a:off x="3756451" y="6319378"/>
            <a:ext cx="7006281" cy="0"/>
          </a:xfrm>
          <a:prstGeom prst="line">
            <a:avLst/>
          </a:prstGeom>
          <a:ln>
            <a:solidFill>
              <a:srgbClr val="FF7FE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5582D59-61BC-C948-6878-0EF5DC19822A}"/>
              </a:ext>
            </a:extLst>
          </p:cNvPr>
          <p:cNvSpPr>
            <a:spLocks noChangeAspect="1"/>
          </p:cNvSpPr>
          <p:nvPr/>
        </p:nvSpPr>
        <p:spPr>
          <a:xfrm>
            <a:off x="5362456" y="6139378"/>
            <a:ext cx="360000" cy="360000"/>
          </a:xfrm>
          <a:prstGeom prst="ellipse">
            <a:avLst/>
          </a:prstGeom>
          <a:solidFill>
            <a:srgbClr val="FF7FE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1400" dirty="0">
                <a:latin typeface="Manrope" pitchFamily="2" charset="0"/>
              </a:rPr>
              <a:t>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72D880-46C1-D11F-C085-1F2A096FF5B6}"/>
              </a:ext>
            </a:extLst>
          </p:cNvPr>
          <p:cNvSpPr txBox="1"/>
          <p:nvPr/>
        </p:nvSpPr>
        <p:spPr>
          <a:xfrm>
            <a:off x="9394327" y="6559637"/>
            <a:ext cx="2199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i="1" dirty="0">
                <a:latin typeface="Manrope" pitchFamily="2" charset="0"/>
              </a:rPr>
              <a:t>Source: eMarketer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AE768B-E5CD-33D6-55C6-39770D1196E7}"/>
              </a:ext>
            </a:extLst>
          </p:cNvPr>
          <p:cNvSpPr txBox="1"/>
          <p:nvPr/>
        </p:nvSpPr>
        <p:spPr>
          <a:xfrm>
            <a:off x="958459" y="1353450"/>
            <a:ext cx="440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anrope" pitchFamily="2" charset="0"/>
              </a:rPr>
              <a:t>Average age of audience</a:t>
            </a:r>
          </a:p>
        </p:txBody>
      </p:sp>
    </p:spTree>
    <p:extLst>
      <p:ext uri="{BB962C8B-B14F-4D97-AF65-F5344CB8AC3E}">
        <p14:creationId xmlns:p14="http://schemas.microsoft.com/office/powerpoint/2010/main" val="798682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REM IPSUM">
            <a:extLst>
              <a:ext uri="{FF2B5EF4-FFF2-40B4-BE49-F238E27FC236}">
                <a16:creationId xmlns:a16="http://schemas.microsoft.com/office/drawing/2014/main" id="{7B805B00-7C01-55CE-8964-95CDF0B8BA2F}"/>
              </a:ext>
            </a:extLst>
          </p:cNvPr>
          <p:cNvSpPr txBox="1"/>
          <p:nvPr/>
        </p:nvSpPr>
        <p:spPr>
          <a:xfrm>
            <a:off x="958460" y="537415"/>
            <a:ext cx="83893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PLAN DISCOVERY</a:t>
            </a:r>
            <a:endParaRPr sz="3600" b="1" dirty="0">
              <a:solidFill>
                <a:schemeClr val="tx1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EECFD8-FA30-6461-58B5-8FCD6AE8BA39}"/>
              </a:ext>
            </a:extLst>
          </p:cNvPr>
          <p:cNvSpPr txBox="1"/>
          <p:nvPr/>
        </p:nvSpPr>
        <p:spPr>
          <a:xfrm>
            <a:off x="958460" y="2092455"/>
            <a:ext cx="23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anrope" pitchFamily="2" charset="0"/>
              </a:rPr>
              <a:t>Every day…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9061C-9112-5BB7-3A79-DC80E9370C9E}"/>
              </a:ext>
            </a:extLst>
          </p:cNvPr>
          <p:cNvSpPr txBox="1"/>
          <p:nvPr/>
        </p:nvSpPr>
        <p:spPr>
          <a:xfrm>
            <a:off x="958460" y="2967576"/>
            <a:ext cx="42190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7FE8"/>
                </a:solidFill>
                <a:latin typeface="Manrope" pitchFamily="2" charset="0"/>
              </a:rPr>
              <a:t>3.7M</a:t>
            </a:r>
            <a:r>
              <a:rPr lang="en-GB" b="1" dirty="0">
                <a:solidFill>
                  <a:srgbClr val="FF7FE8"/>
                </a:solidFill>
                <a:latin typeface="Manrope" pitchFamily="2" charset="0"/>
              </a:rPr>
              <a:t> </a:t>
            </a:r>
            <a:br>
              <a:rPr lang="en-GB" b="1" dirty="0">
                <a:latin typeface="Manrope" pitchFamily="2" charset="0"/>
              </a:rPr>
            </a:br>
            <a:r>
              <a:rPr lang="en-GB" b="1" dirty="0">
                <a:latin typeface="Manrope" pitchFamily="2" charset="0"/>
              </a:rPr>
              <a:t>videos published on YouTube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7F573-BC95-19E7-F2E2-44394A1DB7C3}"/>
              </a:ext>
            </a:extLst>
          </p:cNvPr>
          <p:cNvSpPr txBox="1"/>
          <p:nvPr/>
        </p:nvSpPr>
        <p:spPr>
          <a:xfrm>
            <a:off x="958460" y="4386429"/>
            <a:ext cx="42190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7FE8"/>
                </a:solidFill>
                <a:latin typeface="Manrope" pitchFamily="2" charset="0"/>
              </a:rPr>
              <a:t>80k+</a:t>
            </a:r>
          </a:p>
          <a:p>
            <a:pPr algn="ctr"/>
            <a:r>
              <a:rPr lang="en-GB" b="1" dirty="0">
                <a:latin typeface="Manrope" pitchFamily="2" charset="0"/>
              </a:rPr>
              <a:t>podcast episodes released</a:t>
            </a:r>
          </a:p>
        </p:txBody>
      </p:sp>
      <p:pic>
        <p:nvPicPr>
          <p:cNvPr id="7170" name="Picture 2" descr="grayscale photo of man on stga">
            <a:extLst>
              <a:ext uri="{FF2B5EF4-FFF2-40B4-BE49-F238E27FC236}">
                <a16:creationId xmlns:a16="http://schemas.microsoft.com/office/drawing/2014/main" id="{25502F1C-04FE-7ADC-7A8D-A2759A4C7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18680"/>
          <a:stretch/>
        </p:blipFill>
        <p:spPr bwMode="auto">
          <a:xfrm>
            <a:off x="6095999" y="0"/>
            <a:ext cx="6334897" cy="69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OREM IPSUM">
            <a:extLst>
              <a:ext uri="{FF2B5EF4-FFF2-40B4-BE49-F238E27FC236}">
                <a16:creationId xmlns:a16="http://schemas.microsoft.com/office/drawing/2014/main" id="{F9F4AD42-67CD-DE88-ACA2-8EE244CD85BC}"/>
              </a:ext>
            </a:extLst>
          </p:cNvPr>
          <p:cNvSpPr txBox="1"/>
          <p:nvPr/>
        </p:nvSpPr>
        <p:spPr>
          <a:xfrm>
            <a:off x="6095999" y="816367"/>
            <a:ext cx="633489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500">
                <a:solidFill>
                  <a:srgbClr val="52484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Manrope" pitchFamily="2" charset="0"/>
                <a:cs typeface="Arial" panose="020B0604020202020204" pitchFamily="34" charset="0"/>
              </a:rPr>
              <a:t>HOW WILL YOU </a:t>
            </a:r>
            <a:br>
              <a:rPr lang="en-US" sz="3600" b="1" dirty="0">
                <a:solidFill>
                  <a:schemeClr val="bg1"/>
                </a:solidFill>
                <a:latin typeface="Manrope" pitchFamily="2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FF00"/>
                </a:solidFill>
                <a:latin typeface="Manrope" pitchFamily="2" charset="0"/>
                <a:cs typeface="Poppins" pitchFamily="2" charset="77"/>
              </a:rPr>
              <a:t>STAND OUT ?</a:t>
            </a:r>
            <a:endParaRPr sz="3600" b="1" dirty="0">
              <a:solidFill>
                <a:srgbClr val="FFFF00"/>
              </a:solidFill>
              <a:latin typeface="Manrope" pitchFamily="2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24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7C2943C7D2244A8607AFC91198AFD5" ma:contentTypeVersion="20" ma:contentTypeDescription="Create a new document." ma:contentTypeScope="" ma:versionID="9d8189d3e935cbe8f69af3d6fadffef1">
  <xsd:schema xmlns:xsd="http://www.w3.org/2001/XMLSchema" xmlns:xs="http://www.w3.org/2001/XMLSchema" xmlns:p="http://schemas.microsoft.com/office/2006/metadata/properties" xmlns:ns2="5c6ec8d1-19b4-4003-be7f-cf484a07d8ea" xmlns:ns3="6e02474e-a0c5-4eea-bb37-6541261fb517" targetNamespace="http://schemas.microsoft.com/office/2006/metadata/properties" ma:root="true" ma:fieldsID="471180dfc48c16d6b3c5e47643ac8097" ns2:_="" ns3:_="">
    <xsd:import namespace="5c6ec8d1-19b4-4003-be7f-cf484a07d8ea"/>
    <xsd:import namespace="6e02474e-a0c5-4eea-bb37-6541261fb5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6ec8d1-19b4-4003-be7f-cf484a07d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4f3aee1-b7c6-4d19-91f4-0885324632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02474e-a0c5-4eea-bb37-6541261fb51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6ec8d1-19b4-4003-be7f-cf484a07d8e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8CD621-1394-4357-8E44-E04A2D51E7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6ec8d1-19b4-4003-be7f-cf484a07d8ea"/>
    <ds:schemaRef ds:uri="6e02474e-a0c5-4eea-bb37-6541261fb5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1B308E-38A6-4AD9-90BD-D14668301778}">
  <ds:schemaRefs>
    <ds:schemaRef ds:uri="http://schemas.microsoft.com/office/2006/metadata/properties"/>
    <ds:schemaRef ds:uri="http://schemas.microsoft.com/office/infopath/2007/PartnerControls"/>
    <ds:schemaRef ds:uri="5c6ec8d1-19b4-4003-be7f-cf484a07d8ea"/>
  </ds:schemaRefs>
</ds:datastoreItem>
</file>

<file path=customXml/itemProps3.xml><?xml version="1.0" encoding="utf-8"?>
<ds:datastoreItem xmlns:ds="http://schemas.openxmlformats.org/officeDocument/2006/customXml" ds:itemID="{26FFC05B-5F5D-47E1-A9BB-7E9B13852D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12166</TotalTime>
  <Words>344</Words>
  <Application>Microsoft Macintosh PowerPoint</Application>
  <PresentationFormat>Widescreen</PresentationFormat>
  <Paragraphs>120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Manrope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Ahmed</dc:creator>
  <cp:lastModifiedBy>Oliver Thomas</cp:lastModifiedBy>
  <cp:revision>13</cp:revision>
  <dcterms:created xsi:type="dcterms:W3CDTF">2024-04-08T12:40:18Z</dcterms:created>
  <dcterms:modified xsi:type="dcterms:W3CDTF">2024-04-25T21:01:01Z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0x010100BC7C2943C7D2244A8607AFC91198AFD5</vt:lpwstr>
  </property>
  <property fmtid="{D5CDD505-2E9C-101B-9397-08002B2CF9AE}" pid="3" name="MediaServiceImageTags">
    <vt:lpwstr/>
  </property>
</Properties>
</file>