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Questrial" pitchFamily="2" charset="0"/>
      <p:regular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8" autoAdjust="0"/>
    <p:restoredTop sz="94681"/>
  </p:normalViewPr>
  <p:slideViewPr>
    <p:cSldViewPr snapToGrid="0">
      <p:cViewPr varScale="1">
        <p:scale>
          <a:sx n="103" d="100"/>
          <a:sy n="103" d="100"/>
        </p:scale>
        <p:origin x="653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cfed8ae08f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cfed8ae08f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d03c6811f8_2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d03c6811f8_2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d03c6811f8_2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d03c6811f8_2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cfed8ae08f_1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cfed8ae08f_1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cfed8ae08f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2cfed8ae08f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cfed8ae08f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2cfed8ae08f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cfed8ae08f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cfed8ae08f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f81160870f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f81160870f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d03c680f5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d03c680f5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cfed8ae08f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cfed8ae08f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cfed8ae08f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cfed8ae08f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cfed8ae08f_3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cfed8ae08f_3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cfed8ae08f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cfed8ae08f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cfed8ae08f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cfed8ae08f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2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0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3.png"/><Relationship Id="rId4" Type="http://schemas.openxmlformats.org/officeDocument/2006/relationships/image" Target="../media/image43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275525" y="1202625"/>
            <a:ext cx="83451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FDB633"/>
                </a:solidFill>
                <a:latin typeface="Questrial"/>
                <a:ea typeface="Questrial"/>
                <a:cs typeface="Questrial"/>
                <a:sym typeface="Questrial"/>
              </a:rPr>
              <a:t>From Data to Dollars:</a:t>
            </a:r>
            <a:endParaRPr sz="2600" b="1" dirty="0">
              <a:solidFill>
                <a:srgbClr val="FDB63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FDB633"/>
                </a:solidFill>
                <a:latin typeface="Questrial"/>
                <a:ea typeface="Questrial"/>
                <a:cs typeface="Questrial"/>
                <a:sym typeface="Questrial"/>
              </a:rPr>
              <a:t>Optimising Restaurant Financial  Performance </a:t>
            </a:r>
            <a:endParaRPr sz="2600" b="1" dirty="0">
              <a:solidFill>
                <a:srgbClr val="FDB63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FDB633"/>
                </a:solidFill>
                <a:latin typeface="Questrial"/>
                <a:ea typeface="Questrial"/>
                <a:cs typeface="Questrial"/>
                <a:sym typeface="Questrial"/>
              </a:rPr>
              <a:t>Through Revenue Management</a:t>
            </a:r>
            <a:endParaRPr sz="2600" b="1" dirty="0">
              <a:solidFill>
                <a:srgbClr val="FDB63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 dirty="0">
              <a:solidFill>
                <a:srgbClr val="FDB63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 l="11587" t="14432" r="10959" b="15303"/>
          <a:stretch/>
        </p:blipFill>
        <p:spPr>
          <a:xfrm>
            <a:off x="7844550" y="242050"/>
            <a:ext cx="996325" cy="68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95325" y="4486025"/>
            <a:ext cx="2953352" cy="29462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279450" y="2752325"/>
            <a:ext cx="8585100" cy="13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Rohit Sachdev</a:t>
            </a:r>
            <a:endParaRPr sz="2952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Chief Executive Officer</a:t>
            </a:r>
            <a:endParaRPr sz="125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Soho Hospitality </a:t>
            </a:r>
            <a:endParaRPr sz="125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2"/>
          <p:cNvPicPr preferRelativeResize="0"/>
          <p:nvPr/>
        </p:nvPicPr>
        <p:blipFill rotWithShape="1">
          <a:blip r:embed="rId3">
            <a:alphaModFix/>
          </a:blip>
          <a:srcRect t="22730" r="2742" b="7329"/>
          <a:stretch/>
        </p:blipFill>
        <p:spPr>
          <a:xfrm>
            <a:off x="0" y="-7620"/>
            <a:ext cx="9144003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2"/>
          <p:cNvSpPr txBox="1"/>
          <p:nvPr/>
        </p:nvSpPr>
        <p:spPr>
          <a:xfrm>
            <a:off x="704225" y="308750"/>
            <a:ext cx="6633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DB633"/>
                </a:solidFill>
                <a:latin typeface="Questrial"/>
                <a:ea typeface="Questrial"/>
                <a:cs typeface="Questrial"/>
                <a:sym typeface="Questrial"/>
              </a:rPr>
              <a:t>Understanding Our Restaurant Distribution  </a:t>
            </a:r>
            <a:endParaRPr sz="2200" b="1" dirty="0">
              <a:solidFill>
                <a:srgbClr val="FDB633"/>
              </a:solidFill>
            </a:endParaRPr>
          </a:p>
        </p:txBody>
      </p:sp>
      <p:sp>
        <p:nvSpPr>
          <p:cNvPr id="212" name="Google Shape;212;p22"/>
          <p:cNvSpPr txBox="1">
            <a:spLocks noGrp="1"/>
          </p:cNvSpPr>
          <p:nvPr>
            <p:ph type="subTitle" idx="1"/>
          </p:nvPr>
        </p:nvSpPr>
        <p:spPr>
          <a:xfrm>
            <a:off x="704225" y="-1418775"/>
            <a:ext cx="8520600" cy="12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1670"/>
              <a:t>Our menu is our playlist, and not every dish is a chart-topper. By analyzing dish performance, we fine-tuned our offerings, focusing on those that performed like platinum hits. This meant saying goodbye to about 15% of our less popular dishes and spotlighting those that our customers would sing praises for. The result? More applause and encores, less changeover and silence.</a:t>
            </a:r>
            <a:endParaRPr sz="1670" dirty="0"/>
          </a:p>
        </p:txBody>
      </p:sp>
      <p:pic>
        <p:nvPicPr>
          <p:cNvPr id="213" name="Google Shape;213;p22"/>
          <p:cNvPicPr preferRelativeResize="0"/>
          <p:nvPr/>
        </p:nvPicPr>
        <p:blipFill rotWithShape="1">
          <a:blip r:embed="rId4">
            <a:alphaModFix/>
          </a:blip>
          <a:srcRect t="1242" b="3145"/>
          <a:stretch/>
        </p:blipFill>
        <p:spPr>
          <a:xfrm>
            <a:off x="9734900" y="476325"/>
            <a:ext cx="4383426" cy="419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2"/>
          <p:cNvPicPr preferRelativeResize="0"/>
          <p:nvPr/>
        </p:nvPicPr>
        <p:blipFill rotWithShape="1">
          <a:blip r:embed="rId5">
            <a:alphaModFix/>
          </a:blip>
          <a:srcRect l="11587" t="14432" r="10959" b="15303"/>
          <a:stretch/>
        </p:blipFill>
        <p:spPr>
          <a:xfrm>
            <a:off x="7844550" y="242050"/>
            <a:ext cx="996325" cy="689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2"/>
          <p:cNvSpPr txBox="1">
            <a:spLocks noGrp="1"/>
          </p:cNvSpPr>
          <p:nvPr>
            <p:ph type="subTitle" idx="1"/>
          </p:nvPr>
        </p:nvSpPr>
        <p:spPr>
          <a:xfrm>
            <a:off x="704225" y="986900"/>
            <a:ext cx="7089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Hotel vs. Restaurant Revenue Awareness</a:t>
            </a: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Hotel GMs are adept at discussing rooms distribution sources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Conversations about restaurant distribution yielding less clarity 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Soho Hospitality's Approach</a:t>
            </a: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Weekly reviews of revenue distribution to understand and track sources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Benchmarking to identify trends and gaps 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Post-Pandemic Strategy Shift</a:t>
            </a: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Anticipated a rise in corporate events at restaurants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Hired Corporate sales professionals 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Transformed our Restaurants intoi hybrid spaces 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 b="1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Result: Corporate groups are now accounting for up to 8% of our overall restaurant revenues </a:t>
            </a: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16" name="Google Shape;216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99725" y="4779620"/>
            <a:ext cx="1833624" cy="182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4254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3"/>
          <p:cNvSpPr txBox="1"/>
          <p:nvPr/>
        </p:nvSpPr>
        <p:spPr>
          <a:xfrm>
            <a:off x="704225" y="308750"/>
            <a:ext cx="7185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DB633"/>
                </a:solidFill>
                <a:latin typeface="Questrial"/>
                <a:ea typeface="Questrial"/>
                <a:cs typeface="Questrial"/>
                <a:sym typeface="Questrial"/>
              </a:rPr>
              <a:t>Enhancing Restaurant Efficiency Via Table Management    </a:t>
            </a:r>
            <a:endParaRPr sz="2200" b="1" dirty="0">
              <a:solidFill>
                <a:srgbClr val="FDB633"/>
              </a:solidFill>
            </a:endParaRPr>
          </a:p>
        </p:txBody>
      </p:sp>
      <p:sp>
        <p:nvSpPr>
          <p:cNvPr id="223" name="Google Shape;223;p23"/>
          <p:cNvSpPr txBox="1">
            <a:spLocks noGrp="1"/>
          </p:cNvSpPr>
          <p:nvPr>
            <p:ph type="subTitle" idx="1"/>
          </p:nvPr>
        </p:nvSpPr>
        <p:spPr>
          <a:xfrm>
            <a:off x="704225" y="-1418775"/>
            <a:ext cx="8520600" cy="12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1670"/>
              <a:t>Our menu is our playlist, and not every dish is a chart-topper. By analyzing dish performance, we fine-tuned our offerings, focusing on those that performed like platinum hits. This meant saying goodbye to about 15% of our less popular dishes and spotlighting those that our customers would sing praises for. The result? More applause and encores, less changeover and silence.</a:t>
            </a:r>
            <a:endParaRPr sz="1670" dirty="0"/>
          </a:p>
        </p:txBody>
      </p:sp>
      <p:pic>
        <p:nvPicPr>
          <p:cNvPr id="224" name="Google Shape;224;p23"/>
          <p:cNvPicPr preferRelativeResize="0"/>
          <p:nvPr/>
        </p:nvPicPr>
        <p:blipFill rotWithShape="1">
          <a:blip r:embed="rId4">
            <a:alphaModFix/>
          </a:blip>
          <a:srcRect t="1242" b="3145"/>
          <a:stretch/>
        </p:blipFill>
        <p:spPr>
          <a:xfrm>
            <a:off x="9734900" y="476325"/>
            <a:ext cx="4383426" cy="419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3"/>
          <p:cNvPicPr preferRelativeResize="0"/>
          <p:nvPr/>
        </p:nvPicPr>
        <p:blipFill rotWithShape="1">
          <a:blip r:embed="rId5">
            <a:alphaModFix/>
          </a:blip>
          <a:srcRect l="11587" t="14432" r="10959" b="15303"/>
          <a:stretch/>
        </p:blipFill>
        <p:spPr>
          <a:xfrm>
            <a:off x="7844550" y="242050"/>
            <a:ext cx="996325" cy="689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3"/>
          <p:cNvSpPr txBox="1">
            <a:spLocks noGrp="1"/>
          </p:cNvSpPr>
          <p:nvPr>
            <p:ph type="subTitle" idx="1"/>
          </p:nvPr>
        </p:nvSpPr>
        <p:spPr>
          <a:xfrm>
            <a:off x="704225" y="986900"/>
            <a:ext cx="7089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Understanding Current Shortcomings</a:t>
            </a: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Restaurants do not really understand table and seat management analytics 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(Group Sizes, Dining Time Per Table, Seating Preferences)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Static Strategies 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Lack of expertise in the industry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Proposed Strategies for Improvement</a:t>
            </a: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Advanced Reservation Management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914400" lvl="0" indent="-3111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Software and algorithms for real-time table management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914400" lvl="0" indent="-3111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Revenue generating strategies to optimise turn times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914400" lvl="0" indent="-3111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Which configurations drive the highest yield at what times of the day?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27" name="Google Shape;227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99725" y="4779620"/>
            <a:ext cx="1833624" cy="182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4"/>
          <p:cNvPicPr preferRelativeResize="0"/>
          <p:nvPr/>
        </p:nvPicPr>
        <p:blipFill rotWithShape="1">
          <a:blip r:embed="rId3">
            <a:alphaModFix/>
          </a:blip>
          <a:srcRect t="4566" b="11187"/>
          <a:stretch/>
        </p:blipFill>
        <p:spPr>
          <a:xfrm>
            <a:off x="0" y="0"/>
            <a:ext cx="9144003" cy="5134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4"/>
          <p:cNvPicPr preferRelativeResize="0"/>
          <p:nvPr/>
        </p:nvPicPr>
        <p:blipFill rotWithShape="1">
          <a:blip r:embed="rId4">
            <a:alphaModFix/>
          </a:blip>
          <a:srcRect l="11587" t="14432" r="10959" b="15303"/>
          <a:stretch/>
        </p:blipFill>
        <p:spPr>
          <a:xfrm>
            <a:off x="7844550" y="242050"/>
            <a:ext cx="996325" cy="68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3425" y="4803185"/>
            <a:ext cx="1420052" cy="141664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4"/>
          <p:cNvSpPr txBox="1"/>
          <p:nvPr/>
        </p:nvSpPr>
        <p:spPr>
          <a:xfrm>
            <a:off x="235003" y="1901024"/>
            <a:ext cx="4779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TIME</a:t>
            </a:r>
            <a:endParaRPr sz="1300" dirty="0">
              <a:solidFill>
                <a:schemeClr val="dk1"/>
              </a:solidFill>
            </a:endParaRPr>
          </a:p>
        </p:txBody>
      </p:sp>
      <p:grpSp>
        <p:nvGrpSpPr>
          <p:cNvPr id="236" name="Google Shape;236;p24"/>
          <p:cNvGrpSpPr/>
          <p:nvPr/>
        </p:nvGrpSpPr>
        <p:grpSpPr>
          <a:xfrm>
            <a:off x="4963891" y="1751110"/>
            <a:ext cx="3934738" cy="2338032"/>
            <a:chOff x="4129769" y="1807975"/>
            <a:chExt cx="4779228" cy="2621700"/>
          </a:xfrm>
        </p:grpSpPr>
        <p:grpSp>
          <p:nvGrpSpPr>
            <p:cNvPr id="237" name="Google Shape;237;p24"/>
            <p:cNvGrpSpPr/>
            <p:nvPr/>
          </p:nvGrpSpPr>
          <p:grpSpPr>
            <a:xfrm>
              <a:off x="4129769" y="1807975"/>
              <a:ext cx="4779228" cy="2621700"/>
              <a:chOff x="546800" y="1807975"/>
              <a:chExt cx="3660000" cy="2621700"/>
            </a:xfrm>
          </p:grpSpPr>
          <p:sp>
            <p:nvSpPr>
              <p:cNvPr id="238" name="Google Shape;238;p24"/>
              <p:cNvSpPr/>
              <p:nvPr/>
            </p:nvSpPr>
            <p:spPr>
              <a:xfrm>
                <a:off x="546800" y="1807975"/>
                <a:ext cx="3660000" cy="25842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39" name="Google Shape;239;p24"/>
              <p:cNvGrpSpPr/>
              <p:nvPr/>
            </p:nvGrpSpPr>
            <p:grpSpPr>
              <a:xfrm>
                <a:off x="572471" y="1901024"/>
                <a:ext cx="1645231" cy="2528652"/>
                <a:chOff x="422521" y="1775099"/>
                <a:chExt cx="1645231" cy="2528652"/>
              </a:xfrm>
            </p:grpSpPr>
            <p:sp>
              <p:nvSpPr>
                <p:cNvPr id="240" name="Google Shape;240;p24"/>
                <p:cNvSpPr txBox="1"/>
                <p:nvPr/>
              </p:nvSpPr>
              <p:spPr>
                <a:xfrm>
                  <a:off x="868515" y="1775099"/>
                  <a:ext cx="477900" cy="346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>
                      <a:solidFill>
                        <a:schemeClr val="dk1"/>
                      </a:solidFill>
                    </a:rPr>
                    <a:t>4PM</a:t>
                  </a:r>
                  <a:endParaRPr sz="1300" dirty="0">
                    <a:solidFill>
                      <a:schemeClr val="dk1"/>
                    </a:solidFill>
                  </a:endParaRPr>
                </a:p>
              </p:txBody>
            </p:sp>
            <p:sp>
              <p:nvSpPr>
                <p:cNvPr id="241" name="Google Shape;241;p24"/>
                <p:cNvSpPr txBox="1"/>
                <p:nvPr/>
              </p:nvSpPr>
              <p:spPr>
                <a:xfrm>
                  <a:off x="1201915" y="1775099"/>
                  <a:ext cx="477900" cy="346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>
                      <a:solidFill>
                        <a:schemeClr val="dk1"/>
                      </a:solidFill>
                    </a:rPr>
                    <a:t>5PM</a:t>
                  </a:r>
                  <a:endParaRPr sz="1300" dirty="0">
                    <a:solidFill>
                      <a:schemeClr val="dk1"/>
                    </a:solidFill>
                  </a:endParaRPr>
                </a:p>
              </p:txBody>
            </p:sp>
            <p:sp>
              <p:nvSpPr>
                <p:cNvPr id="242" name="Google Shape;242;p24"/>
                <p:cNvSpPr txBox="1"/>
                <p:nvPr/>
              </p:nvSpPr>
              <p:spPr>
                <a:xfrm>
                  <a:off x="1509152" y="1775100"/>
                  <a:ext cx="558600" cy="346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>
                      <a:solidFill>
                        <a:schemeClr val="dk1"/>
                      </a:solidFill>
                    </a:rPr>
                    <a:t>6PM</a:t>
                  </a:r>
                  <a:endParaRPr sz="1300" dirty="0">
                    <a:solidFill>
                      <a:schemeClr val="dk1"/>
                    </a:solidFill>
                  </a:endParaRPr>
                </a:p>
              </p:txBody>
            </p:sp>
            <p:sp>
              <p:nvSpPr>
                <p:cNvPr id="243" name="Google Shape;243;p24"/>
                <p:cNvSpPr txBox="1"/>
                <p:nvPr/>
              </p:nvSpPr>
              <p:spPr>
                <a:xfrm rot="5400000">
                  <a:off x="33721" y="2399752"/>
                  <a:ext cx="1181400" cy="40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 b="1">
                      <a:solidFill>
                        <a:schemeClr val="dk1"/>
                      </a:solidFill>
                    </a:rPr>
                    <a:t>BEFORE</a:t>
                  </a:r>
                  <a:endParaRPr sz="900" b="1" dirty="0">
                    <a:solidFill>
                      <a:schemeClr val="dk1"/>
                    </a:solidFill>
                  </a:endParaRPr>
                </a:p>
                <a:p>
                  <a:pPr marL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 b="1">
                      <a:solidFill>
                        <a:schemeClr val="dk1"/>
                      </a:solidFill>
                    </a:rPr>
                    <a:t>OPTIMIZATION</a:t>
                  </a:r>
                  <a:endParaRPr sz="900" b="1" dirty="0">
                    <a:solidFill>
                      <a:schemeClr val="dk1"/>
                    </a:solidFill>
                  </a:endParaRPr>
                </a:p>
              </p:txBody>
            </p:sp>
            <p:sp>
              <p:nvSpPr>
                <p:cNvPr id="244" name="Google Shape;244;p24"/>
                <p:cNvSpPr txBox="1"/>
                <p:nvPr/>
              </p:nvSpPr>
              <p:spPr>
                <a:xfrm rot="5400000">
                  <a:off x="38671" y="3516100"/>
                  <a:ext cx="1171500" cy="40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 b="1">
                      <a:solidFill>
                        <a:schemeClr val="dk1"/>
                      </a:solidFill>
                    </a:rPr>
                    <a:t>AFTER</a:t>
                  </a:r>
                  <a:endParaRPr sz="900" b="1" dirty="0">
                    <a:solidFill>
                      <a:schemeClr val="dk1"/>
                    </a:solidFill>
                  </a:endParaRPr>
                </a:p>
                <a:p>
                  <a:pPr marL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 b="1">
                      <a:solidFill>
                        <a:schemeClr val="dk1"/>
                      </a:solidFill>
                    </a:rPr>
                    <a:t>OPTIMIZATION</a:t>
                  </a:r>
                  <a:endParaRPr sz="900" b="1" dirty="0">
                    <a:solidFill>
                      <a:schemeClr val="dk1"/>
                    </a:solidFill>
                  </a:endParaRPr>
                </a:p>
              </p:txBody>
            </p:sp>
          </p:grpSp>
        </p:grpSp>
        <p:sp>
          <p:nvSpPr>
            <p:cNvPr id="245" name="Google Shape;245;p24"/>
            <p:cNvSpPr txBox="1"/>
            <p:nvPr/>
          </p:nvSpPr>
          <p:spPr>
            <a:xfrm>
              <a:off x="4155106" y="1901034"/>
              <a:ext cx="5805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</a:rPr>
                <a:t>TIME</a:t>
              </a:r>
              <a:endParaRPr sz="1300" dirty="0">
                <a:solidFill>
                  <a:schemeClr val="dk1"/>
                </a:solidFill>
              </a:endParaRPr>
            </a:p>
          </p:txBody>
        </p:sp>
        <p:grpSp>
          <p:nvGrpSpPr>
            <p:cNvPr id="246" name="Google Shape;246;p24"/>
            <p:cNvGrpSpPr/>
            <p:nvPr/>
          </p:nvGrpSpPr>
          <p:grpSpPr>
            <a:xfrm>
              <a:off x="6071023" y="1901025"/>
              <a:ext cx="1337966" cy="346809"/>
              <a:chOff x="1151836" y="1775100"/>
              <a:chExt cx="1337966" cy="346809"/>
            </a:xfrm>
          </p:grpSpPr>
          <p:sp>
            <p:nvSpPr>
              <p:cNvPr id="247" name="Google Shape;247;p24"/>
              <p:cNvSpPr txBox="1"/>
              <p:nvPr/>
            </p:nvSpPr>
            <p:spPr>
              <a:xfrm>
                <a:off x="1567965" y="1775109"/>
                <a:ext cx="558600" cy="34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chemeClr val="dk1"/>
                    </a:solidFill>
                  </a:rPr>
                  <a:t>8PM</a:t>
                </a:r>
                <a:endParaRPr sz="1300" dirty="0">
                  <a:solidFill>
                    <a:schemeClr val="dk1"/>
                  </a:solidFill>
                </a:endParaRPr>
              </a:p>
            </p:txBody>
          </p:sp>
          <p:sp>
            <p:nvSpPr>
              <p:cNvPr id="248" name="Google Shape;248;p24"/>
              <p:cNvSpPr txBox="1"/>
              <p:nvPr/>
            </p:nvSpPr>
            <p:spPr>
              <a:xfrm>
                <a:off x="1931202" y="1775100"/>
                <a:ext cx="558600" cy="34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chemeClr val="dk1"/>
                    </a:solidFill>
                  </a:rPr>
                  <a:t>9PM</a:t>
                </a:r>
                <a:endParaRPr sz="1300" dirty="0">
                  <a:solidFill>
                    <a:schemeClr val="dk1"/>
                  </a:solidFill>
                </a:endParaRPr>
              </a:p>
            </p:txBody>
          </p:sp>
          <p:sp>
            <p:nvSpPr>
              <p:cNvPr id="249" name="Google Shape;249;p24"/>
              <p:cNvSpPr txBox="1"/>
              <p:nvPr/>
            </p:nvSpPr>
            <p:spPr>
              <a:xfrm>
                <a:off x="1151836" y="1775109"/>
                <a:ext cx="527400" cy="34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chemeClr val="dk1"/>
                    </a:solidFill>
                  </a:rPr>
                  <a:t>7PM</a:t>
                </a:r>
                <a:endParaRPr sz="1300" dirty="0"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250" name="Google Shape;250;p24"/>
            <p:cNvSpPr txBox="1"/>
            <p:nvPr/>
          </p:nvSpPr>
          <p:spPr>
            <a:xfrm>
              <a:off x="7253127" y="1901034"/>
              <a:ext cx="6240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</a:rPr>
                <a:t>10PM</a:t>
              </a:r>
              <a:endParaRPr sz="1300" dirty="0">
                <a:solidFill>
                  <a:schemeClr val="dk1"/>
                </a:solidFill>
              </a:endParaRPr>
            </a:p>
          </p:txBody>
        </p:sp>
        <p:sp>
          <p:nvSpPr>
            <p:cNvPr id="251" name="Google Shape;251;p24"/>
            <p:cNvSpPr txBox="1"/>
            <p:nvPr/>
          </p:nvSpPr>
          <p:spPr>
            <a:xfrm>
              <a:off x="7705875" y="1901034"/>
              <a:ext cx="6150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</a:rPr>
                <a:t>11PM</a:t>
              </a:r>
              <a:endParaRPr sz="1300" dirty="0">
                <a:solidFill>
                  <a:schemeClr val="dk1"/>
                </a:solidFill>
              </a:endParaRPr>
            </a:p>
          </p:txBody>
        </p:sp>
        <p:sp>
          <p:nvSpPr>
            <p:cNvPr id="252" name="Google Shape;252;p24"/>
            <p:cNvSpPr txBox="1"/>
            <p:nvPr/>
          </p:nvSpPr>
          <p:spPr>
            <a:xfrm>
              <a:off x="8171228" y="1901034"/>
              <a:ext cx="6240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</a:rPr>
                <a:t>12PM</a:t>
              </a:r>
              <a:endParaRPr sz="1300" dirty="0">
                <a:solidFill>
                  <a:schemeClr val="dk1"/>
                </a:solidFill>
              </a:endParaRPr>
            </a:p>
          </p:txBody>
        </p:sp>
        <p:sp>
          <p:nvSpPr>
            <p:cNvPr id="253" name="Google Shape;253;p24"/>
            <p:cNvSpPr/>
            <p:nvPr/>
          </p:nvSpPr>
          <p:spPr>
            <a:xfrm>
              <a:off x="4977438" y="2370675"/>
              <a:ext cx="398700" cy="903000"/>
            </a:xfrm>
            <a:prstGeom prst="rect">
              <a:avLst/>
            </a:prstGeom>
            <a:solidFill>
              <a:srgbClr val="C9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254;p24"/>
            <p:cNvSpPr/>
            <p:nvPr/>
          </p:nvSpPr>
          <p:spPr>
            <a:xfrm>
              <a:off x="5419414" y="2370675"/>
              <a:ext cx="398700" cy="903000"/>
            </a:xfrm>
            <a:prstGeom prst="rect">
              <a:avLst/>
            </a:prstGeom>
            <a:solidFill>
              <a:srgbClr val="C9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255;p24"/>
            <p:cNvSpPr/>
            <p:nvPr/>
          </p:nvSpPr>
          <p:spPr>
            <a:xfrm>
              <a:off x="5861390" y="2370675"/>
              <a:ext cx="398700" cy="903000"/>
            </a:xfrm>
            <a:prstGeom prst="rect">
              <a:avLst/>
            </a:prstGeom>
            <a:solidFill>
              <a:srgbClr val="C9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256;p24"/>
            <p:cNvSpPr/>
            <p:nvPr/>
          </p:nvSpPr>
          <p:spPr>
            <a:xfrm>
              <a:off x="6303367" y="2370675"/>
              <a:ext cx="398700" cy="903000"/>
            </a:xfrm>
            <a:prstGeom prst="rect">
              <a:avLst/>
            </a:prstGeom>
            <a:solidFill>
              <a:srgbClr val="C9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257;p24"/>
            <p:cNvSpPr/>
            <p:nvPr/>
          </p:nvSpPr>
          <p:spPr>
            <a:xfrm>
              <a:off x="6745343" y="2370675"/>
              <a:ext cx="398700" cy="903000"/>
            </a:xfrm>
            <a:prstGeom prst="rect">
              <a:avLst/>
            </a:prstGeom>
            <a:solidFill>
              <a:srgbClr val="C9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258;p24"/>
            <p:cNvSpPr/>
            <p:nvPr/>
          </p:nvSpPr>
          <p:spPr>
            <a:xfrm>
              <a:off x="7187320" y="2370675"/>
              <a:ext cx="398700" cy="903000"/>
            </a:xfrm>
            <a:prstGeom prst="rect">
              <a:avLst/>
            </a:prstGeom>
            <a:solidFill>
              <a:srgbClr val="C9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259;p24"/>
            <p:cNvSpPr/>
            <p:nvPr/>
          </p:nvSpPr>
          <p:spPr>
            <a:xfrm>
              <a:off x="7629296" y="2370675"/>
              <a:ext cx="398700" cy="903000"/>
            </a:xfrm>
            <a:prstGeom prst="rect">
              <a:avLst/>
            </a:prstGeom>
            <a:solidFill>
              <a:srgbClr val="C9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260;p24"/>
            <p:cNvSpPr/>
            <p:nvPr/>
          </p:nvSpPr>
          <p:spPr>
            <a:xfrm>
              <a:off x="8071273" y="2370675"/>
              <a:ext cx="398700" cy="903000"/>
            </a:xfrm>
            <a:prstGeom prst="rect">
              <a:avLst/>
            </a:prstGeom>
            <a:solidFill>
              <a:srgbClr val="C9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261;p24"/>
            <p:cNvSpPr/>
            <p:nvPr/>
          </p:nvSpPr>
          <p:spPr>
            <a:xfrm>
              <a:off x="4977438" y="3319750"/>
              <a:ext cx="398700" cy="903000"/>
            </a:xfrm>
            <a:prstGeom prst="rect">
              <a:avLst/>
            </a:prstGeom>
            <a:solidFill>
              <a:srgbClr val="C9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262;p24"/>
            <p:cNvSpPr/>
            <p:nvPr/>
          </p:nvSpPr>
          <p:spPr>
            <a:xfrm>
              <a:off x="5419414" y="3319750"/>
              <a:ext cx="398700" cy="903000"/>
            </a:xfrm>
            <a:prstGeom prst="rect">
              <a:avLst/>
            </a:prstGeom>
            <a:solidFill>
              <a:srgbClr val="C9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263;p24"/>
            <p:cNvSpPr/>
            <p:nvPr/>
          </p:nvSpPr>
          <p:spPr>
            <a:xfrm>
              <a:off x="5861390" y="3319750"/>
              <a:ext cx="398700" cy="903000"/>
            </a:xfrm>
            <a:prstGeom prst="rect">
              <a:avLst/>
            </a:prstGeom>
            <a:solidFill>
              <a:srgbClr val="C9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264;p24"/>
            <p:cNvSpPr/>
            <p:nvPr/>
          </p:nvSpPr>
          <p:spPr>
            <a:xfrm>
              <a:off x="6303367" y="3319750"/>
              <a:ext cx="398700" cy="903000"/>
            </a:xfrm>
            <a:prstGeom prst="rect">
              <a:avLst/>
            </a:prstGeom>
            <a:solidFill>
              <a:srgbClr val="C9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265;p24"/>
            <p:cNvSpPr/>
            <p:nvPr/>
          </p:nvSpPr>
          <p:spPr>
            <a:xfrm>
              <a:off x="6745343" y="3319750"/>
              <a:ext cx="398700" cy="903000"/>
            </a:xfrm>
            <a:prstGeom prst="rect">
              <a:avLst/>
            </a:prstGeom>
            <a:solidFill>
              <a:srgbClr val="C9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266;p24"/>
            <p:cNvSpPr/>
            <p:nvPr/>
          </p:nvSpPr>
          <p:spPr>
            <a:xfrm>
              <a:off x="7187320" y="3319750"/>
              <a:ext cx="398700" cy="903000"/>
            </a:xfrm>
            <a:prstGeom prst="rect">
              <a:avLst/>
            </a:prstGeom>
            <a:solidFill>
              <a:srgbClr val="C9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267;p24"/>
            <p:cNvSpPr/>
            <p:nvPr/>
          </p:nvSpPr>
          <p:spPr>
            <a:xfrm>
              <a:off x="7629296" y="3319750"/>
              <a:ext cx="398700" cy="903000"/>
            </a:xfrm>
            <a:prstGeom prst="rect">
              <a:avLst/>
            </a:prstGeom>
            <a:solidFill>
              <a:srgbClr val="C9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268;p24"/>
            <p:cNvSpPr/>
            <p:nvPr/>
          </p:nvSpPr>
          <p:spPr>
            <a:xfrm>
              <a:off x="8071273" y="3319750"/>
              <a:ext cx="398700" cy="903000"/>
            </a:xfrm>
            <a:prstGeom prst="rect">
              <a:avLst/>
            </a:prstGeom>
            <a:solidFill>
              <a:srgbClr val="C9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269;p24"/>
            <p:cNvSpPr/>
            <p:nvPr/>
          </p:nvSpPr>
          <p:spPr>
            <a:xfrm>
              <a:off x="4977438" y="2688175"/>
              <a:ext cx="840600" cy="3387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270;p24"/>
            <p:cNvSpPr/>
            <p:nvPr/>
          </p:nvSpPr>
          <p:spPr>
            <a:xfrm>
              <a:off x="5861425" y="2688175"/>
              <a:ext cx="840600" cy="3387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271;p24"/>
            <p:cNvSpPr/>
            <p:nvPr/>
          </p:nvSpPr>
          <p:spPr>
            <a:xfrm>
              <a:off x="6745363" y="2688175"/>
              <a:ext cx="840600" cy="3387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272;p24"/>
            <p:cNvSpPr/>
            <p:nvPr/>
          </p:nvSpPr>
          <p:spPr>
            <a:xfrm>
              <a:off x="7629288" y="2688175"/>
              <a:ext cx="840600" cy="3387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273;p24"/>
            <p:cNvSpPr txBox="1"/>
            <p:nvPr/>
          </p:nvSpPr>
          <p:spPr>
            <a:xfrm>
              <a:off x="5188778" y="2702874"/>
              <a:ext cx="4779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</a:rPr>
                <a:t>1</a:t>
              </a:r>
              <a:endParaRPr sz="1300" dirty="0">
                <a:solidFill>
                  <a:schemeClr val="dk1"/>
                </a:solidFill>
              </a:endParaRPr>
            </a:p>
          </p:txBody>
        </p:sp>
        <p:sp>
          <p:nvSpPr>
            <p:cNvPr id="274" name="Google Shape;274;p24"/>
            <p:cNvSpPr txBox="1"/>
            <p:nvPr/>
          </p:nvSpPr>
          <p:spPr>
            <a:xfrm>
              <a:off x="6042778" y="2702874"/>
              <a:ext cx="4779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</a:rPr>
                <a:t>2</a:t>
              </a:r>
              <a:endParaRPr sz="1300" dirty="0">
                <a:solidFill>
                  <a:schemeClr val="dk1"/>
                </a:solidFill>
              </a:endParaRPr>
            </a:p>
          </p:txBody>
        </p:sp>
        <p:sp>
          <p:nvSpPr>
            <p:cNvPr id="275" name="Google Shape;275;p24"/>
            <p:cNvSpPr txBox="1"/>
            <p:nvPr/>
          </p:nvSpPr>
          <p:spPr>
            <a:xfrm>
              <a:off x="6926703" y="2702874"/>
              <a:ext cx="4779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</a:rPr>
                <a:t>3</a:t>
              </a:r>
              <a:endParaRPr sz="1300" dirty="0">
                <a:solidFill>
                  <a:schemeClr val="dk1"/>
                </a:solidFill>
              </a:endParaRPr>
            </a:p>
          </p:txBody>
        </p:sp>
        <p:sp>
          <p:nvSpPr>
            <p:cNvPr id="276" name="Google Shape;276;p24"/>
            <p:cNvSpPr txBox="1"/>
            <p:nvPr/>
          </p:nvSpPr>
          <p:spPr>
            <a:xfrm>
              <a:off x="7810628" y="2702874"/>
              <a:ext cx="4779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</a:rPr>
                <a:t>4</a:t>
              </a:r>
              <a:endParaRPr sz="1300" dirty="0">
                <a:solidFill>
                  <a:schemeClr val="dk1"/>
                </a:solidFill>
              </a:endParaRPr>
            </a:p>
          </p:txBody>
        </p:sp>
        <p:sp>
          <p:nvSpPr>
            <p:cNvPr id="277" name="Google Shape;277;p24"/>
            <p:cNvSpPr/>
            <p:nvPr/>
          </p:nvSpPr>
          <p:spPr>
            <a:xfrm>
              <a:off x="4977438" y="3601900"/>
              <a:ext cx="615000" cy="3387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8" name="Google Shape;278;p24"/>
            <p:cNvSpPr/>
            <p:nvPr/>
          </p:nvSpPr>
          <p:spPr>
            <a:xfrm>
              <a:off x="5640400" y="3601900"/>
              <a:ext cx="615000" cy="3387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9" name="Google Shape;279;p24"/>
            <p:cNvSpPr/>
            <p:nvPr/>
          </p:nvSpPr>
          <p:spPr>
            <a:xfrm>
              <a:off x="6305700" y="3601900"/>
              <a:ext cx="615000" cy="3387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80;p24"/>
            <p:cNvSpPr/>
            <p:nvPr/>
          </p:nvSpPr>
          <p:spPr>
            <a:xfrm>
              <a:off x="6968663" y="3601900"/>
              <a:ext cx="615000" cy="3387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1" name="Google Shape;281;p24"/>
            <p:cNvSpPr/>
            <p:nvPr/>
          </p:nvSpPr>
          <p:spPr>
            <a:xfrm>
              <a:off x="7629275" y="3601900"/>
              <a:ext cx="615000" cy="3387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2" name="Google Shape;282;p24"/>
            <p:cNvSpPr/>
            <p:nvPr/>
          </p:nvSpPr>
          <p:spPr>
            <a:xfrm>
              <a:off x="8292238" y="3601900"/>
              <a:ext cx="477900" cy="3387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83;p24"/>
            <p:cNvSpPr txBox="1"/>
            <p:nvPr/>
          </p:nvSpPr>
          <p:spPr>
            <a:xfrm>
              <a:off x="5045978" y="3610574"/>
              <a:ext cx="4779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</a:rPr>
                <a:t>1</a:t>
              </a:r>
              <a:endParaRPr sz="1300" dirty="0">
                <a:solidFill>
                  <a:schemeClr val="dk1"/>
                </a:solidFill>
              </a:endParaRPr>
            </a:p>
          </p:txBody>
        </p:sp>
        <p:sp>
          <p:nvSpPr>
            <p:cNvPr id="284" name="Google Shape;284;p24"/>
            <p:cNvSpPr txBox="1"/>
            <p:nvPr/>
          </p:nvSpPr>
          <p:spPr>
            <a:xfrm>
              <a:off x="5710115" y="3610574"/>
              <a:ext cx="4779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</a:rPr>
                <a:t>2</a:t>
              </a:r>
              <a:endParaRPr sz="1300" dirty="0">
                <a:solidFill>
                  <a:schemeClr val="dk1"/>
                </a:solidFill>
              </a:endParaRPr>
            </a:p>
          </p:txBody>
        </p:sp>
        <p:sp>
          <p:nvSpPr>
            <p:cNvPr id="285" name="Google Shape;285;p24"/>
            <p:cNvSpPr txBox="1"/>
            <p:nvPr/>
          </p:nvSpPr>
          <p:spPr>
            <a:xfrm>
              <a:off x="6375428" y="3610574"/>
              <a:ext cx="4779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</a:rPr>
                <a:t>3</a:t>
              </a:r>
              <a:endParaRPr sz="1300" dirty="0">
                <a:solidFill>
                  <a:schemeClr val="dk1"/>
                </a:solidFill>
              </a:endParaRPr>
            </a:p>
          </p:txBody>
        </p:sp>
        <p:sp>
          <p:nvSpPr>
            <p:cNvPr id="286" name="Google Shape;286;p24"/>
            <p:cNvSpPr txBox="1"/>
            <p:nvPr/>
          </p:nvSpPr>
          <p:spPr>
            <a:xfrm>
              <a:off x="7036040" y="3610574"/>
              <a:ext cx="4779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</a:rPr>
                <a:t>4</a:t>
              </a:r>
              <a:endParaRPr sz="1300" dirty="0">
                <a:solidFill>
                  <a:schemeClr val="dk1"/>
                </a:solidFill>
              </a:endParaRPr>
            </a:p>
          </p:txBody>
        </p:sp>
        <p:sp>
          <p:nvSpPr>
            <p:cNvPr id="287" name="Google Shape;287;p24"/>
            <p:cNvSpPr txBox="1"/>
            <p:nvPr/>
          </p:nvSpPr>
          <p:spPr>
            <a:xfrm>
              <a:off x="7700178" y="3610574"/>
              <a:ext cx="477900" cy="3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</a:rPr>
                <a:t>5</a:t>
              </a:r>
              <a:endParaRPr sz="1300" dirty="0">
                <a:solidFill>
                  <a:schemeClr val="dk1"/>
                </a:solidFill>
              </a:endParaRPr>
            </a:p>
          </p:txBody>
        </p:sp>
        <p:sp>
          <p:nvSpPr>
            <p:cNvPr id="288" name="Google Shape;288;p24"/>
            <p:cNvSpPr txBox="1"/>
            <p:nvPr/>
          </p:nvSpPr>
          <p:spPr>
            <a:xfrm>
              <a:off x="8287553" y="3610574"/>
              <a:ext cx="477900" cy="45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</a:rPr>
                <a:t>5 </a:t>
              </a:r>
              <a:r>
                <a:rPr lang="en" sz="700">
                  <a:solidFill>
                    <a:schemeClr val="dk1"/>
                  </a:solidFill>
                </a:rPr>
                <a:t>1/3</a:t>
              </a:r>
              <a:endParaRPr sz="1100" dirty="0">
                <a:solidFill>
                  <a:schemeClr val="dk1"/>
                </a:solidFill>
              </a:endParaRPr>
            </a:p>
          </p:txBody>
        </p:sp>
      </p:grpSp>
      <p:sp>
        <p:nvSpPr>
          <p:cNvPr id="289" name="Google Shape;289;p24"/>
          <p:cNvSpPr txBox="1"/>
          <p:nvPr/>
        </p:nvSpPr>
        <p:spPr>
          <a:xfrm>
            <a:off x="704225" y="308750"/>
            <a:ext cx="7487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DB633"/>
                </a:solidFill>
                <a:latin typeface="Questrial"/>
                <a:ea typeface="Questrial"/>
                <a:cs typeface="Questrial"/>
                <a:sym typeface="Questrial"/>
              </a:rPr>
              <a:t>Practical Application and Results </a:t>
            </a:r>
            <a:endParaRPr sz="2200" b="1" dirty="0">
              <a:solidFill>
                <a:srgbClr val="FDB63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FDB63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90" name="Google Shape;290;p24"/>
          <p:cNvSpPr txBox="1">
            <a:spLocks noGrp="1"/>
          </p:cNvSpPr>
          <p:nvPr>
            <p:ph type="subTitle" idx="1"/>
          </p:nvPr>
        </p:nvSpPr>
        <p:spPr>
          <a:xfrm>
            <a:off x="704225" y="986900"/>
            <a:ext cx="37638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Yankii Robatayaki is Soho Hospitality’s Japanese Entertainment Dining Restaurant. 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BEFORE</a:t>
            </a: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With only 38 seats and high labour costs, efficiency was a critical factor! 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Due to the entertainment programming and gamification, dwell time and spend varies depending on group sizes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All bookings were allocated 2.5 hours per seating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AFTER</a:t>
            </a: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By restricting two tables to the beginning of each night and focusing on four tables during peak hours on weekends, revenues increased by almost 10% 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8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8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91" name="Google Shape;291;p24"/>
          <p:cNvPicPr preferRelativeResize="0"/>
          <p:nvPr/>
        </p:nvPicPr>
        <p:blipFill rotWithShape="1">
          <a:blip r:embed="rId6">
            <a:alphaModFix/>
          </a:blip>
          <a:srcRect t="28232" b="36106"/>
          <a:stretch/>
        </p:blipFill>
        <p:spPr>
          <a:xfrm>
            <a:off x="6349550" y="986902"/>
            <a:ext cx="1033098" cy="36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25"/>
          <p:cNvPicPr preferRelativeResize="0"/>
          <p:nvPr/>
        </p:nvPicPr>
        <p:blipFill rotWithShape="1">
          <a:blip r:embed="rId3">
            <a:alphaModFix amt="54000"/>
          </a:blip>
          <a:srcRect t="4165" b="4074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5"/>
          <p:cNvSpPr txBox="1"/>
          <p:nvPr/>
        </p:nvSpPr>
        <p:spPr>
          <a:xfrm>
            <a:off x="704225" y="308750"/>
            <a:ext cx="6633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DB633"/>
                </a:solidFill>
                <a:latin typeface="Questrial"/>
                <a:ea typeface="Questrial"/>
                <a:cs typeface="Questrial"/>
                <a:sym typeface="Questrial"/>
              </a:rPr>
              <a:t>Future of Restaurant Revenue Management </a:t>
            </a:r>
            <a:endParaRPr sz="2200" b="1" dirty="0">
              <a:solidFill>
                <a:srgbClr val="FDB63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98" name="Google Shape;298;p25"/>
          <p:cNvPicPr preferRelativeResize="0"/>
          <p:nvPr/>
        </p:nvPicPr>
        <p:blipFill rotWithShape="1">
          <a:blip r:embed="rId4">
            <a:alphaModFix/>
          </a:blip>
          <a:srcRect l="11587" t="14432" r="10959" b="15303"/>
          <a:stretch/>
        </p:blipFill>
        <p:spPr>
          <a:xfrm>
            <a:off x="7844550" y="242050"/>
            <a:ext cx="996325" cy="689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25"/>
          <p:cNvSpPr txBox="1">
            <a:spLocks noGrp="1"/>
          </p:cNvSpPr>
          <p:nvPr>
            <p:ph type="subTitle" idx="1"/>
          </p:nvPr>
        </p:nvSpPr>
        <p:spPr>
          <a:xfrm>
            <a:off x="704225" y="986900"/>
            <a:ext cx="7089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The Future is Bright! </a:t>
            </a: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Technology Vs. Consumer Psychological Barriers </a:t>
            </a: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New AI tools are driving efficiency</a:t>
            </a: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EatLabs</a:t>
            </a:r>
            <a:r>
              <a:rPr lang="en" sz="130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uses pixelated cameras installed in kitchens to optimize performance  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Emerging Players in the Restaurant Revenue Management Technology Space</a:t>
            </a: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Juicer recently raised 5.3 Million USD in seed funding 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Perfect Check in Singapore</a:t>
            </a:r>
            <a:r>
              <a:rPr lang="en" sz="1300" b="1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Restaurant Revenue Management is here to stay! </a:t>
            </a: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300" name="Google Shape;300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99725" y="4779620"/>
            <a:ext cx="1833624" cy="182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4209"/>
            <a:ext cx="9144001" cy="5115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6"/>
          <p:cNvPicPr preferRelativeResize="0"/>
          <p:nvPr/>
        </p:nvPicPr>
        <p:blipFill rotWithShape="1">
          <a:blip r:embed="rId5">
            <a:alphaModFix/>
          </a:blip>
          <a:srcRect l="11587" t="14432" r="10959" b="15303"/>
          <a:stretch/>
        </p:blipFill>
        <p:spPr>
          <a:xfrm>
            <a:off x="7844550" y="242050"/>
            <a:ext cx="996325" cy="68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3125" y="4422475"/>
            <a:ext cx="2918824" cy="2911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99;p25">
            <a:extLst>
              <a:ext uri="{FF2B5EF4-FFF2-40B4-BE49-F238E27FC236}">
                <a16:creationId xmlns:a16="http://schemas.microsoft.com/office/drawing/2014/main" id="{0A7011B2-115A-2C66-D522-A27F0DFD918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33124" y="2233412"/>
            <a:ext cx="3064500" cy="15765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Email: rohit@sohohospitality.com</a:t>
            </a: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www.sohohospitality.com</a:t>
            </a:r>
            <a:endParaRPr sz="14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/>
        </p:nvSpPr>
        <p:spPr>
          <a:xfrm>
            <a:off x="704225" y="308738"/>
            <a:ext cx="5134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DB633"/>
                </a:solidFill>
                <a:latin typeface="Questrial"/>
                <a:ea typeface="Questrial"/>
                <a:cs typeface="Questrial"/>
                <a:sym typeface="Questrial"/>
              </a:rPr>
              <a:t>About Soho Hospitality</a:t>
            </a:r>
            <a:endParaRPr sz="2200" b="1" dirty="0">
              <a:solidFill>
                <a:srgbClr val="FDB63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 rotWithShape="1">
          <a:blip r:embed="rId3">
            <a:alphaModFix/>
          </a:blip>
          <a:srcRect l="11587" t="14432" r="10959" b="15303"/>
          <a:stretch/>
        </p:blipFill>
        <p:spPr>
          <a:xfrm>
            <a:off x="7844550" y="242050"/>
            <a:ext cx="996325" cy="68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4">
            <a:alphaModFix/>
          </a:blip>
          <a:srcRect l="25808" r="14296"/>
          <a:stretch/>
        </p:blipFill>
        <p:spPr>
          <a:xfrm>
            <a:off x="0" y="2513135"/>
            <a:ext cx="1286958" cy="1471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5">
            <a:alphaModFix/>
          </a:blip>
          <a:srcRect l="30047" t="32123" r="30043" b="32123"/>
          <a:stretch/>
        </p:blipFill>
        <p:spPr>
          <a:xfrm>
            <a:off x="28375" y="1484275"/>
            <a:ext cx="1221125" cy="61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 rotWithShape="1">
          <a:blip r:embed="rId6">
            <a:alphaModFix/>
          </a:blip>
          <a:srcRect t="28232" b="36106"/>
          <a:stretch/>
        </p:blipFill>
        <p:spPr>
          <a:xfrm>
            <a:off x="1433425" y="1679902"/>
            <a:ext cx="1033098" cy="36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 rotWithShape="1">
          <a:blip r:embed="rId7">
            <a:alphaModFix/>
          </a:blip>
          <a:srcRect l="24528" r="17496"/>
          <a:stretch/>
        </p:blipFill>
        <p:spPr>
          <a:xfrm>
            <a:off x="1309512" y="2513135"/>
            <a:ext cx="1286958" cy="147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 rotWithShape="1">
          <a:blip r:embed="rId8">
            <a:alphaModFix/>
          </a:blip>
          <a:srcRect t="6748" b="17165"/>
          <a:stretch/>
        </p:blipFill>
        <p:spPr>
          <a:xfrm>
            <a:off x="2619015" y="2513135"/>
            <a:ext cx="1286960" cy="1471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9">
            <a:alphaModFix/>
          </a:blip>
          <a:srcRect t="7634" b="7634"/>
          <a:stretch/>
        </p:blipFill>
        <p:spPr>
          <a:xfrm>
            <a:off x="3928518" y="2513135"/>
            <a:ext cx="1286962" cy="1471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10">
            <a:alphaModFix/>
          </a:blip>
          <a:srcRect l="21055" r="21050"/>
          <a:stretch/>
        </p:blipFill>
        <p:spPr>
          <a:xfrm>
            <a:off x="5238025" y="2513135"/>
            <a:ext cx="1286959" cy="1471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11">
            <a:alphaModFix/>
          </a:blip>
          <a:srcRect l="10958" r="14945"/>
          <a:stretch/>
        </p:blipFill>
        <p:spPr>
          <a:xfrm>
            <a:off x="7919125" y="2513125"/>
            <a:ext cx="1221126" cy="147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474987" y="1488763"/>
            <a:ext cx="813075" cy="81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084379" y="1540324"/>
            <a:ext cx="956473" cy="647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 rotWithShape="1">
          <a:blip r:embed="rId14">
            <a:alphaModFix/>
          </a:blip>
          <a:srcRect t="15256" b="26065"/>
          <a:stretch/>
        </p:blipFill>
        <p:spPr>
          <a:xfrm>
            <a:off x="4073100" y="1587625"/>
            <a:ext cx="1033101" cy="61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708983" y="1542310"/>
            <a:ext cx="1107047" cy="81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095325" y="4409000"/>
            <a:ext cx="2953352" cy="29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 rotWithShape="1">
          <a:blip r:embed="rId17">
            <a:alphaModFix/>
          </a:blip>
          <a:srcRect l="20019" r="20025"/>
          <a:stretch/>
        </p:blipFill>
        <p:spPr>
          <a:xfrm>
            <a:off x="6561638" y="2513135"/>
            <a:ext cx="1286963" cy="1471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798575" y="1542545"/>
            <a:ext cx="813076" cy="6431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" name="Google Shape;79;p14"/>
          <p:cNvCxnSpPr/>
          <p:nvPr/>
        </p:nvCxnSpPr>
        <p:spPr>
          <a:xfrm flipH="1">
            <a:off x="328238" y="1155475"/>
            <a:ext cx="900" cy="2103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" name="Google Shape;80;p14"/>
          <p:cNvCxnSpPr>
            <a:stCxn id="81" idx="1"/>
          </p:cNvCxnSpPr>
          <p:nvPr/>
        </p:nvCxnSpPr>
        <p:spPr>
          <a:xfrm flipH="1">
            <a:off x="334075" y="1144600"/>
            <a:ext cx="2854500" cy="18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14"/>
          <p:cNvCxnSpPr>
            <a:endCxn id="81" idx="3"/>
          </p:cNvCxnSpPr>
          <p:nvPr/>
        </p:nvCxnSpPr>
        <p:spPr>
          <a:xfrm rot="10800000">
            <a:off x="4221775" y="1144600"/>
            <a:ext cx="3258300" cy="159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14"/>
          <p:cNvCxnSpPr/>
          <p:nvPr/>
        </p:nvCxnSpPr>
        <p:spPr>
          <a:xfrm flipH="1">
            <a:off x="7480075" y="1151275"/>
            <a:ext cx="9600" cy="2187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1" name="Google Shape;81;p14"/>
          <p:cNvSpPr txBox="1"/>
          <p:nvPr/>
        </p:nvSpPr>
        <p:spPr>
          <a:xfrm>
            <a:off x="3188575" y="983050"/>
            <a:ext cx="1033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9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       LIFESTYLE </a:t>
            </a:r>
            <a:endParaRPr dirty="0"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84" name="Google Shape;84;p14"/>
          <p:cNvSpPr txBox="1"/>
          <p:nvPr/>
        </p:nvSpPr>
        <p:spPr>
          <a:xfrm>
            <a:off x="8046000" y="992038"/>
            <a:ext cx="1033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9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           QSR </a:t>
            </a:r>
            <a:endParaRPr dirty="0">
              <a:latin typeface="Questrial"/>
              <a:ea typeface="Questrial"/>
              <a:cs typeface="Questrial"/>
              <a:sym typeface="Questrial"/>
            </a:endParaRPr>
          </a:p>
        </p:txBody>
      </p:sp>
      <p:cxnSp>
        <p:nvCxnSpPr>
          <p:cNvPr id="85" name="Google Shape;85;p14"/>
          <p:cNvCxnSpPr/>
          <p:nvPr/>
        </p:nvCxnSpPr>
        <p:spPr>
          <a:xfrm rot="10800000">
            <a:off x="8084375" y="1143688"/>
            <a:ext cx="201300" cy="1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14"/>
          <p:cNvCxnSpPr/>
          <p:nvPr/>
        </p:nvCxnSpPr>
        <p:spPr>
          <a:xfrm rot="10800000">
            <a:off x="8779425" y="1152688"/>
            <a:ext cx="201300" cy="18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14"/>
          <p:cNvCxnSpPr/>
          <p:nvPr/>
        </p:nvCxnSpPr>
        <p:spPr>
          <a:xfrm flipH="1">
            <a:off x="8084375" y="1143700"/>
            <a:ext cx="9600" cy="2187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14"/>
          <p:cNvCxnSpPr/>
          <p:nvPr/>
        </p:nvCxnSpPr>
        <p:spPr>
          <a:xfrm flipH="1">
            <a:off x="8971125" y="1151263"/>
            <a:ext cx="9600" cy="2187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5"/>
          <p:cNvPicPr preferRelativeResize="0"/>
          <p:nvPr/>
        </p:nvPicPr>
        <p:blipFill rotWithShape="1">
          <a:blip r:embed="rId3">
            <a:alphaModFix amt="34000"/>
          </a:blip>
          <a:srcRect t="8806" b="8814"/>
          <a:stretch/>
        </p:blipFill>
        <p:spPr>
          <a:xfrm>
            <a:off x="19758" y="0"/>
            <a:ext cx="910448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5"/>
          <p:cNvSpPr txBox="1">
            <a:spLocks noGrp="1"/>
          </p:cNvSpPr>
          <p:nvPr>
            <p:ph type="subTitle" idx="1"/>
          </p:nvPr>
        </p:nvSpPr>
        <p:spPr>
          <a:xfrm>
            <a:off x="704225" y="986900"/>
            <a:ext cx="69546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Data Quality and Consistency </a:t>
            </a: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Our data was often duplicated, incomplete, or inconsistent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Server performance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Real-TIme Data Analytics </a:t>
            </a: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No real-time access to any analytics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Business intelligence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Analytics and Reporting </a:t>
            </a: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Reporting is fragmented and manually department driven 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Cost and Resource Constraints</a:t>
            </a: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Operational teams are time poor 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Operating margins are under pressure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Customer Experience</a:t>
            </a: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We were not maximizing the capabilities of our technology platforms</a:t>
            </a:r>
            <a:r>
              <a:rPr lang="en" sz="1300" b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Data Integration</a:t>
            </a: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Disparate systems not speaking to one another 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5" name="Google Shape;95;p15"/>
          <p:cNvSpPr txBox="1"/>
          <p:nvPr/>
        </p:nvSpPr>
        <p:spPr>
          <a:xfrm>
            <a:off x="704225" y="308750"/>
            <a:ext cx="6633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 b="1">
                <a:solidFill>
                  <a:srgbClr val="FDB633"/>
                </a:solidFill>
                <a:latin typeface="Questrial"/>
                <a:ea typeface="Questrial"/>
                <a:cs typeface="Questrial"/>
                <a:sym typeface="Questrial"/>
              </a:rPr>
              <a:t>Obstacles Impacting Our Business  </a:t>
            </a:r>
            <a:endParaRPr sz="2200" b="1" dirty="0">
              <a:solidFill>
                <a:srgbClr val="FDB63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96" name="Google Shape;96;p15"/>
          <p:cNvPicPr preferRelativeResize="0"/>
          <p:nvPr/>
        </p:nvPicPr>
        <p:blipFill rotWithShape="1">
          <a:blip r:embed="rId4">
            <a:alphaModFix/>
          </a:blip>
          <a:srcRect l="11587" t="14432" r="10959" b="15303"/>
          <a:stretch/>
        </p:blipFill>
        <p:spPr>
          <a:xfrm>
            <a:off x="7844550" y="242050"/>
            <a:ext cx="996325" cy="68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22748" y="359775"/>
            <a:ext cx="6031478" cy="431155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5"/>
          <p:cNvSpPr txBox="1"/>
          <p:nvPr/>
        </p:nvSpPr>
        <p:spPr>
          <a:xfrm>
            <a:off x="5594475" y="3856850"/>
            <a:ext cx="1199100" cy="2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</a:rPr>
              <a:t>MARKETING</a:t>
            </a:r>
            <a:endParaRPr sz="800" b="1" dirty="0">
              <a:solidFill>
                <a:schemeClr val="dk1"/>
              </a:solidFill>
            </a:endParaRPr>
          </a:p>
        </p:txBody>
      </p:sp>
      <p:sp>
        <p:nvSpPr>
          <p:cNvPr id="99" name="Google Shape;99;p15"/>
          <p:cNvSpPr txBox="1"/>
          <p:nvPr/>
        </p:nvSpPr>
        <p:spPr>
          <a:xfrm>
            <a:off x="6899725" y="3597475"/>
            <a:ext cx="11991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</a:rPr>
              <a:t>ONLINE ORDER</a:t>
            </a:r>
            <a:endParaRPr sz="800" b="1" dirty="0">
              <a:solidFill>
                <a:schemeClr val="dk1"/>
              </a:solidFill>
            </a:endParaRPr>
          </a:p>
        </p:txBody>
      </p:sp>
      <p:sp>
        <p:nvSpPr>
          <p:cNvPr id="100" name="Google Shape;100;p15"/>
          <p:cNvSpPr txBox="1"/>
          <p:nvPr/>
        </p:nvSpPr>
        <p:spPr>
          <a:xfrm>
            <a:off x="7441350" y="2918575"/>
            <a:ext cx="11991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</a:rPr>
              <a:t>MOBILE PAY</a:t>
            </a:r>
            <a:endParaRPr sz="800" b="1" dirty="0">
              <a:solidFill>
                <a:schemeClr val="dk1"/>
              </a:solidFill>
            </a:endParaRPr>
          </a:p>
        </p:txBody>
      </p:sp>
      <p:sp>
        <p:nvSpPr>
          <p:cNvPr id="101" name="Google Shape;101;p15"/>
          <p:cNvSpPr txBox="1"/>
          <p:nvPr/>
        </p:nvSpPr>
        <p:spPr>
          <a:xfrm>
            <a:off x="7658788" y="2163075"/>
            <a:ext cx="11991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</a:rPr>
              <a:t>HRIS/PAYROLL</a:t>
            </a:r>
            <a:endParaRPr sz="800" b="1" dirty="0">
              <a:solidFill>
                <a:schemeClr val="dk1"/>
              </a:solidFill>
            </a:endParaRPr>
          </a:p>
        </p:txBody>
      </p:sp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99725" y="4779620"/>
            <a:ext cx="1833624" cy="182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6"/>
          <p:cNvPicPr preferRelativeResize="0"/>
          <p:nvPr/>
        </p:nvPicPr>
        <p:blipFill rotWithShape="1">
          <a:blip r:embed="rId3">
            <a:alphaModFix amt="34000"/>
          </a:blip>
          <a:srcRect t="8806" b="8814"/>
          <a:stretch/>
        </p:blipFill>
        <p:spPr>
          <a:xfrm>
            <a:off x="19758" y="0"/>
            <a:ext cx="910448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 rotWithShape="1">
          <a:blip r:embed="rId4">
            <a:alphaModFix/>
          </a:blip>
          <a:srcRect t="15958" b="15958"/>
          <a:stretch/>
        </p:blipFill>
        <p:spPr>
          <a:xfrm>
            <a:off x="1161425" y="580732"/>
            <a:ext cx="6633298" cy="4028786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6"/>
          <p:cNvSpPr txBox="1"/>
          <p:nvPr/>
        </p:nvSpPr>
        <p:spPr>
          <a:xfrm>
            <a:off x="704225" y="308750"/>
            <a:ext cx="69936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 b="1">
                <a:solidFill>
                  <a:srgbClr val="FDB633"/>
                </a:solidFill>
                <a:latin typeface="Questrial"/>
                <a:ea typeface="Questrial"/>
                <a:cs typeface="Questrial"/>
                <a:sym typeface="Questrial"/>
              </a:rPr>
              <a:t>Mapping Data Sources Across Technology Platforms</a:t>
            </a:r>
            <a:endParaRPr sz="2200" b="1" dirty="0">
              <a:solidFill>
                <a:srgbClr val="FDB63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b="1" dirty="0">
              <a:solidFill>
                <a:srgbClr val="FDB63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10" name="Google Shape;110;p16"/>
          <p:cNvPicPr preferRelativeResize="0"/>
          <p:nvPr/>
        </p:nvPicPr>
        <p:blipFill rotWithShape="1">
          <a:blip r:embed="rId5">
            <a:alphaModFix/>
          </a:blip>
          <a:srcRect l="11587" t="14432" r="10959" b="15303"/>
          <a:stretch/>
        </p:blipFill>
        <p:spPr>
          <a:xfrm>
            <a:off x="7844550" y="242050"/>
            <a:ext cx="996325" cy="68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22748" y="359775"/>
            <a:ext cx="6031478" cy="431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78625" y="2533725"/>
            <a:ext cx="556838" cy="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50813" y="1720399"/>
            <a:ext cx="1140363" cy="24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72101" y="4221024"/>
            <a:ext cx="880205" cy="36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36625" y="4631600"/>
            <a:ext cx="951167" cy="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606812" y="4016744"/>
            <a:ext cx="581513" cy="233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257725" y="3985201"/>
            <a:ext cx="318410" cy="2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6"/>
          <p:cNvSpPr txBox="1"/>
          <p:nvPr/>
        </p:nvSpPr>
        <p:spPr>
          <a:xfrm>
            <a:off x="3812650" y="3874425"/>
            <a:ext cx="1199100" cy="2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</a:rPr>
              <a:t>MARKETING</a:t>
            </a:r>
            <a:endParaRPr sz="800" b="1" dirty="0">
              <a:solidFill>
                <a:schemeClr val="dk1"/>
              </a:solidFill>
            </a:endParaRPr>
          </a:p>
        </p:txBody>
      </p:sp>
      <p:sp>
        <p:nvSpPr>
          <p:cNvPr id="119" name="Google Shape;119;p16"/>
          <p:cNvSpPr txBox="1"/>
          <p:nvPr/>
        </p:nvSpPr>
        <p:spPr>
          <a:xfrm>
            <a:off x="5117900" y="3533550"/>
            <a:ext cx="11991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</a:rPr>
              <a:t>DELIVERY PLATFORMS</a:t>
            </a:r>
            <a:endParaRPr sz="800" b="1" dirty="0">
              <a:solidFill>
                <a:schemeClr val="dk1"/>
              </a:solidFill>
            </a:endParaRPr>
          </a:p>
        </p:txBody>
      </p:sp>
      <p:sp>
        <p:nvSpPr>
          <p:cNvPr id="120" name="Google Shape;120;p16"/>
          <p:cNvSpPr txBox="1"/>
          <p:nvPr/>
        </p:nvSpPr>
        <p:spPr>
          <a:xfrm>
            <a:off x="2021438" y="1313750"/>
            <a:ext cx="11991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</a:rPr>
              <a:t>RESERVATIONS</a:t>
            </a:r>
            <a:endParaRPr sz="800" b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</a:rPr>
              <a:t>MANAGEMENT</a:t>
            </a:r>
            <a:endParaRPr sz="800" b="1" dirty="0">
              <a:solidFill>
                <a:schemeClr val="dk1"/>
              </a:solidFill>
            </a:endParaRPr>
          </a:p>
        </p:txBody>
      </p:sp>
      <p:sp>
        <p:nvSpPr>
          <p:cNvPr id="121" name="Google Shape;121;p16"/>
          <p:cNvSpPr txBox="1"/>
          <p:nvPr/>
        </p:nvSpPr>
        <p:spPr>
          <a:xfrm>
            <a:off x="5659525" y="2936150"/>
            <a:ext cx="11991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</a:rPr>
              <a:t>MOBILE PAY</a:t>
            </a:r>
            <a:endParaRPr sz="800" b="1" dirty="0">
              <a:solidFill>
                <a:schemeClr val="dk1"/>
              </a:solidFill>
            </a:endParaRPr>
          </a:p>
        </p:txBody>
      </p:sp>
      <p:sp>
        <p:nvSpPr>
          <p:cNvPr id="122" name="Google Shape;122;p16"/>
          <p:cNvSpPr txBox="1"/>
          <p:nvPr/>
        </p:nvSpPr>
        <p:spPr>
          <a:xfrm>
            <a:off x="5876963" y="2180650"/>
            <a:ext cx="11991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</a:rPr>
              <a:t>HRIS/PAYROLL</a:t>
            </a:r>
            <a:endParaRPr sz="800" b="1" dirty="0">
              <a:solidFill>
                <a:schemeClr val="dk1"/>
              </a:solidFill>
            </a:endParaRPr>
          </a:p>
        </p:txBody>
      </p:sp>
      <p:sp>
        <p:nvSpPr>
          <p:cNvPr id="123" name="Google Shape;123;p16"/>
          <p:cNvSpPr txBox="1"/>
          <p:nvPr/>
        </p:nvSpPr>
        <p:spPr>
          <a:xfrm>
            <a:off x="2021450" y="2936150"/>
            <a:ext cx="11991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</a:rPr>
              <a:t>INVENTORY</a:t>
            </a:r>
            <a:endParaRPr sz="800" b="1" dirty="0">
              <a:solidFill>
                <a:schemeClr val="dk1"/>
              </a:solidFill>
            </a:endParaRPr>
          </a:p>
        </p:txBody>
      </p:sp>
      <p:pic>
        <p:nvPicPr>
          <p:cNvPr id="124" name="Google Shape;124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109676" y="2552449"/>
            <a:ext cx="609125" cy="302153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6"/>
          <p:cNvSpPr txBox="1"/>
          <p:nvPr/>
        </p:nvSpPr>
        <p:spPr>
          <a:xfrm>
            <a:off x="1814688" y="2192500"/>
            <a:ext cx="11991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</a:rPr>
              <a:t>ACCOUNTING</a:t>
            </a:r>
            <a:endParaRPr sz="800" b="1" dirty="0">
              <a:solidFill>
                <a:schemeClr val="dk1"/>
              </a:solidFill>
            </a:endParaRPr>
          </a:p>
        </p:txBody>
      </p:sp>
      <p:sp>
        <p:nvSpPr>
          <p:cNvPr id="126" name="Google Shape;126;p16"/>
          <p:cNvSpPr txBox="1"/>
          <p:nvPr/>
        </p:nvSpPr>
        <p:spPr>
          <a:xfrm>
            <a:off x="2556363" y="3546813"/>
            <a:ext cx="11991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</a:rPr>
              <a:t>REVENUE ANALYTICS</a:t>
            </a:r>
            <a:endParaRPr sz="800" b="1" dirty="0">
              <a:solidFill>
                <a:schemeClr val="dk1"/>
              </a:solidFill>
            </a:endParaRPr>
          </a:p>
        </p:txBody>
      </p:sp>
      <p:pic>
        <p:nvPicPr>
          <p:cNvPr id="127" name="Google Shape;127;p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145412" y="3299655"/>
            <a:ext cx="951175" cy="21126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6"/>
          <p:cNvSpPr txBox="1"/>
          <p:nvPr/>
        </p:nvSpPr>
        <p:spPr>
          <a:xfrm>
            <a:off x="5641938" y="1366413"/>
            <a:ext cx="11991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</a:rPr>
              <a:t>POS</a:t>
            </a:r>
            <a:endParaRPr sz="800" b="1" dirty="0">
              <a:solidFill>
                <a:schemeClr val="dk1"/>
              </a:solidFill>
            </a:endParaRPr>
          </a:p>
        </p:txBody>
      </p:sp>
      <p:pic>
        <p:nvPicPr>
          <p:cNvPr id="129" name="Google Shape;129;p16"/>
          <p:cNvPicPr preferRelativeResize="0"/>
          <p:nvPr/>
        </p:nvPicPr>
        <p:blipFill rotWithShape="1">
          <a:blip r:embed="rId15">
            <a:alphaModFix/>
          </a:blip>
          <a:srcRect b="5926"/>
          <a:stretch/>
        </p:blipFill>
        <p:spPr>
          <a:xfrm>
            <a:off x="5932675" y="3256725"/>
            <a:ext cx="617650" cy="28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913917" y="1720400"/>
            <a:ext cx="690316" cy="24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298424" y="4343002"/>
            <a:ext cx="880201" cy="163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6"/>
          <p:cNvPicPr preferRelativeResize="0"/>
          <p:nvPr/>
        </p:nvPicPr>
        <p:blipFill rotWithShape="1">
          <a:blip r:embed="rId18">
            <a:alphaModFix/>
          </a:blip>
          <a:srcRect l="14202" r="12321" b="18374"/>
          <a:stretch/>
        </p:blipFill>
        <p:spPr>
          <a:xfrm>
            <a:off x="5408625" y="4505875"/>
            <a:ext cx="617650" cy="45745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6"/>
          <p:cNvSpPr txBox="1">
            <a:spLocks noGrp="1"/>
          </p:cNvSpPr>
          <p:nvPr>
            <p:ph type="subTitle" idx="1"/>
          </p:nvPr>
        </p:nvSpPr>
        <p:spPr>
          <a:xfrm>
            <a:off x="2920550" y="3910325"/>
            <a:ext cx="368400" cy="45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b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?</a:t>
            </a:r>
            <a:endParaRPr sz="37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34" name="Google Shape;134;p16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32225" y="4798845"/>
            <a:ext cx="1833624" cy="182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7"/>
          <p:cNvPicPr preferRelativeResize="0"/>
          <p:nvPr/>
        </p:nvPicPr>
        <p:blipFill>
          <a:blip r:embed="rId3">
            <a:alphaModFix amt="55000"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7"/>
          <p:cNvSpPr txBox="1"/>
          <p:nvPr/>
        </p:nvSpPr>
        <p:spPr>
          <a:xfrm>
            <a:off x="704225" y="308750"/>
            <a:ext cx="7487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DB633"/>
                </a:solidFill>
                <a:latin typeface="Questrial"/>
                <a:ea typeface="Questrial"/>
                <a:cs typeface="Questrial"/>
                <a:sym typeface="Questrial"/>
              </a:rPr>
              <a:t>Enhanced Customer Experience Through Integration</a:t>
            </a:r>
            <a:endParaRPr sz="2200" b="1" dirty="0">
              <a:solidFill>
                <a:srgbClr val="FDB63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DB633"/>
                </a:solidFill>
                <a:latin typeface="Questrial"/>
                <a:ea typeface="Questrial"/>
                <a:cs typeface="Questrial"/>
                <a:sym typeface="Questrial"/>
              </a:rPr>
              <a:t>Revel X Seven Rooms</a:t>
            </a:r>
            <a:endParaRPr sz="2200" b="1" dirty="0">
              <a:solidFill>
                <a:srgbClr val="FDB63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FDB63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41" name="Google Shape;141;p17"/>
          <p:cNvSpPr txBox="1">
            <a:spLocks noGrp="1"/>
          </p:cNvSpPr>
          <p:nvPr>
            <p:ph type="subTitle" idx="1"/>
          </p:nvPr>
        </p:nvSpPr>
        <p:spPr>
          <a:xfrm>
            <a:off x="704225" y="1273350"/>
            <a:ext cx="4150200" cy="29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360 degree view of the guest journey</a:t>
            </a: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Total spend 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Number of Visits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Menu Selection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Customer Reviews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Tagging customer preferences </a:t>
            </a: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Visibility across all Soho Hospitality restaurants in terms of  of spending data </a:t>
            </a: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Created a new role for a Seven Rooms champion</a:t>
            </a: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Implemented Training acorss all our restaurants </a:t>
            </a: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42" name="Google Shape;142;p17"/>
          <p:cNvPicPr preferRelativeResize="0"/>
          <p:nvPr/>
        </p:nvPicPr>
        <p:blipFill rotWithShape="1">
          <a:blip r:embed="rId4">
            <a:alphaModFix/>
          </a:blip>
          <a:srcRect l="30060" t="18078" r="14528" b="12337"/>
          <a:stretch/>
        </p:blipFill>
        <p:spPr>
          <a:xfrm>
            <a:off x="4854400" y="1043675"/>
            <a:ext cx="4511852" cy="4005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 rotWithShape="1">
          <a:blip r:embed="rId5">
            <a:alphaModFix/>
          </a:blip>
          <a:srcRect l="11587" t="14432" r="10959" b="15303"/>
          <a:stretch/>
        </p:blipFill>
        <p:spPr>
          <a:xfrm>
            <a:off x="7844550" y="242050"/>
            <a:ext cx="996325" cy="68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2225" y="4798845"/>
            <a:ext cx="1833624" cy="182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8"/>
          <p:cNvSpPr txBox="1">
            <a:spLocks noGrp="1"/>
          </p:cNvSpPr>
          <p:nvPr>
            <p:ph type="subTitle" idx="1"/>
          </p:nvPr>
        </p:nvSpPr>
        <p:spPr>
          <a:xfrm>
            <a:off x="-4318325" y="599550"/>
            <a:ext cx="4169400" cy="12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53835"/>
              <a:buNone/>
            </a:pPr>
            <a:r>
              <a:rPr lang="en" sz="1890"/>
              <a:t>Cantina - reorganized the menu from high to low prices</a:t>
            </a:r>
            <a:endParaRPr sz="1890" dirty="0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53835"/>
              <a:buNone/>
            </a:pPr>
            <a:endParaRPr sz="1890" dirty="0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53835"/>
              <a:buNone/>
            </a:pPr>
            <a:r>
              <a:rPr lang="en" sz="1890"/>
              <a:t>(before menu) (after menu)</a:t>
            </a:r>
            <a:br>
              <a:rPr lang="en" sz="1890"/>
            </a:br>
            <a:br>
              <a:rPr lang="en" sz="1890"/>
            </a:br>
            <a:r>
              <a:rPr lang="en" sz="1890"/>
              <a:t>Result increase in % of revenue</a:t>
            </a:r>
            <a:endParaRPr sz="1890" dirty="0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53835"/>
              <a:buNone/>
            </a:pPr>
            <a:r>
              <a:rPr lang="en" sz="1890"/>
              <a:t>(robert cialdini please)</a:t>
            </a:r>
            <a:endParaRPr sz="1890" dirty="0"/>
          </a:p>
        </p:txBody>
      </p:sp>
      <p:pic>
        <p:nvPicPr>
          <p:cNvPr id="151" name="Google Shape;151;p18"/>
          <p:cNvPicPr preferRelativeResize="0"/>
          <p:nvPr/>
        </p:nvPicPr>
        <p:blipFill rotWithShape="1">
          <a:blip r:embed="rId4">
            <a:alphaModFix/>
          </a:blip>
          <a:srcRect l="11587" t="14432" r="10959" b="15303"/>
          <a:stretch/>
        </p:blipFill>
        <p:spPr>
          <a:xfrm>
            <a:off x="7844550" y="242050"/>
            <a:ext cx="996325" cy="68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8"/>
          <p:cNvSpPr txBox="1"/>
          <p:nvPr/>
        </p:nvSpPr>
        <p:spPr>
          <a:xfrm>
            <a:off x="704225" y="308750"/>
            <a:ext cx="66333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DB633"/>
                </a:solidFill>
                <a:latin typeface="Questrial"/>
                <a:ea typeface="Questrial"/>
                <a:cs typeface="Questrial"/>
                <a:sym typeface="Questrial"/>
              </a:rPr>
              <a:t>Putting Pricing Front and Center</a:t>
            </a:r>
            <a:endParaRPr sz="2200" b="1" dirty="0">
              <a:solidFill>
                <a:srgbClr val="FDB63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FDB63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53" name="Google Shape;153;p18"/>
          <p:cNvSpPr txBox="1">
            <a:spLocks noGrp="1"/>
          </p:cNvSpPr>
          <p:nvPr>
            <p:ph type="subTitle" idx="1"/>
          </p:nvPr>
        </p:nvSpPr>
        <p:spPr>
          <a:xfrm>
            <a:off x="704225" y="986900"/>
            <a:ext cx="69546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Understanding Pricing Challenges:</a:t>
            </a: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Restaurants, including those under Soho Hospitality, often struggle with effective pricing strategies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No Idea what to do! 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Expert Insight on Pricing Mistakes</a:t>
            </a: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There are two main errors in pricing - charging too much or too little!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Perceived Value of Products</a:t>
            </a: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Pricing decisions should be based on the perceived value of goods and services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Lack of precise understanding of the true value of the products sold</a:t>
            </a: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Simplified Strategy for Financial Gains:</a:t>
            </a: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 b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I</a:t>
            </a: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ncreasing prices can be a straightforward method to enhance financial yield and positively impact the balance sheet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54" name="Google Shape;154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99725" y="4779620"/>
            <a:ext cx="1833624" cy="182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9"/>
          <p:cNvPicPr preferRelativeResize="0"/>
          <p:nvPr/>
        </p:nvPicPr>
        <p:blipFill rotWithShape="1">
          <a:blip r:embed="rId4">
            <a:alphaModFix/>
          </a:blip>
          <a:srcRect l="7026" t="5703" r="4704" b="6415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9"/>
          <p:cNvPicPr preferRelativeResize="0"/>
          <p:nvPr/>
        </p:nvPicPr>
        <p:blipFill rotWithShape="1">
          <a:blip r:embed="rId5">
            <a:alphaModFix/>
          </a:blip>
          <a:srcRect t="1152" b="1162"/>
          <a:stretch/>
        </p:blipFill>
        <p:spPr>
          <a:xfrm>
            <a:off x="5147350" y="1529777"/>
            <a:ext cx="3647201" cy="317145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9"/>
          <p:cNvSpPr txBox="1"/>
          <p:nvPr/>
        </p:nvSpPr>
        <p:spPr>
          <a:xfrm>
            <a:off x="754400" y="2884975"/>
            <a:ext cx="25734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162" name="Google Shape;162;p19"/>
          <p:cNvSpPr txBox="1"/>
          <p:nvPr/>
        </p:nvSpPr>
        <p:spPr>
          <a:xfrm>
            <a:off x="704225" y="308750"/>
            <a:ext cx="7487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DB633"/>
                </a:solidFill>
                <a:latin typeface="Questrial"/>
                <a:ea typeface="Questrial"/>
                <a:cs typeface="Questrial"/>
                <a:sym typeface="Questrial"/>
              </a:rPr>
              <a:t>Practical Application and Results </a:t>
            </a:r>
            <a:endParaRPr sz="2200" b="1" dirty="0">
              <a:solidFill>
                <a:srgbClr val="FDB63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FDB63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63" name="Google Shape;163;p19"/>
          <p:cNvPicPr preferRelativeResize="0"/>
          <p:nvPr/>
        </p:nvPicPr>
        <p:blipFill rotWithShape="1">
          <a:blip r:embed="rId6">
            <a:alphaModFix/>
          </a:blip>
          <a:srcRect l="11587" t="14432" r="10959" b="15303"/>
          <a:stretch/>
        </p:blipFill>
        <p:spPr>
          <a:xfrm>
            <a:off x="7844550" y="242050"/>
            <a:ext cx="996325" cy="68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9"/>
          <p:cNvSpPr txBox="1">
            <a:spLocks noGrp="1"/>
          </p:cNvSpPr>
          <p:nvPr>
            <p:ph type="subTitle" idx="1"/>
          </p:nvPr>
        </p:nvSpPr>
        <p:spPr>
          <a:xfrm>
            <a:off x="704225" y="986900"/>
            <a:ext cx="37638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Cantina Italian Kitchen is Soho Hospitality’s Lifestyle Italian Restaurant in Bangkok.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BEFORE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Typically, our menus were organized from least expensive ro the most expensive 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Average Per Cover is amongst the highest of all Soho Restaurants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By simply reversing the arrangement and adding more premium wines, from most expensive to least, the revenue jumped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AFTER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We witnessed a 6% increase in revenue from our food menu and a 12% increase in revenue from our wine list</a:t>
            </a: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8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8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65" name="Google Shape;165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99725" y="4779620"/>
            <a:ext cx="1833624" cy="18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9"/>
          <p:cNvPicPr preferRelativeResize="0"/>
          <p:nvPr/>
        </p:nvPicPr>
        <p:blipFill rotWithShape="1">
          <a:blip r:embed="rId8">
            <a:alphaModFix/>
          </a:blip>
          <a:srcRect l="-240" t="-5300" r="240" b="34343"/>
          <a:stretch/>
        </p:blipFill>
        <p:spPr>
          <a:xfrm>
            <a:off x="5230794" y="2530836"/>
            <a:ext cx="3563755" cy="1775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9"/>
          <p:cNvPicPr preferRelativeResize="0"/>
          <p:nvPr/>
        </p:nvPicPr>
        <p:blipFill rotWithShape="1">
          <a:blip r:embed="rId9">
            <a:alphaModFix/>
          </a:blip>
          <a:srcRect t="15256" b="26065"/>
          <a:stretch/>
        </p:blipFill>
        <p:spPr>
          <a:xfrm>
            <a:off x="6454400" y="760200"/>
            <a:ext cx="1033101" cy="615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0"/>
          <p:cNvPicPr preferRelativeResize="0"/>
          <p:nvPr/>
        </p:nvPicPr>
        <p:blipFill rotWithShape="1">
          <a:blip r:embed="rId3">
            <a:alphaModFix amt="32000"/>
          </a:blip>
          <a:srcRect t="23214" r="10039" b="87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73" name="Google Shape;173;p20"/>
          <p:cNvPicPr preferRelativeResize="0"/>
          <p:nvPr/>
        </p:nvPicPr>
        <p:blipFill rotWithShape="1">
          <a:blip r:embed="rId4">
            <a:alphaModFix/>
          </a:blip>
          <a:srcRect l="11587" t="14432" r="10959" b="15303"/>
          <a:stretch/>
        </p:blipFill>
        <p:spPr>
          <a:xfrm>
            <a:off x="7844550" y="242050"/>
            <a:ext cx="996325" cy="68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0"/>
          <p:cNvPicPr preferRelativeResize="0"/>
          <p:nvPr/>
        </p:nvPicPr>
        <p:blipFill rotWithShape="1">
          <a:blip r:embed="rId5">
            <a:alphaModFix/>
          </a:blip>
          <a:srcRect l="1797" r="33077"/>
          <a:stretch/>
        </p:blipFill>
        <p:spPr>
          <a:xfrm>
            <a:off x="-5255400" y="1515375"/>
            <a:ext cx="3607148" cy="31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99725" y="4779620"/>
            <a:ext cx="1833624" cy="18293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0"/>
          <p:cNvSpPr txBox="1"/>
          <p:nvPr/>
        </p:nvSpPr>
        <p:spPr>
          <a:xfrm>
            <a:off x="704225" y="308750"/>
            <a:ext cx="7487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DB633"/>
                </a:solidFill>
                <a:latin typeface="Questrial"/>
                <a:ea typeface="Questrial"/>
                <a:cs typeface="Questrial"/>
                <a:sym typeface="Questrial"/>
              </a:rPr>
              <a:t>Practical Application and Results </a:t>
            </a:r>
            <a:endParaRPr sz="2200" b="1" dirty="0">
              <a:solidFill>
                <a:srgbClr val="FDB63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FDB63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77" name="Google Shape;177;p20"/>
          <p:cNvSpPr txBox="1">
            <a:spLocks noGrp="1"/>
          </p:cNvSpPr>
          <p:nvPr>
            <p:ph type="subTitle" idx="1"/>
          </p:nvPr>
        </p:nvSpPr>
        <p:spPr>
          <a:xfrm>
            <a:off x="704225" y="986900"/>
            <a:ext cx="37638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Soho Pizza  is Soho Hospitality’s Grab &amp; Go New York Pizza Brand 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BEFORE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We have a number of Grab &amp; Go Pizza shops at tourist centric neighbourhood, near popular bars and clubs 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We noticed that demand was very high especially during peak hours from 11pm to 4am 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AFTER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We installed digital menu boards and implemented dynamic pricing, increasing the price of  our 18” pizza slices by 10-12% during peak hours </a:t>
            </a: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Revenues were up by almost 10% per month</a:t>
            </a: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8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8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78" name="Google Shape;178;p20"/>
          <p:cNvPicPr preferRelativeResize="0"/>
          <p:nvPr/>
        </p:nvPicPr>
        <p:blipFill/>
        <p:spPr>
          <a:xfrm>
            <a:off x="5512950" y="1107175"/>
            <a:ext cx="2866322" cy="16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0"/>
          <p:cNvPicPr preferRelativeResize="0"/>
          <p:nvPr/>
        </p:nvPicPr>
        <p:blipFill/>
        <p:spPr>
          <a:xfrm>
            <a:off x="5512950" y="2880675"/>
            <a:ext cx="2866322" cy="16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3051F0-DA4A-CC5F-DAB2-B9786E809F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9" t="2400" r="66627" b="-476"/>
          <a:stretch/>
        </p:blipFill>
        <p:spPr>
          <a:xfrm>
            <a:off x="5512950" y="1129509"/>
            <a:ext cx="2873787" cy="161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BD514E-9CA3-7862-AED5-95F36EB4FD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361" t="1136" r="33786" b="-1136"/>
          <a:stretch/>
        </p:blipFill>
        <p:spPr>
          <a:xfrm>
            <a:off x="5512950" y="2906845"/>
            <a:ext cx="2829762" cy="1615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1"/>
          <p:cNvPicPr preferRelativeResize="0"/>
          <p:nvPr/>
        </p:nvPicPr>
        <p:blipFill rotWithShape="1">
          <a:blip r:embed="rId3">
            <a:alphaModFix/>
          </a:blip>
          <a:srcRect t="4335" b="22302"/>
          <a:stretch/>
        </p:blipFill>
        <p:spPr>
          <a:xfrm>
            <a:off x="0" y="2205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1"/>
          <p:cNvSpPr txBox="1"/>
          <p:nvPr/>
        </p:nvSpPr>
        <p:spPr>
          <a:xfrm>
            <a:off x="704225" y="308750"/>
            <a:ext cx="6633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DB633"/>
                </a:solidFill>
                <a:latin typeface="Questrial"/>
                <a:ea typeface="Questrial"/>
                <a:cs typeface="Questrial"/>
                <a:sym typeface="Questrial"/>
              </a:rPr>
              <a:t>Maximizing Profitability through Menu Engineering </a:t>
            </a:r>
            <a:endParaRPr sz="2200" b="1" dirty="0">
              <a:solidFill>
                <a:srgbClr val="FDB633"/>
              </a:solidFill>
            </a:endParaRPr>
          </a:p>
        </p:txBody>
      </p:sp>
      <p:sp>
        <p:nvSpPr>
          <p:cNvPr id="186" name="Google Shape;186;p21"/>
          <p:cNvSpPr txBox="1">
            <a:spLocks noGrp="1"/>
          </p:cNvSpPr>
          <p:nvPr>
            <p:ph type="subTitle" idx="1"/>
          </p:nvPr>
        </p:nvSpPr>
        <p:spPr>
          <a:xfrm>
            <a:off x="704225" y="-1418775"/>
            <a:ext cx="8520600" cy="12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" sz="1670"/>
              <a:t>Our menu is our playlist, and not every dish is a chart-topper. By analyzing dish performance, we fine-tuned our offerings, focusing on those that performed like platinum hits. This meant saying goodbye to about 15% of our less popular dishes and spotlighting those that our customers would sing praises for. The result? More applause and encores, less changeover and silence.</a:t>
            </a:r>
            <a:endParaRPr sz="1670" dirty="0"/>
          </a:p>
        </p:txBody>
      </p:sp>
      <p:pic>
        <p:nvPicPr>
          <p:cNvPr id="187" name="Google Shape;187;p21"/>
          <p:cNvPicPr preferRelativeResize="0"/>
          <p:nvPr/>
        </p:nvPicPr>
        <p:blipFill rotWithShape="1">
          <a:blip r:embed="rId4">
            <a:alphaModFix/>
          </a:blip>
          <a:srcRect t="1242" b="3145"/>
          <a:stretch/>
        </p:blipFill>
        <p:spPr>
          <a:xfrm>
            <a:off x="9734900" y="476325"/>
            <a:ext cx="4383426" cy="4190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8" name="Google Shape;188;p21"/>
          <p:cNvGrpSpPr/>
          <p:nvPr/>
        </p:nvGrpSpPr>
        <p:grpSpPr>
          <a:xfrm>
            <a:off x="4918367" y="1486573"/>
            <a:ext cx="3822481" cy="2591070"/>
            <a:chOff x="1561650" y="1395525"/>
            <a:chExt cx="4441350" cy="2923825"/>
          </a:xfrm>
        </p:grpSpPr>
        <p:sp>
          <p:nvSpPr>
            <p:cNvPr id="189" name="Google Shape;189;p21"/>
            <p:cNvSpPr/>
            <p:nvPr/>
          </p:nvSpPr>
          <p:spPr>
            <a:xfrm>
              <a:off x="1561650" y="1395525"/>
              <a:ext cx="2193000" cy="1439700"/>
            </a:xfrm>
            <a:prstGeom prst="rect">
              <a:avLst/>
            </a:prstGeom>
            <a:solidFill>
              <a:srgbClr val="FDB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190;p21"/>
            <p:cNvSpPr/>
            <p:nvPr/>
          </p:nvSpPr>
          <p:spPr>
            <a:xfrm>
              <a:off x="1561650" y="2879650"/>
              <a:ext cx="2193000" cy="1439700"/>
            </a:xfrm>
            <a:prstGeom prst="rect">
              <a:avLst/>
            </a:prstGeom>
            <a:solidFill>
              <a:srgbClr val="303030">
                <a:alpha val="99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191;p21"/>
            <p:cNvSpPr/>
            <p:nvPr/>
          </p:nvSpPr>
          <p:spPr>
            <a:xfrm>
              <a:off x="3810000" y="1395525"/>
              <a:ext cx="2193000" cy="1439700"/>
            </a:xfrm>
            <a:prstGeom prst="rect">
              <a:avLst/>
            </a:prstGeom>
            <a:solidFill>
              <a:srgbClr val="303030">
                <a:alpha val="99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192;p21"/>
            <p:cNvSpPr/>
            <p:nvPr/>
          </p:nvSpPr>
          <p:spPr>
            <a:xfrm>
              <a:off x="3810000" y="2879650"/>
              <a:ext cx="2193000" cy="1439700"/>
            </a:xfrm>
            <a:prstGeom prst="rect">
              <a:avLst/>
            </a:prstGeom>
            <a:solidFill>
              <a:srgbClr val="FDB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cxnSp>
        <p:nvCxnSpPr>
          <p:cNvPr id="193" name="Google Shape;193;p21"/>
          <p:cNvCxnSpPr/>
          <p:nvPr/>
        </p:nvCxnSpPr>
        <p:spPr>
          <a:xfrm rot="10800000">
            <a:off x="4803784" y="1489111"/>
            <a:ext cx="0" cy="2588395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4" name="Google Shape;194;p21"/>
          <p:cNvCxnSpPr/>
          <p:nvPr/>
        </p:nvCxnSpPr>
        <p:spPr>
          <a:xfrm>
            <a:off x="4910081" y="4196123"/>
            <a:ext cx="383698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5" name="Google Shape;195;p21"/>
          <p:cNvSpPr txBox="1"/>
          <p:nvPr/>
        </p:nvSpPr>
        <p:spPr>
          <a:xfrm>
            <a:off x="5080272" y="2268498"/>
            <a:ext cx="156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" sz="12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Plow Horse</a:t>
            </a:r>
            <a:br>
              <a:rPr lang="en" sz="12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</a:br>
            <a:r>
              <a:rPr lang="en"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High Popularity |</a:t>
            </a:r>
            <a:endParaRPr sz="8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Low Profitability</a:t>
            </a:r>
            <a:endParaRPr sz="12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96" name="Google Shape;196;p21"/>
          <p:cNvSpPr txBox="1"/>
          <p:nvPr/>
        </p:nvSpPr>
        <p:spPr>
          <a:xfrm>
            <a:off x="5080262" y="3550999"/>
            <a:ext cx="156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DB633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" sz="1200" b="1">
                <a:solidFill>
                  <a:srgbClr val="FDB633"/>
                </a:solidFill>
                <a:latin typeface="Questrial"/>
                <a:ea typeface="Questrial"/>
                <a:cs typeface="Questrial"/>
                <a:sym typeface="Questrial"/>
              </a:rPr>
              <a:t>Dog</a:t>
            </a:r>
            <a:br>
              <a:rPr lang="en" sz="1200" b="1">
                <a:solidFill>
                  <a:srgbClr val="FDB633"/>
                </a:solidFill>
                <a:latin typeface="Questrial"/>
                <a:ea typeface="Questrial"/>
                <a:cs typeface="Questrial"/>
                <a:sym typeface="Questrial"/>
              </a:rPr>
            </a:br>
            <a:r>
              <a:rPr lang="en" sz="800">
                <a:solidFill>
                  <a:srgbClr val="FDB633"/>
                </a:solidFill>
                <a:latin typeface="Questrial"/>
                <a:ea typeface="Questrial"/>
                <a:cs typeface="Questrial"/>
                <a:sym typeface="Questrial"/>
              </a:rPr>
              <a:t>Low Popularity |</a:t>
            </a:r>
            <a:endParaRPr sz="800" dirty="0">
              <a:solidFill>
                <a:srgbClr val="FDB63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DB633"/>
                </a:solidFill>
                <a:latin typeface="Questrial"/>
                <a:ea typeface="Questrial"/>
                <a:cs typeface="Questrial"/>
                <a:sym typeface="Questrial"/>
              </a:rPr>
              <a:t> Low Profitability</a:t>
            </a:r>
            <a:endParaRPr sz="1200" dirty="0">
              <a:solidFill>
                <a:srgbClr val="FDB63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97" name="Google Shape;197;p21"/>
          <p:cNvSpPr txBox="1"/>
          <p:nvPr/>
        </p:nvSpPr>
        <p:spPr>
          <a:xfrm>
            <a:off x="7018297" y="2268498"/>
            <a:ext cx="156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DB633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" sz="1200" b="1">
                <a:solidFill>
                  <a:srgbClr val="FDB633"/>
                </a:solidFill>
                <a:latin typeface="Questrial"/>
                <a:ea typeface="Questrial"/>
                <a:cs typeface="Questrial"/>
                <a:sym typeface="Questrial"/>
              </a:rPr>
              <a:t>Star</a:t>
            </a:r>
            <a:br>
              <a:rPr lang="en" sz="1200" b="1">
                <a:solidFill>
                  <a:srgbClr val="FDB633"/>
                </a:solidFill>
                <a:latin typeface="Questrial"/>
                <a:ea typeface="Questrial"/>
                <a:cs typeface="Questrial"/>
                <a:sym typeface="Questrial"/>
              </a:rPr>
            </a:br>
            <a:r>
              <a:rPr lang="en" sz="800">
                <a:solidFill>
                  <a:srgbClr val="FDB633"/>
                </a:solidFill>
                <a:latin typeface="Questrial"/>
                <a:ea typeface="Questrial"/>
                <a:cs typeface="Questrial"/>
                <a:sym typeface="Questrial"/>
              </a:rPr>
              <a:t>High Popularity | </a:t>
            </a:r>
            <a:endParaRPr sz="800" dirty="0">
              <a:solidFill>
                <a:srgbClr val="FDB633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DB633"/>
                </a:solidFill>
                <a:latin typeface="Questrial"/>
                <a:ea typeface="Questrial"/>
                <a:cs typeface="Questrial"/>
                <a:sym typeface="Questrial"/>
              </a:rPr>
              <a:t>High Profitability</a:t>
            </a:r>
            <a:endParaRPr sz="1200" dirty="0">
              <a:solidFill>
                <a:srgbClr val="FDB633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98" name="Google Shape;198;p21"/>
          <p:cNvSpPr txBox="1"/>
          <p:nvPr/>
        </p:nvSpPr>
        <p:spPr>
          <a:xfrm>
            <a:off x="7018297" y="3550999"/>
            <a:ext cx="156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" sz="12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Puzzle</a:t>
            </a:r>
            <a:br>
              <a:rPr lang="en" sz="1200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</a:br>
            <a:r>
              <a:rPr lang="en"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Low Popularity | </a:t>
            </a:r>
            <a:endParaRPr sz="8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High Profitability</a:t>
            </a:r>
            <a:endParaRPr sz="12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99" name="Google Shape;19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14814" y="1761128"/>
            <a:ext cx="492733" cy="507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14812" y="3148995"/>
            <a:ext cx="492733" cy="365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86825" y="3131123"/>
            <a:ext cx="424779" cy="401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86823" y="1805412"/>
            <a:ext cx="424779" cy="418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1"/>
          <p:cNvPicPr preferRelativeResize="0"/>
          <p:nvPr/>
        </p:nvPicPr>
        <p:blipFill rotWithShape="1">
          <a:blip r:embed="rId9">
            <a:alphaModFix/>
          </a:blip>
          <a:srcRect l="11587" t="14432" r="10959" b="15303"/>
          <a:stretch/>
        </p:blipFill>
        <p:spPr>
          <a:xfrm>
            <a:off x="7844550" y="242050"/>
            <a:ext cx="996325" cy="689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1"/>
          <p:cNvSpPr txBox="1">
            <a:spLocks noGrp="1"/>
          </p:cNvSpPr>
          <p:nvPr>
            <p:ph type="subTitle" idx="1"/>
          </p:nvPr>
        </p:nvSpPr>
        <p:spPr>
          <a:xfrm>
            <a:off x="704225" y="986900"/>
            <a:ext cx="39849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Continuous Evaluation</a:t>
            </a: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Menu Engineering is not new! 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Regular assessment of each menu items popularity and profitability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Menu Optimization </a:t>
            </a: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Popular but less profitable dishes are reengineered to increase margins.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Unprofitable and unpopular items are either removed or replaced.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Menus are a  restaurant’s real estate! 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Menu Size Reduction</a:t>
            </a: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Decreasing menu sizes to reduce inventory and holding costs.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Older menus reduced to 25-32 items 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Lower food costs by 1-2%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Impact of Menu Design</a:t>
            </a:r>
            <a:endParaRPr sz="1300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Limited knowledge about the psychological impact of menu design on consumer behavior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457200" lvl="0" indent="-3111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Questrial"/>
              <a:buChar char="-"/>
            </a:pPr>
            <a:r>
              <a:rPr lang="en" sz="13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Streamlining menus to enhance revenues and operational efficiency</a:t>
            </a:r>
            <a:endParaRPr sz="1300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8" b="1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05" name="Google Shape;205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899725" y="4779620"/>
            <a:ext cx="1833624" cy="182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1176</Words>
  <Application>Microsoft Office PowerPoint</Application>
  <PresentationFormat>On-screen Show (16:9)</PresentationFormat>
  <Paragraphs>223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Questrial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 av 01</cp:lastModifiedBy>
  <cp:revision>3</cp:revision>
  <dcterms:modified xsi:type="dcterms:W3CDTF">2024-04-29T06:45:45Z</dcterms:modified>
</cp:coreProperties>
</file>