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1"/>
  </p:notesMasterIdLst>
  <p:sldIdLst>
    <p:sldId id="287" r:id="rId2"/>
    <p:sldId id="13958" r:id="rId3"/>
    <p:sldId id="13881" r:id="rId4"/>
    <p:sldId id="15766" r:id="rId5"/>
    <p:sldId id="15772" r:id="rId6"/>
    <p:sldId id="13884" r:id="rId7"/>
    <p:sldId id="304" r:id="rId8"/>
    <p:sldId id="13890" r:id="rId9"/>
    <p:sldId id="13891" r:id="rId10"/>
    <p:sldId id="13948" r:id="rId11"/>
    <p:sldId id="13961" r:id="rId12"/>
    <p:sldId id="15776" r:id="rId13"/>
    <p:sldId id="15777" r:id="rId14"/>
    <p:sldId id="15781" r:id="rId15"/>
    <p:sldId id="15779" r:id="rId16"/>
    <p:sldId id="15780" r:id="rId17"/>
    <p:sldId id="13977" r:id="rId18"/>
    <p:sldId id="15778" r:id="rId19"/>
    <p:sldId id="139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AFA668-F9C6-DCF4-6923-502182446546}" name="Oluwatoyin Awotiwon | SAMRC" initials="OA|S" userId="S::oawotiwon@mrc.ac.za::3c7e609d-b053-47cb-bd5d-9685279a5215" providerId="AD"/>
  <p188:author id="{ABE0D08C-DFA9-7F00-AA1D-0CCA327C0579}" name="Wanda Mdekazi" initials="WM" userId="S::WandaM@idc.co.za::021d5d6c-6937-4c81-9fbf-bae5180d36c9" providerId="AD"/>
  <p188:author id="{FC88BBD7-4E69-E4FE-D714-B84EA28E01EF}" name="Kaamini" initials="K" userId="827a2a8e06982323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uwatoyin Awotiwon | SAMRC" initials="OA|S" lastIdx="1" clrIdx="0">
    <p:extLst>
      <p:ext uri="{19B8F6BF-5375-455C-9EA6-DF929625EA0E}">
        <p15:presenceInfo xmlns:p15="http://schemas.microsoft.com/office/powerpoint/2012/main" userId="S::oawotiwon@mrc.ac.za::3c7e609d-b053-47cb-bd5d-9685279a52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CDC"/>
    <a:srgbClr val="005780"/>
    <a:srgbClr val="005F88"/>
    <a:srgbClr val="FEBF35"/>
    <a:srgbClr val="FFFFFF"/>
    <a:srgbClr val="015F88"/>
    <a:srgbClr val="FFBF34"/>
    <a:srgbClr val="007F76"/>
    <a:srgbClr val="A69B91"/>
    <a:srgbClr val="3F5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ACD75F-7D47-49A0-A154-7D00F4C0A56C}" v="3" dt="2025-05-20T08:58:27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0" autoAdjust="0"/>
    <p:restoredTop sz="93447" autoAdjust="0"/>
  </p:normalViewPr>
  <p:slideViewPr>
    <p:cSldViewPr snapToGrid="0">
      <p:cViewPr varScale="1">
        <p:scale>
          <a:sx n="56" d="100"/>
          <a:sy n="56" d="100"/>
        </p:scale>
        <p:origin x="125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lego Mphahlele" userId="3898ad91-a403-40ec-a1ae-edbfaf1b6e2a" providerId="ADAL" clId="{7AACD75F-7D47-49A0-A154-7D00F4C0A56C}"/>
    <pc:docChg chg="modSld">
      <pc:chgData name="Katlego Mphahlele" userId="3898ad91-a403-40ec-a1ae-edbfaf1b6e2a" providerId="ADAL" clId="{7AACD75F-7D47-49A0-A154-7D00F4C0A56C}" dt="2025-05-20T08:58:37.556" v="5" actId="1076"/>
      <pc:docMkLst>
        <pc:docMk/>
      </pc:docMkLst>
      <pc:sldChg chg="modSp">
        <pc:chgData name="Katlego Mphahlele" userId="3898ad91-a403-40ec-a1ae-edbfaf1b6e2a" providerId="ADAL" clId="{7AACD75F-7D47-49A0-A154-7D00F4C0A56C}" dt="2025-05-20T08:58:27.852" v="4"/>
        <pc:sldMkLst>
          <pc:docMk/>
          <pc:sldMk cId="1932343564" sldId="13977"/>
        </pc:sldMkLst>
        <pc:spChg chg="mod">
          <ac:chgData name="Katlego Mphahlele" userId="3898ad91-a403-40ec-a1ae-edbfaf1b6e2a" providerId="ADAL" clId="{7AACD75F-7D47-49A0-A154-7D00F4C0A56C}" dt="2025-05-20T08:58:27.852" v="4"/>
          <ac:spMkLst>
            <pc:docMk/>
            <pc:sldMk cId="1932343564" sldId="13977"/>
            <ac:spMk id="2" creationId="{D3DDD733-4089-5E0C-F960-03A082E6C579}"/>
          </ac:spMkLst>
        </pc:spChg>
      </pc:sldChg>
      <pc:sldChg chg="modSp mod">
        <pc:chgData name="Katlego Mphahlele" userId="3898ad91-a403-40ec-a1ae-edbfaf1b6e2a" providerId="ADAL" clId="{7AACD75F-7D47-49A0-A154-7D00F4C0A56C}" dt="2025-05-20T08:58:11.014" v="2" actId="1076"/>
        <pc:sldMkLst>
          <pc:docMk/>
          <pc:sldMk cId="2049977475" sldId="15776"/>
        </pc:sldMkLst>
        <pc:spChg chg="mod">
          <ac:chgData name="Katlego Mphahlele" userId="3898ad91-a403-40ec-a1ae-edbfaf1b6e2a" providerId="ADAL" clId="{7AACD75F-7D47-49A0-A154-7D00F4C0A56C}" dt="2025-05-20T08:58:05.743" v="1"/>
          <ac:spMkLst>
            <pc:docMk/>
            <pc:sldMk cId="2049977475" sldId="15776"/>
            <ac:spMk id="2" creationId="{DF47FAC8-6C99-6E00-38F4-238EFB5BCC60}"/>
          </ac:spMkLst>
        </pc:spChg>
        <pc:spChg chg="mod">
          <ac:chgData name="Katlego Mphahlele" userId="3898ad91-a403-40ec-a1ae-edbfaf1b6e2a" providerId="ADAL" clId="{7AACD75F-7D47-49A0-A154-7D00F4C0A56C}" dt="2025-05-20T08:58:11.014" v="2" actId="1076"/>
          <ac:spMkLst>
            <pc:docMk/>
            <pc:sldMk cId="2049977475" sldId="15776"/>
            <ac:spMk id="3" creationId="{E8AD9064-EDE1-A758-D4DA-7E36AF154EC5}"/>
          </ac:spMkLst>
        </pc:spChg>
      </pc:sldChg>
      <pc:sldChg chg="modSp">
        <pc:chgData name="Katlego Mphahlele" userId="3898ad91-a403-40ec-a1ae-edbfaf1b6e2a" providerId="ADAL" clId="{7AACD75F-7D47-49A0-A154-7D00F4C0A56C}" dt="2025-05-20T08:58:18.986" v="3"/>
        <pc:sldMkLst>
          <pc:docMk/>
          <pc:sldMk cId="3925127969" sldId="15777"/>
        </pc:sldMkLst>
        <pc:spChg chg="mod">
          <ac:chgData name="Katlego Mphahlele" userId="3898ad91-a403-40ec-a1ae-edbfaf1b6e2a" providerId="ADAL" clId="{7AACD75F-7D47-49A0-A154-7D00F4C0A56C}" dt="2025-05-20T08:58:18.986" v="3"/>
          <ac:spMkLst>
            <pc:docMk/>
            <pc:sldMk cId="3925127969" sldId="15777"/>
            <ac:spMk id="2" creationId="{A088088B-CF62-A86F-B692-56E29CE48306}"/>
          </ac:spMkLst>
        </pc:spChg>
      </pc:sldChg>
      <pc:sldChg chg="modSp mod">
        <pc:chgData name="Katlego Mphahlele" userId="3898ad91-a403-40ec-a1ae-edbfaf1b6e2a" providerId="ADAL" clId="{7AACD75F-7D47-49A0-A154-7D00F4C0A56C}" dt="2025-05-20T08:58:37.556" v="5" actId="1076"/>
        <pc:sldMkLst>
          <pc:docMk/>
          <pc:sldMk cId="1149984272" sldId="15778"/>
        </pc:sldMkLst>
        <pc:spChg chg="mod">
          <ac:chgData name="Katlego Mphahlele" userId="3898ad91-a403-40ec-a1ae-edbfaf1b6e2a" providerId="ADAL" clId="{7AACD75F-7D47-49A0-A154-7D00F4C0A56C}" dt="2025-05-20T08:58:37.556" v="5" actId="1076"/>
          <ac:spMkLst>
            <pc:docMk/>
            <pc:sldMk cId="1149984272" sldId="15778"/>
            <ac:spMk id="3" creationId="{10DCAA3F-75C7-0260-347B-7AC9D46711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938A3-D8BA-4FF3-8BFC-7587F94AE4DD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1AA30-C89A-4A73-B158-9D93C3008A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4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1AA30-C89A-4A73-B158-9D93C3008A50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1AA30-C89A-4A73-B158-9D93C3008A5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5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1AA30-C89A-4A73-B158-9D93C3008A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5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36AE-E6D6-4C45-48B7-EA299A2E7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64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38FE3BC-BFDC-A890-CD8C-F77CA153B850}"/>
              </a:ext>
            </a:extLst>
          </p:cNvPr>
          <p:cNvSpPr/>
          <p:nvPr userDrawn="1"/>
        </p:nvSpPr>
        <p:spPr>
          <a:xfrm flipH="1">
            <a:off x="-2032000" y="3037259"/>
            <a:ext cx="8088245" cy="3112152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886E35-066B-3F48-CE1B-854D8CA5A0D9}"/>
              </a:ext>
            </a:extLst>
          </p:cNvPr>
          <p:cNvSpPr/>
          <p:nvPr userDrawn="1"/>
        </p:nvSpPr>
        <p:spPr>
          <a:xfrm>
            <a:off x="-2123440" y="-152400"/>
            <a:ext cx="2123440" cy="70916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5D76FA0-F3A5-0621-F4D0-2E0980B608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05DA49-C119-EC2F-4177-E9E852571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417" y="3429000"/>
            <a:ext cx="5005987" cy="1151463"/>
          </a:xfrm>
        </p:spPr>
        <p:txBody>
          <a:bodyPr anchor="b" anchorCtr="0">
            <a:noAutofit/>
          </a:bodyPr>
          <a:lstStyle>
            <a:lvl1pPr>
              <a:lnSpc>
                <a:spcPts val="5360"/>
              </a:lnSpc>
              <a:defRPr sz="4800" b="1" i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GB" dirty="0"/>
              <a:t>Click to Insert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8DC83F-2416-A733-26AC-CA2779402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416" y="4628756"/>
            <a:ext cx="5005987" cy="769356"/>
          </a:xfrm>
        </p:spPr>
        <p:txBody>
          <a:bodyPr anchor="t" anchorCtr="0"/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144000" indent="0">
              <a:buNone/>
              <a:defRPr sz="2200" b="1">
                <a:solidFill>
                  <a:schemeClr val="bg1"/>
                </a:solidFill>
              </a:defRPr>
            </a:lvl2pPr>
            <a:lvl3pPr marL="2880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848175E-A4A7-5362-5554-8E4662374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120" y="6335084"/>
            <a:ext cx="4458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6F5C0-C605-26DA-C875-1BD39A6A7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3018" y="345282"/>
            <a:ext cx="8194880" cy="6231733"/>
          </a:xfrm>
          <a:prstGeom prst="rect">
            <a:avLst/>
          </a:prstGeom>
        </p:spPr>
      </p:pic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439736" y="476075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5206"/>
                </a:schemeClr>
              </a:gs>
              <a:gs pos="99000">
                <a:schemeClr val="bg1">
                  <a:alpha val="68367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256" y="3539654"/>
            <a:ext cx="4920978" cy="326571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6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457829-CDB9-5746-EEA6-42E3156B0B8F}"/>
              </a:ext>
            </a:extLst>
          </p:cNvPr>
          <p:cNvSpPr/>
          <p:nvPr userDrawn="1"/>
        </p:nvSpPr>
        <p:spPr>
          <a:xfrm>
            <a:off x="-1" y="0"/>
            <a:ext cx="10721009" cy="6858000"/>
          </a:xfrm>
          <a:prstGeom prst="rect">
            <a:avLst/>
          </a:prstGeom>
          <a:blipFill dpi="0" rotWithShape="1">
            <a:blip r:embed="rId2" cstate="screen">
              <a:alphaModFix amt="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A22AEA-2652-A57C-8E71-EDFD9BD5AF9D}"/>
              </a:ext>
            </a:extLst>
          </p:cNvPr>
          <p:cNvSpPr/>
          <p:nvPr userDrawn="1"/>
        </p:nvSpPr>
        <p:spPr>
          <a:xfrm rot="16200000">
            <a:off x="3952477" y="42579"/>
            <a:ext cx="6858000" cy="677284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164708" y="93380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10138"/>
                </a:schemeClr>
              </a:gs>
              <a:gs pos="98000">
                <a:schemeClr val="bg1">
                  <a:alpha val="35020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824870" y="2976080"/>
            <a:ext cx="5367131" cy="2065136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2258" y="862965"/>
            <a:ext cx="4454046" cy="1915719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8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7465" y="3575543"/>
            <a:ext cx="4213306" cy="9077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insert divider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4025228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426403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F41C-8238-CE81-7997-5CAC8B98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99205"/>
            <a:ext cx="9463472" cy="97778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85EA35-9B0D-1EDF-E921-DDA49C879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455938"/>
            <a:ext cx="11233150" cy="4386597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B1AFE-7758-E99E-97F7-9C42FBFAB1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6E6B7-0DBE-0F3F-7236-2700FA28013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C20C8DC-6F09-7EF0-2985-278F087AB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783E7AB-6BD8-6732-C9CB-DE85D25B1B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80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F41C-8238-CE81-7997-5CAC8B98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9208"/>
            <a:ext cx="11233149" cy="6234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85EA35-9B0D-1EDF-E921-DDA49C879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449388"/>
            <a:ext cx="11233150" cy="4393147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A36E93C-4D6B-6165-8E0F-F24EC0F502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242987"/>
            <a:ext cx="3204809" cy="192019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AF25180-F74D-F44E-16AC-40DE86E0A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A46335A-84CB-F85E-08BF-3EBAFE217D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AAAE6D4-2BF9-EC9B-0E61-0A28F224A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750DF20-E4EC-4465-02FD-1E7AEDB22D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0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85EA35-9B0D-1EDF-E921-DDA49C879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449388"/>
            <a:ext cx="11233150" cy="4393147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A36E93C-4D6B-6165-8E0F-F24EC0F502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242987"/>
            <a:ext cx="3204809" cy="192019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AF25180-F74D-F44E-16AC-40DE86E0A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A46335A-84CB-F85E-08BF-3EBAFE217D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AAAE6D4-2BF9-EC9B-0E61-0A28F224A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10CB3CA-1264-40E3-B831-4BC8693E2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16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85EA35-9B0D-1EDF-E921-DDA49C879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449376"/>
            <a:ext cx="5616575" cy="439316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800"/>
              </a:spcAft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B6741C7-4763-20AD-871A-4DBCE189FE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45716" y="1449376"/>
            <a:ext cx="5746284" cy="4392614"/>
          </a:xfrm>
          <a:custGeom>
            <a:avLst/>
            <a:gdLst>
              <a:gd name="connsiteX0" fmla="*/ 216212 w 5746284"/>
              <a:gd name="connsiteY0" fmla="*/ 0 h 4392614"/>
              <a:gd name="connsiteX1" fmla="*/ 5746284 w 5746284"/>
              <a:gd name="connsiteY1" fmla="*/ 0 h 4392614"/>
              <a:gd name="connsiteX2" fmla="*/ 5746284 w 5746284"/>
              <a:gd name="connsiteY2" fmla="*/ 4392614 h 4392614"/>
              <a:gd name="connsiteX3" fmla="*/ 1744979 w 5746284"/>
              <a:gd name="connsiteY3" fmla="*/ 4392614 h 4392614"/>
              <a:gd name="connsiteX4" fmla="*/ 0 w 5746284"/>
              <a:gd name="connsiteY4" fmla="*/ 2623273 h 4392614"/>
              <a:gd name="connsiteX5" fmla="*/ 0 w 5746284"/>
              <a:gd name="connsiteY5" fmla="*/ 219230 h 4392614"/>
              <a:gd name="connsiteX6" fmla="*/ 216212 w 5746284"/>
              <a:gd name="connsiteY6" fmla="*/ 0 h 439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6284" h="4392614">
                <a:moveTo>
                  <a:pt x="216212" y="0"/>
                </a:moveTo>
                <a:lnTo>
                  <a:pt x="5746284" y="0"/>
                </a:lnTo>
                <a:lnTo>
                  <a:pt x="5746284" y="4392614"/>
                </a:lnTo>
                <a:lnTo>
                  <a:pt x="1744979" y="4392614"/>
                </a:lnTo>
                <a:cubicBezTo>
                  <a:pt x="1744979" y="4392614"/>
                  <a:pt x="0" y="4392614"/>
                  <a:pt x="0" y="2623273"/>
                </a:cubicBezTo>
                <a:lnTo>
                  <a:pt x="0" y="219230"/>
                </a:lnTo>
                <a:cubicBezTo>
                  <a:pt x="0" y="219230"/>
                  <a:pt x="0" y="0"/>
                  <a:pt x="21621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F035E8-C860-1E75-2801-37E831DC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99205"/>
            <a:ext cx="9463472" cy="97778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62C33EC-8397-ED88-A4F3-68C1843F27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209E1B-FECD-C010-73A1-3DBCD58804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5B772F-006B-9825-68C8-2C15462E8D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8FC3CE71-987C-352D-E500-3F641BE58D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87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F41C-8238-CE81-7997-5CAC8B98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9208"/>
            <a:ext cx="11233149" cy="6234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A36E93C-4D6B-6165-8E0F-F24EC0F502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242987"/>
            <a:ext cx="3204809" cy="192019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AF25180-F74D-F44E-16AC-40DE86E0A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A46335A-84CB-F85E-08BF-3EBAFE217D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AAAE6D4-2BF9-EC9B-0E61-0A28F224A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4A55988-1D0C-384B-ED89-F87795B352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449376"/>
            <a:ext cx="5616575" cy="439316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800"/>
              </a:spcAft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A7854173-5D96-930E-AB85-F0DF64D44EF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5716" y="1449376"/>
            <a:ext cx="5746284" cy="4392614"/>
          </a:xfrm>
          <a:custGeom>
            <a:avLst/>
            <a:gdLst>
              <a:gd name="connsiteX0" fmla="*/ 216212 w 5746284"/>
              <a:gd name="connsiteY0" fmla="*/ 0 h 4392614"/>
              <a:gd name="connsiteX1" fmla="*/ 5746284 w 5746284"/>
              <a:gd name="connsiteY1" fmla="*/ 0 h 4392614"/>
              <a:gd name="connsiteX2" fmla="*/ 5746284 w 5746284"/>
              <a:gd name="connsiteY2" fmla="*/ 4392614 h 4392614"/>
              <a:gd name="connsiteX3" fmla="*/ 1744979 w 5746284"/>
              <a:gd name="connsiteY3" fmla="*/ 4392614 h 4392614"/>
              <a:gd name="connsiteX4" fmla="*/ 0 w 5746284"/>
              <a:gd name="connsiteY4" fmla="*/ 2623273 h 4392614"/>
              <a:gd name="connsiteX5" fmla="*/ 0 w 5746284"/>
              <a:gd name="connsiteY5" fmla="*/ 219230 h 4392614"/>
              <a:gd name="connsiteX6" fmla="*/ 216212 w 5746284"/>
              <a:gd name="connsiteY6" fmla="*/ 0 h 439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6284" h="4392614">
                <a:moveTo>
                  <a:pt x="216212" y="0"/>
                </a:moveTo>
                <a:lnTo>
                  <a:pt x="5746284" y="0"/>
                </a:lnTo>
                <a:lnTo>
                  <a:pt x="5746284" y="4392614"/>
                </a:lnTo>
                <a:lnTo>
                  <a:pt x="1744979" y="4392614"/>
                </a:lnTo>
                <a:cubicBezTo>
                  <a:pt x="1744979" y="4392614"/>
                  <a:pt x="0" y="4392614"/>
                  <a:pt x="0" y="2623273"/>
                </a:cubicBezTo>
                <a:lnTo>
                  <a:pt x="0" y="219230"/>
                </a:lnTo>
                <a:cubicBezTo>
                  <a:pt x="0" y="219230"/>
                  <a:pt x="0" y="0"/>
                  <a:pt x="21621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Picture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3FFA92C-6D24-6550-6F7C-A77B9AB02F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0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B6741C7-4763-20AD-871A-4DBCE189FE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45716" y="1449376"/>
            <a:ext cx="5746284" cy="4392614"/>
          </a:xfrm>
          <a:custGeom>
            <a:avLst/>
            <a:gdLst>
              <a:gd name="connsiteX0" fmla="*/ 216212 w 5746284"/>
              <a:gd name="connsiteY0" fmla="*/ 0 h 4392614"/>
              <a:gd name="connsiteX1" fmla="*/ 5746284 w 5746284"/>
              <a:gd name="connsiteY1" fmla="*/ 0 h 4392614"/>
              <a:gd name="connsiteX2" fmla="*/ 5746284 w 5746284"/>
              <a:gd name="connsiteY2" fmla="*/ 4392614 h 4392614"/>
              <a:gd name="connsiteX3" fmla="*/ 1744979 w 5746284"/>
              <a:gd name="connsiteY3" fmla="*/ 4392614 h 4392614"/>
              <a:gd name="connsiteX4" fmla="*/ 0 w 5746284"/>
              <a:gd name="connsiteY4" fmla="*/ 2623273 h 4392614"/>
              <a:gd name="connsiteX5" fmla="*/ 0 w 5746284"/>
              <a:gd name="connsiteY5" fmla="*/ 219230 h 4392614"/>
              <a:gd name="connsiteX6" fmla="*/ 216212 w 5746284"/>
              <a:gd name="connsiteY6" fmla="*/ 0 h 439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6284" h="4392614">
                <a:moveTo>
                  <a:pt x="216212" y="0"/>
                </a:moveTo>
                <a:lnTo>
                  <a:pt x="5746284" y="0"/>
                </a:lnTo>
                <a:lnTo>
                  <a:pt x="5746284" y="4392614"/>
                </a:lnTo>
                <a:lnTo>
                  <a:pt x="1744979" y="4392614"/>
                </a:lnTo>
                <a:cubicBezTo>
                  <a:pt x="1744979" y="4392614"/>
                  <a:pt x="0" y="4392614"/>
                  <a:pt x="0" y="2623273"/>
                </a:cubicBezTo>
                <a:lnTo>
                  <a:pt x="0" y="219230"/>
                </a:lnTo>
                <a:cubicBezTo>
                  <a:pt x="0" y="219230"/>
                  <a:pt x="0" y="0"/>
                  <a:pt x="21621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F035E8-C860-1E75-2801-37E831DC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99205"/>
            <a:ext cx="9463472" cy="97778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62C33EC-8397-ED88-A4F3-68C1843F27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209E1B-FECD-C010-73A1-3DBCD58804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5B772F-006B-9825-68C8-2C15462E8D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E7A77AB-F2AE-6721-5EB7-F1F0AC7B44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13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F41C-8238-CE81-7997-5CAC8B98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9208"/>
            <a:ext cx="11233149" cy="6234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A36E93C-4D6B-6165-8E0F-F24EC0F502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242987"/>
            <a:ext cx="3204809" cy="192019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AF25180-F74D-F44E-16AC-40DE86E0A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A46335A-84CB-F85E-08BF-3EBAFE217D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AAAE6D4-2BF9-EC9B-0E61-0A28F224A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A7854173-5D96-930E-AB85-F0DF64D44EF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5716" y="1449376"/>
            <a:ext cx="5746284" cy="4392614"/>
          </a:xfrm>
          <a:custGeom>
            <a:avLst/>
            <a:gdLst>
              <a:gd name="connsiteX0" fmla="*/ 216212 w 5746284"/>
              <a:gd name="connsiteY0" fmla="*/ 0 h 4392614"/>
              <a:gd name="connsiteX1" fmla="*/ 5746284 w 5746284"/>
              <a:gd name="connsiteY1" fmla="*/ 0 h 4392614"/>
              <a:gd name="connsiteX2" fmla="*/ 5746284 w 5746284"/>
              <a:gd name="connsiteY2" fmla="*/ 4392614 h 4392614"/>
              <a:gd name="connsiteX3" fmla="*/ 1744979 w 5746284"/>
              <a:gd name="connsiteY3" fmla="*/ 4392614 h 4392614"/>
              <a:gd name="connsiteX4" fmla="*/ 0 w 5746284"/>
              <a:gd name="connsiteY4" fmla="*/ 2623273 h 4392614"/>
              <a:gd name="connsiteX5" fmla="*/ 0 w 5746284"/>
              <a:gd name="connsiteY5" fmla="*/ 219230 h 4392614"/>
              <a:gd name="connsiteX6" fmla="*/ 216212 w 5746284"/>
              <a:gd name="connsiteY6" fmla="*/ 0 h 439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6284" h="4392614">
                <a:moveTo>
                  <a:pt x="216212" y="0"/>
                </a:moveTo>
                <a:lnTo>
                  <a:pt x="5746284" y="0"/>
                </a:lnTo>
                <a:lnTo>
                  <a:pt x="5746284" y="4392614"/>
                </a:lnTo>
                <a:lnTo>
                  <a:pt x="1744979" y="4392614"/>
                </a:lnTo>
                <a:cubicBezTo>
                  <a:pt x="1744979" y="4392614"/>
                  <a:pt x="0" y="4392614"/>
                  <a:pt x="0" y="2623273"/>
                </a:cubicBezTo>
                <a:lnTo>
                  <a:pt x="0" y="219230"/>
                </a:lnTo>
                <a:cubicBezTo>
                  <a:pt x="0" y="219230"/>
                  <a:pt x="0" y="0"/>
                  <a:pt x="21621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Picture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96E8B48-4734-A099-C195-FE3F37850B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457829-CDB9-5746-EEA6-42E3156B0B8F}"/>
              </a:ext>
            </a:extLst>
          </p:cNvPr>
          <p:cNvSpPr/>
          <p:nvPr userDrawn="1"/>
        </p:nvSpPr>
        <p:spPr>
          <a:xfrm>
            <a:off x="301082" y="345688"/>
            <a:ext cx="8206814" cy="6231328"/>
          </a:xfrm>
          <a:prstGeom prst="rect">
            <a:avLst/>
          </a:prstGeom>
          <a:blipFill dpi="0" rotWithShape="1">
            <a:blip r:embed="rId2" cstate="screen">
              <a:alphaModFix amt="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439736" y="476075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5206"/>
                </a:schemeClr>
              </a:gs>
              <a:gs pos="99000">
                <a:schemeClr val="bg1">
                  <a:alpha val="68367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256" y="3539654"/>
            <a:ext cx="4920978" cy="326571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CE273D4-323A-3C0C-650C-B31D8CF2A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120" y="6356350"/>
            <a:ext cx="4458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5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FFB187-E9E6-3353-6C29-A2156F0B2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99205"/>
            <a:ext cx="9463472" cy="97778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198BC-A009-3732-2C1C-3C946A246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81F47-360C-6E76-6B96-EBBAD4BBD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FB2ABF-10C4-615D-26D0-2A3C0B5E4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16BC335-B8CF-4758-AAEE-EED875657B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0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198BC-A009-3732-2C1C-3C946A246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81F47-360C-6E76-6B96-EBBAD4BBD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FB2ABF-10C4-615D-26D0-2A3C0B5E4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38930-71CC-EE68-2B14-818CE8523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9208"/>
            <a:ext cx="11233149" cy="6234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A9E2434-010B-3C6B-DE41-96EB8BFB3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242987"/>
            <a:ext cx="3204809" cy="192019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F929146-3555-3793-1EEA-917B6C65AD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24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A36E93C-4D6B-6165-8E0F-F24EC0F502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242987"/>
            <a:ext cx="3204809" cy="192019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AF25180-F74D-F44E-16AC-40DE86E0A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A46335A-84CB-F85E-08BF-3EBAFE217D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AAAE6D4-2BF9-EC9B-0E61-0A28F224A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5A80200-ACB0-A7E4-931B-2427AA0360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18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198BC-A009-3732-2C1C-3C946A246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81F47-360C-6E76-6B96-EBBAD4BBD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FB2ABF-10C4-615D-26D0-2A3C0B5E4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38930-71CC-EE68-2B14-818CE8523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9208"/>
            <a:ext cx="11233149" cy="6234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A9E2434-010B-3C6B-DE41-96EB8BFB3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242987"/>
            <a:ext cx="3204809" cy="192019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866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553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D851F93-8301-6DF5-A9C8-0589FD5F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4896"/>
            <a:ext cx="9463472" cy="50639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EA264-BF89-D146-1356-6FCD536CB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BD36B-F6FE-162E-1A56-8D1C99FDF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57C24D-7B8E-B780-1B50-6518DAFA6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D99404-0764-1DEF-2E83-3696C24E6A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1057181"/>
            <a:ext cx="9463472" cy="265008"/>
          </a:xfrm>
        </p:spPr>
        <p:txBody>
          <a:bodyPr>
            <a:noAutofit/>
          </a:bodyPr>
          <a:lstStyle>
            <a:lvl1pPr marL="0" indent="0">
              <a:buNone/>
              <a:defRPr sz="2000" b="1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265140-11FB-A125-3343-51123252E9D6}"/>
              </a:ext>
            </a:extLst>
          </p:cNvPr>
          <p:cNvSpPr/>
          <p:nvPr userDrawn="1"/>
        </p:nvSpPr>
        <p:spPr>
          <a:xfrm>
            <a:off x="479426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ED9DA9-0ACE-D379-D239-D6CA3B4D71FC}"/>
              </a:ext>
            </a:extLst>
          </p:cNvPr>
          <p:cNvSpPr/>
          <p:nvPr userDrawn="1"/>
        </p:nvSpPr>
        <p:spPr>
          <a:xfrm>
            <a:off x="3344658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C74000-390B-4399-6332-6828D48407C5}"/>
              </a:ext>
            </a:extLst>
          </p:cNvPr>
          <p:cNvSpPr/>
          <p:nvPr userDrawn="1"/>
        </p:nvSpPr>
        <p:spPr>
          <a:xfrm>
            <a:off x="6209889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A9F7430-6AF5-32E1-1EEA-25D149210D53}"/>
              </a:ext>
            </a:extLst>
          </p:cNvPr>
          <p:cNvSpPr/>
          <p:nvPr userDrawn="1"/>
        </p:nvSpPr>
        <p:spPr>
          <a:xfrm>
            <a:off x="9075120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C55B274-351D-02C5-34FE-BB2FC74C5C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9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84C243E-42D3-4BE9-89E1-F5BC1DEF5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916" y="3893299"/>
            <a:ext cx="2276476" cy="18620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0C8C8D6-8EC6-AAE3-144A-7600B975DC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301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ADBFFFF-17E8-2FF4-D0AA-FA655DB74F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30116" y="3893299"/>
            <a:ext cx="2276476" cy="18620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50AAB3F-A7D8-AA67-1139-C904679634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76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4B51BC9-E41B-5F1E-9779-70E89CA4C8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87616" y="3893299"/>
            <a:ext cx="2276476" cy="18620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4BF5AED-8A7C-F5CA-C2DB-1AE5D56051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5608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8ADA9F6-3463-E0AF-B5E9-A1A8FB4E25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55608" y="3893299"/>
            <a:ext cx="2276476" cy="18620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3EB549-A6B8-937D-2C5D-1E6FB4CE69D4}"/>
              </a:ext>
            </a:extLst>
          </p:cNvPr>
          <p:cNvSpPr/>
          <p:nvPr userDrawn="1"/>
        </p:nvSpPr>
        <p:spPr>
          <a:xfrm>
            <a:off x="1219200" y="1648327"/>
            <a:ext cx="1163181" cy="11631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1FF7B8-0494-BE89-6EC0-1DC3BFC38DB2}"/>
              </a:ext>
            </a:extLst>
          </p:cNvPr>
          <p:cNvSpPr/>
          <p:nvPr userDrawn="1"/>
        </p:nvSpPr>
        <p:spPr>
          <a:xfrm>
            <a:off x="4081795" y="1648327"/>
            <a:ext cx="1163181" cy="11631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BDD78A0-148E-6BD2-559C-C585AB3F47CD}"/>
              </a:ext>
            </a:extLst>
          </p:cNvPr>
          <p:cNvSpPr/>
          <p:nvPr userDrawn="1"/>
        </p:nvSpPr>
        <p:spPr>
          <a:xfrm>
            <a:off x="6944263" y="1648327"/>
            <a:ext cx="1163181" cy="11631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A86FD4-FEBB-EE4E-7F39-3C2BE58B43A9}"/>
              </a:ext>
            </a:extLst>
          </p:cNvPr>
          <p:cNvSpPr/>
          <p:nvPr userDrawn="1"/>
        </p:nvSpPr>
        <p:spPr>
          <a:xfrm>
            <a:off x="9806731" y="1648327"/>
            <a:ext cx="1163181" cy="11631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77810-3C3A-6757-7494-E8D036EC2DB4}"/>
              </a:ext>
            </a:extLst>
          </p:cNvPr>
          <p:cNvSpPr txBox="1"/>
          <p:nvPr userDrawn="1"/>
        </p:nvSpPr>
        <p:spPr>
          <a:xfrm>
            <a:off x="1548726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D05448-FDE1-B2D4-59BE-15237F33B39A}"/>
              </a:ext>
            </a:extLst>
          </p:cNvPr>
          <p:cNvSpPr txBox="1"/>
          <p:nvPr userDrawn="1"/>
        </p:nvSpPr>
        <p:spPr>
          <a:xfrm>
            <a:off x="4413957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6B7A28-53BE-9A9A-5DBA-8501D77D3BCF}"/>
              </a:ext>
            </a:extLst>
          </p:cNvPr>
          <p:cNvSpPr txBox="1"/>
          <p:nvPr userDrawn="1"/>
        </p:nvSpPr>
        <p:spPr>
          <a:xfrm>
            <a:off x="7276425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45941-E6FB-A2D0-55AA-9CF8DD6B85D9}"/>
              </a:ext>
            </a:extLst>
          </p:cNvPr>
          <p:cNvSpPr txBox="1"/>
          <p:nvPr userDrawn="1"/>
        </p:nvSpPr>
        <p:spPr>
          <a:xfrm>
            <a:off x="10138893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5FCF210-4721-F4D3-13F3-AE5A0E1D51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59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D851F93-8301-6DF5-A9C8-0589FD5F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4896"/>
            <a:ext cx="9463472" cy="50639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EA264-BF89-D146-1356-6FCD536CB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BD36B-F6FE-162E-1A56-8D1C99FDF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57C24D-7B8E-B780-1B50-6518DAFA6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D99404-0764-1DEF-2E83-3696C24E6A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1057181"/>
            <a:ext cx="9463472" cy="265008"/>
          </a:xfrm>
        </p:spPr>
        <p:txBody>
          <a:bodyPr>
            <a:noAutofit/>
          </a:bodyPr>
          <a:lstStyle>
            <a:lvl1pPr marL="0" indent="0">
              <a:buNone/>
              <a:defRPr sz="2000" b="1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265140-11FB-A125-3343-51123252E9D6}"/>
              </a:ext>
            </a:extLst>
          </p:cNvPr>
          <p:cNvSpPr/>
          <p:nvPr userDrawn="1"/>
        </p:nvSpPr>
        <p:spPr>
          <a:xfrm>
            <a:off x="479426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accent6">
              <a:alpha val="678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ED9DA9-0ACE-D379-D239-D6CA3B4D71FC}"/>
              </a:ext>
            </a:extLst>
          </p:cNvPr>
          <p:cNvSpPr/>
          <p:nvPr userDrawn="1"/>
        </p:nvSpPr>
        <p:spPr>
          <a:xfrm>
            <a:off x="3344658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accent6">
              <a:alpha val="678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C74000-390B-4399-6332-6828D48407C5}"/>
              </a:ext>
            </a:extLst>
          </p:cNvPr>
          <p:cNvSpPr/>
          <p:nvPr userDrawn="1"/>
        </p:nvSpPr>
        <p:spPr>
          <a:xfrm>
            <a:off x="6209889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accent6">
              <a:alpha val="678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A9F7430-6AF5-32E1-1EEA-25D149210D53}"/>
              </a:ext>
            </a:extLst>
          </p:cNvPr>
          <p:cNvSpPr/>
          <p:nvPr userDrawn="1"/>
        </p:nvSpPr>
        <p:spPr>
          <a:xfrm>
            <a:off x="9075120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accent6">
              <a:alpha val="678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C55B274-351D-02C5-34FE-BB2FC74C5C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9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0C8C8D6-8EC6-AAE3-144A-7600B975DC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301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50AAB3F-A7D8-AA67-1139-C90467963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76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4BF5AED-8A7C-F5CA-C2DB-1AE5D56051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5608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3EB549-A6B8-937D-2C5D-1E6FB4CE69D4}"/>
              </a:ext>
            </a:extLst>
          </p:cNvPr>
          <p:cNvSpPr/>
          <p:nvPr userDrawn="1"/>
        </p:nvSpPr>
        <p:spPr>
          <a:xfrm>
            <a:off x="1219200" y="1648327"/>
            <a:ext cx="1163181" cy="1163181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1FF7B8-0494-BE89-6EC0-1DC3BFC38DB2}"/>
              </a:ext>
            </a:extLst>
          </p:cNvPr>
          <p:cNvSpPr/>
          <p:nvPr userDrawn="1"/>
        </p:nvSpPr>
        <p:spPr>
          <a:xfrm>
            <a:off x="4081795" y="1648327"/>
            <a:ext cx="1163181" cy="116318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BDD78A0-148E-6BD2-559C-C585AB3F47CD}"/>
              </a:ext>
            </a:extLst>
          </p:cNvPr>
          <p:cNvSpPr/>
          <p:nvPr userDrawn="1"/>
        </p:nvSpPr>
        <p:spPr>
          <a:xfrm>
            <a:off x="6944263" y="1648327"/>
            <a:ext cx="1163181" cy="1163181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A86FD4-FEBB-EE4E-7F39-3C2BE58B43A9}"/>
              </a:ext>
            </a:extLst>
          </p:cNvPr>
          <p:cNvSpPr/>
          <p:nvPr userDrawn="1"/>
        </p:nvSpPr>
        <p:spPr>
          <a:xfrm>
            <a:off x="9806731" y="1648327"/>
            <a:ext cx="1163181" cy="1163181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77810-3C3A-6757-7494-E8D036EC2DB4}"/>
              </a:ext>
            </a:extLst>
          </p:cNvPr>
          <p:cNvSpPr txBox="1"/>
          <p:nvPr userDrawn="1"/>
        </p:nvSpPr>
        <p:spPr>
          <a:xfrm>
            <a:off x="1548726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D05448-FDE1-B2D4-59BE-15237F33B39A}"/>
              </a:ext>
            </a:extLst>
          </p:cNvPr>
          <p:cNvSpPr txBox="1"/>
          <p:nvPr userDrawn="1"/>
        </p:nvSpPr>
        <p:spPr>
          <a:xfrm>
            <a:off x="4413957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6B7A28-53BE-9A9A-5DBA-8501D77D3BCF}"/>
              </a:ext>
            </a:extLst>
          </p:cNvPr>
          <p:cNvSpPr txBox="1"/>
          <p:nvPr userDrawn="1"/>
        </p:nvSpPr>
        <p:spPr>
          <a:xfrm>
            <a:off x="7276425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45941-E6FB-A2D0-55AA-9CF8DD6B85D9}"/>
              </a:ext>
            </a:extLst>
          </p:cNvPr>
          <p:cNvSpPr txBox="1"/>
          <p:nvPr userDrawn="1"/>
        </p:nvSpPr>
        <p:spPr>
          <a:xfrm>
            <a:off x="10138893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8806C4C6-2B97-0A82-15A2-F8304172C9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86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F72AE96C-BF67-3C75-17AA-6C93F7EA0DFE}"/>
              </a:ext>
            </a:extLst>
          </p:cNvPr>
          <p:cNvSpPr/>
          <p:nvPr userDrawn="1"/>
        </p:nvSpPr>
        <p:spPr>
          <a:xfrm>
            <a:off x="4436703" y="2235200"/>
            <a:ext cx="3311526" cy="3606799"/>
          </a:xfrm>
          <a:prstGeom prst="roundRect">
            <a:avLst>
              <a:gd name="adj" fmla="val 658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08DE8D9C-447F-F602-B650-29607537AD2F}"/>
              </a:ext>
            </a:extLst>
          </p:cNvPr>
          <p:cNvSpPr/>
          <p:nvPr userDrawn="1"/>
        </p:nvSpPr>
        <p:spPr>
          <a:xfrm>
            <a:off x="491725" y="2243093"/>
            <a:ext cx="3311526" cy="3606799"/>
          </a:xfrm>
          <a:prstGeom prst="roundRect">
            <a:avLst>
              <a:gd name="adj" fmla="val 658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851F93-8301-6DF5-A9C8-0589FD5F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4896"/>
            <a:ext cx="9463472" cy="50639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EA264-BF89-D146-1356-6FCD536CB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BD36B-F6FE-162E-1A56-8D1C99FDF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57C24D-7B8E-B780-1B50-6518DAFA6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D99404-0764-1DEF-2E83-3696C24E6A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1057181"/>
            <a:ext cx="9463472" cy="265008"/>
          </a:xfrm>
        </p:spPr>
        <p:txBody>
          <a:bodyPr>
            <a:noAutofit/>
          </a:bodyPr>
          <a:lstStyle>
            <a:lvl1pPr marL="0" indent="0">
              <a:buNone/>
              <a:defRPr sz="2000" b="1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A9F7430-6AF5-32E1-1EEA-25D149210D53}"/>
              </a:ext>
            </a:extLst>
          </p:cNvPr>
          <p:cNvSpPr/>
          <p:nvPr userDrawn="1"/>
        </p:nvSpPr>
        <p:spPr>
          <a:xfrm>
            <a:off x="8401050" y="2235200"/>
            <a:ext cx="3311526" cy="3606799"/>
          </a:xfrm>
          <a:prstGeom prst="roundRect">
            <a:avLst>
              <a:gd name="adj" fmla="val 658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C55B274-351D-02C5-34FE-BB2FC74C5C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7689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0C8C8D6-8EC6-AAE3-144A-7600B975DC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6318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4BF5AED-8A7C-F5CA-C2DB-1AE5D56051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5568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3EB549-A6B8-937D-2C5D-1E6FB4CE69D4}"/>
              </a:ext>
            </a:extLst>
          </p:cNvPr>
          <p:cNvSpPr/>
          <p:nvPr userDrawn="1"/>
        </p:nvSpPr>
        <p:spPr>
          <a:xfrm>
            <a:off x="1542683" y="1648327"/>
            <a:ext cx="1163181" cy="1163181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1FF7B8-0494-BE89-6EC0-1DC3BFC38DB2}"/>
              </a:ext>
            </a:extLst>
          </p:cNvPr>
          <p:cNvSpPr/>
          <p:nvPr userDrawn="1"/>
        </p:nvSpPr>
        <p:spPr>
          <a:xfrm>
            <a:off x="5507997" y="1648327"/>
            <a:ext cx="1163181" cy="116318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A86FD4-FEBB-EE4E-7F39-3C2BE58B43A9}"/>
              </a:ext>
            </a:extLst>
          </p:cNvPr>
          <p:cNvSpPr/>
          <p:nvPr userDrawn="1"/>
        </p:nvSpPr>
        <p:spPr>
          <a:xfrm>
            <a:off x="9486691" y="1648327"/>
            <a:ext cx="1163181" cy="1163181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77810-3C3A-6757-7494-E8D036EC2DB4}"/>
              </a:ext>
            </a:extLst>
          </p:cNvPr>
          <p:cNvSpPr txBox="1"/>
          <p:nvPr userDrawn="1"/>
        </p:nvSpPr>
        <p:spPr>
          <a:xfrm>
            <a:off x="1872209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D05448-FDE1-B2D4-59BE-15237F33B39A}"/>
              </a:ext>
            </a:extLst>
          </p:cNvPr>
          <p:cNvSpPr txBox="1"/>
          <p:nvPr userDrawn="1"/>
        </p:nvSpPr>
        <p:spPr>
          <a:xfrm>
            <a:off x="5840159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45941-E6FB-A2D0-55AA-9CF8DD6B85D9}"/>
              </a:ext>
            </a:extLst>
          </p:cNvPr>
          <p:cNvSpPr txBox="1"/>
          <p:nvPr userDrawn="1"/>
        </p:nvSpPr>
        <p:spPr>
          <a:xfrm>
            <a:off x="9818853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009E12F-8DAD-F48C-79F9-8450235D7F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68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EA264-BF89-D146-1356-6FCD536CB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BD36B-F6FE-162E-1A56-8D1C99FDF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57C24D-7B8E-B780-1B50-6518DAFA6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D99404-0764-1DEF-2E83-3696C24E6A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1117495"/>
            <a:ext cx="9463472" cy="265008"/>
          </a:xfrm>
        </p:spPr>
        <p:txBody>
          <a:bodyPr>
            <a:noAutofit/>
          </a:bodyPr>
          <a:lstStyle>
            <a:lvl1pPr marL="0" indent="0">
              <a:buNone/>
              <a:defRPr sz="2000" b="1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265140-11FB-A125-3343-51123252E9D6}"/>
              </a:ext>
            </a:extLst>
          </p:cNvPr>
          <p:cNvSpPr/>
          <p:nvPr userDrawn="1"/>
        </p:nvSpPr>
        <p:spPr>
          <a:xfrm>
            <a:off x="479426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ED9DA9-0ACE-D379-D239-D6CA3B4D71FC}"/>
              </a:ext>
            </a:extLst>
          </p:cNvPr>
          <p:cNvSpPr/>
          <p:nvPr userDrawn="1"/>
        </p:nvSpPr>
        <p:spPr>
          <a:xfrm>
            <a:off x="3344658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C74000-390B-4399-6332-6828D48407C5}"/>
              </a:ext>
            </a:extLst>
          </p:cNvPr>
          <p:cNvSpPr/>
          <p:nvPr userDrawn="1"/>
        </p:nvSpPr>
        <p:spPr>
          <a:xfrm>
            <a:off x="6209889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A9F7430-6AF5-32E1-1EEA-25D149210D53}"/>
              </a:ext>
            </a:extLst>
          </p:cNvPr>
          <p:cNvSpPr/>
          <p:nvPr userDrawn="1"/>
        </p:nvSpPr>
        <p:spPr>
          <a:xfrm>
            <a:off x="9075120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C55B274-351D-02C5-34FE-BB2FC74C5C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9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84C243E-42D3-4BE9-89E1-F5BC1DEF5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916" y="3893299"/>
            <a:ext cx="2276476" cy="18620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0C8C8D6-8EC6-AAE3-144A-7600B975DC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301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ADBFFFF-17E8-2FF4-D0AA-FA655DB74F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30116" y="3893299"/>
            <a:ext cx="2276476" cy="18620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50AAB3F-A7D8-AA67-1139-C904679634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76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4B51BC9-E41B-5F1E-9779-70E89CA4C8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87616" y="3893299"/>
            <a:ext cx="2276476" cy="18620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4BF5AED-8A7C-F5CA-C2DB-1AE5D56051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5608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8ADA9F6-3463-E0AF-B5E9-A1A8FB4E25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55608" y="3893299"/>
            <a:ext cx="2276476" cy="186209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3EB549-A6B8-937D-2C5D-1E6FB4CE69D4}"/>
              </a:ext>
            </a:extLst>
          </p:cNvPr>
          <p:cNvSpPr/>
          <p:nvPr userDrawn="1"/>
        </p:nvSpPr>
        <p:spPr>
          <a:xfrm>
            <a:off x="1219200" y="1648327"/>
            <a:ext cx="1163181" cy="11631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1FF7B8-0494-BE89-6EC0-1DC3BFC38DB2}"/>
              </a:ext>
            </a:extLst>
          </p:cNvPr>
          <p:cNvSpPr/>
          <p:nvPr userDrawn="1"/>
        </p:nvSpPr>
        <p:spPr>
          <a:xfrm>
            <a:off x="4081795" y="1648327"/>
            <a:ext cx="1163181" cy="11631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BDD78A0-148E-6BD2-559C-C585AB3F47CD}"/>
              </a:ext>
            </a:extLst>
          </p:cNvPr>
          <p:cNvSpPr/>
          <p:nvPr userDrawn="1"/>
        </p:nvSpPr>
        <p:spPr>
          <a:xfrm>
            <a:off x="6944263" y="1648327"/>
            <a:ext cx="1163181" cy="11631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A86FD4-FEBB-EE4E-7F39-3C2BE58B43A9}"/>
              </a:ext>
            </a:extLst>
          </p:cNvPr>
          <p:cNvSpPr/>
          <p:nvPr userDrawn="1"/>
        </p:nvSpPr>
        <p:spPr>
          <a:xfrm>
            <a:off x="9806731" y="1648327"/>
            <a:ext cx="1163181" cy="11631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77810-3C3A-6757-7494-E8D036EC2DB4}"/>
              </a:ext>
            </a:extLst>
          </p:cNvPr>
          <p:cNvSpPr txBox="1"/>
          <p:nvPr userDrawn="1"/>
        </p:nvSpPr>
        <p:spPr>
          <a:xfrm>
            <a:off x="1548726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D05448-FDE1-B2D4-59BE-15237F33B39A}"/>
              </a:ext>
            </a:extLst>
          </p:cNvPr>
          <p:cNvSpPr txBox="1"/>
          <p:nvPr userDrawn="1"/>
        </p:nvSpPr>
        <p:spPr>
          <a:xfrm>
            <a:off x="4413957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6B7A28-53BE-9A9A-5DBA-8501D77D3BCF}"/>
              </a:ext>
            </a:extLst>
          </p:cNvPr>
          <p:cNvSpPr txBox="1"/>
          <p:nvPr userDrawn="1"/>
        </p:nvSpPr>
        <p:spPr>
          <a:xfrm>
            <a:off x="7276425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45941-E6FB-A2D0-55AA-9CF8DD6B85D9}"/>
              </a:ext>
            </a:extLst>
          </p:cNvPr>
          <p:cNvSpPr txBox="1"/>
          <p:nvPr userDrawn="1"/>
        </p:nvSpPr>
        <p:spPr>
          <a:xfrm>
            <a:off x="10138893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1791A-33E9-500F-6457-A3F8B4D7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9208"/>
            <a:ext cx="11233149" cy="6234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0171C7F-8638-D466-F7F0-DCBAD478F8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9424" y="242987"/>
            <a:ext cx="3204809" cy="192019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1DFFA78-3496-65A9-FE81-5A0FE8D553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45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EA264-BF89-D146-1356-6FCD536CB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BD36B-F6FE-162E-1A56-8D1C99FDF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57C24D-7B8E-B780-1B50-6518DAFA6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265140-11FB-A125-3343-51123252E9D6}"/>
              </a:ext>
            </a:extLst>
          </p:cNvPr>
          <p:cNvSpPr/>
          <p:nvPr userDrawn="1"/>
        </p:nvSpPr>
        <p:spPr>
          <a:xfrm>
            <a:off x="479426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accent6">
              <a:alpha val="678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ED9DA9-0ACE-D379-D239-D6CA3B4D71FC}"/>
              </a:ext>
            </a:extLst>
          </p:cNvPr>
          <p:cNvSpPr/>
          <p:nvPr userDrawn="1"/>
        </p:nvSpPr>
        <p:spPr>
          <a:xfrm>
            <a:off x="3344658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accent6">
              <a:alpha val="678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C74000-390B-4399-6332-6828D48407C5}"/>
              </a:ext>
            </a:extLst>
          </p:cNvPr>
          <p:cNvSpPr/>
          <p:nvPr userDrawn="1"/>
        </p:nvSpPr>
        <p:spPr>
          <a:xfrm>
            <a:off x="6209889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accent6">
              <a:alpha val="678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A9F7430-6AF5-32E1-1EEA-25D149210D53}"/>
              </a:ext>
            </a:extLst>
          </p:cNvPr>
          <p:cNvSpPr/>
          <p:nvPr userDrawn="1"/>
        </p:nvSpPr>
        <p:spPr>
          <a:xfrm>
            <a:off x="9075120" y="2235200"/>
            <a:ext cx="2637456" cy="3606799"/>
          </a:xfrm>
          <a:prstGeom prst="roundRect">
            <a:avLst>
              <a:gd name="adj" fmla="val 6586"/>
            </a:avLst>
          </a:prstGeom>
          <a:solidFill>
            <a:schemeClr val="accent6">
              <a:alpha val="678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C55B274-351D-02C5-34FE-BB2FC74C5C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9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0C8C8D6-8EC6-AAE3-144A-7600B975DC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301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50AAB3F-A7D8-AA67-1139-C90467963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7616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4BF5AED-8A7C-F5CA-C2DB-1AE5D56051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5608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3EB549-A6B8-937D-2C5D-1E6FB4CE69D4}"/>
              </a:ext>
            </a:extLst>
          </p:cNvPr>
          <p:cNvSpPr/>
          <p:nvPr userDrawn="1"/>
        </p:nvSpPr>
        <p:spPr>
          <a:xfrm>
            <a:off x="1219200" y="1648327"/>
            <a:ext cx="1163181" cy="1163181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1FF7B8-0494-BE89-6EC0-1DC3BFC38DB2}"/>
              </a:ext>
            </a:extLst>
          </p:cNvPr>
          <p:cNvSpPr/>
          <p:nvPr userDrawn="1"/>
        </p:nvSpPr>
        <p:spPr>
          <a:xfrm>
            <a:off x="4081795" y="1648327"/>
            <a:ext cx="1163181" cy="116318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BDD78A0-148E-6BD2-559C-C585AB3F47CD}"/>
              </a:ext>
            </a:extLst>
          </p:cNvPr>
          <p:cNvSpPr/>
          <p:nvPr userDrawn="1"/>
        </p:nvSpPr>
        <p:spPr>
          <a:xfrm>
            <a:off x="6944263" y="1648327"/>
            <a:ext cx="1163181" cy="1163181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A86FD4-FEBB-EE4E-7F39-3C2BE58B43A9}"/>
              </a:ext>
            </a:extLst>
          </p:cNvPr>
          <p:cNvSpPr/>
          <p:nvPr userDrawn="1"/>
        </p:nvSpPr>
        <p:spPr>
          <a:xfrm>
            <a:off x="9806731" y="1648327"/>
            <a:ext cx="1163181" cy="1163181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77810-3C3A-6757-7494-E8D036EC2DB4}"/>
              </a:ext>
            </a:extLst>
          </p:cNvPr>
          <p:cNvSpPr txBox="1"/>
          <p:nvPr userDrawn="1"/>
        </p:nvSpPr>
        <p:spPr>
          <a:xfrm>
            <a:off x="1548726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D05448-FDE1-B2D4-59BE-15237F33B39A}"/>
              </a:ext>
            </a:extLst>
          </p:cNvPr>
          <p:cNvSpPr txBox="1"/>
          <p:nvPr userDrawn="1"/>
        </p:nvSpPr>
        <p:spPr>
          <a:xfrm>
            <a:off x="4413957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6B7A28-53BE-9A9A-5DBA-8501D77D3BCF}"/>
              </a:ext>
            </a:extLst>
          </p:cNvPr>
          <p:cNvSpPr txBox="1"/>
          <p:nvPr userDrawn="1"/>
        </p:nvSpPr>
        <p:spPr>
          <a:xfrm>
            <a:off x="7276425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45941-E6FB-A2D0-55AA-9CF8DD6B85D9}"/>
              </a:ext>
            </a:extLst>
          </p:cNvPr>
          <p:cNvSpPr txBox="1"/>
          <p:nvPr userDrawn="1"/>
        </p:nvSpPr>
        <p:spPr>
          <a:xfrm>
            <a:off x="10138893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0B1D84B-6B8A-ABDD-062F-6422FBFF15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1117495"/>
            <a:ext cx="9463472" cy="265008"/>
          </a:xfrm>
        </p:spPr>
        <p:txBody>
          <a:bodyPr>
            <a:noAutofit/>
          </a:bodyPr>
          <a:lstStyle>
            <a:lvl1pPr marL="0" indent="0">
              <a:buNone/>
              <a:defRPr sz="2000" b="1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304851-27C7-C8F6-5C11-D3FE5998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9208"/>
            <a:ext cx="11233149" cy="6234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CDCCF6E-214E-8031-BB4F-2BACAFF413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9424" y="242987"/>
            <a:ext cx="3204809" cy="192019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B68750C-A127-6182-805B-241A8571D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0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building, cargo container, outdoor&#10;&#10;Description automatically generated">
            <a:extLst>
              <a:ext uri="{FF2B5EF4-FFF2-40B4-BE49-F238E27FC236}">
                <a16:creationId xmlns:a16="http://schemas.microsoft.com/office/drawing/2014/main" id="{B2C9AC37-B424-EFAC-3175-E5FCC80B1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6933" y="345284"/>
            <a:ext cx="8206815" cy="6231327"/>
          </a:xfrm>
          <a:prstGeom prst="rect">
            <a:avLst/>
          </a:prstGeom>
        </p:spPr>
      </p:pic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439736" y="476075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5206"/>
                </a:schemeClr>
              </a:gs>
              <a:gs pos="99000">
                <a:schemeClr val="bg1">
                  <a:alpha val="68367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256" y="3539654"/>
            <a:ext cx="4920978" cy="326571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6874788-6777-3D5F-AC57-92417FA82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120" y="6356350"/>
            <a:ext cx="4458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3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F72AE96C-BF67-3C75-17AA-6C93F7EA0DFE}"/>
              </a:ext>
            </a:extLst>
          </p:cNvPr>
          <p:cNvSpPr/>
          <p:nvPr userDrawn="1"/>
        </p:nvSpPr>
        <p:spPr>
          <a:xfrm>
            <a:off x="4436703" y="2235200"/>
            <a:ext cx="3311526" cy="3606799"/>
          </a:xfrm>
          <a:prstGeom prst="roundRect">
            <a:avLst>
              <a:gd name="adj" fmla="val 658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08DE8D9C-447F-F602-B650-29607537AD2F}"/>
              </a:ext>
            </a:extLst>
          </p:cNvPr>
          <p:cNvSpPr/>
          <p:nvPr userDrawn="1"/>
        </p:nvSpPr>
        <p:spPr>
          <a:xfrm>
            <a:off x="491725" y="2243093"/>
            <a:ext cx="3311526" cy="3606799"/>
          </a:xfrm>
          <a:prstGeom prst="roundRect">
            <a:avLst>
              <a:gd name="adj" fmla="val 658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EA264-BF89-D146-1356-6FCD536CB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BD36B-F6FE-162E-1A56-8D1C99FDF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57C24D-7B8E-B780-1B50-6518DAFA6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8" y="92880"/>
            <a:ext cx="215216" cy="725828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A9F7430-6AF5-32E1-1EEA-25D149210D53}"/>
              </a:ext>
            </a:extLst>
          </p:cNvPr>
          <p:cNvSpPr/>
          <p:nvPr userDrawn="1"/>
        </p:nvSpPr>
        <p:spPr>
          <a:xfrm>
            <a:off x="8401050" y="2235200"/>
            <a:ext cx="3311526" cy="3606799"/>
          </a:xfrm>
          <a:prstGeom prst="roundRect">
            <a:avLst>
              <a:gd name="adj" fmla="val 658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C55B274-351D-02C5-34FE-BB2FC74C5C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7689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0C8C8D6-8EC6-AAE3-144A-7600B975DC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6318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4BF5AED-8A7C-F5CA-C2DB-1AE5D56051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5568" y="3094739"/>
            <a:ext cx="2276476" cy="568419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3EB549-A6B8-937D-2C5D-1E6FB4CE69D4}"/>
              </a:ext>
            </a:extLst>
          </p:cNvPr>
          <p:cNvSpPr/>
          <p:nvPr userDrawn="1"/>
        </p:nvSpPr>
        <p:spPr>
          <a:xfrm>
            <a:off x="1542683" y="1648327"/>
            <a:ext cx="1163181" cy="1163181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1FF7B8-0494-BE89-6EC0-1DC3BFC38DB2}"/>
              </a:ext>
            </a:extLst>
          </p:cNvPr>
          <p:cNvSpPr/>
          <p:nvPr userDrawn="1"/>
        </p:nvSpPr>
        <p:spPr>
          <a:xfrm>
            <a:off x="5507997" y="1648327"/>
            <a:ext cx="1163181" cy="116318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A86FD4-FEBB-EE4E-7F39-3C2BE58B43A9}"/>
              </a:ext>
            </a:extLst>
          </p:cNvPr>
          <p:cNvSpPr/>
          <p:nvPr userDrawn="1"/>
        </p:nvSpPr>
        <p:spPr>
          <a:xfrm>
            <a:off x="9486691" y="1648327"/>
            <a:ext cx="1163181" cy="1163181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77810-3C3A-6757-7494-E8D036EC2DB4}"/>
              </a:ext>
            </a:extLst>
          </p:cNvPr>
          <p:cNvSpPr txBox="1"/>
          <p:nvPr userDrawn="1"/>
        </p:nvSpPr>
        <p:spPr>
          <a:xfrm>
            <a:off x="1872209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D05448-FDE1-B2D4-59BE-15237F33B39A}"/>
              </a:ext>
            </a:extLst>
          </p:cNvPr>
          <p:cNvSpPr txBox="1"/>
          <p:nvPr userDrawn="1"/>
        </p:nvSpPr>
        <p:spPr>
          <a:xfrm>
            <a:off x="5840159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45941-E6FB-A2D0-55AA-9CF8DD6B85D9}"/>
              </a:ext>
            </a:extLst>
          </p:cNvPr>
          <p:cNvSpPr txBox="1"/>
          <p:nvPr userDrawn="1"/>
        </p:nvSpPr>
        <p:spPr>
          <a:xfrm>
            <a:off x="9818853" y="181570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1F71B5B-9855-F129-97AE-73A278BE99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1117495"/>
            <a:ext cx="9463472" cy="265008"/>
          </a:xfrm>
        </p:spPr>
        <p:txBody>
          <a:bodyPr>
            <a:noAutofit/>
          </a:bodyPr>
          <a:lstStyle>
            <a:lvl1pPr marL="0" indent="0">
              <a:buNone/>
              <a:defRPr sz="2000" b="1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92CC60-04F7-E839-D0EC-E166C4DD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9208"/>
            <a:ext cx="11233149" cy="6234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36CB1F0-221C-899A-72B7-0FDD578EFB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9424" y="242987"/>
            <a:ext cx="3204809" cy="192019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7B3C6F7-ADA9-E06B-1D3C-8CA7F2276B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9473" y="6146799"/>
            <a:ext cx="1025696" cy="4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45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C98DE1-F04A-22CF-7101-128060EA70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64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6D6CF39-397C-9DEF-9F99-A666541DFB92}"/>
              </a:ext>
            </a:extLst>
          </p:cNvPr>
          <p:cNvSpPr/>
          <p:nvPr userDrawn="1"/>
        </p:nvSpPr>
        <p:spPr>
          <a:xfrm flipH="1">
            <a:off x="-2032000" y="3037259"/>
            <a:ext cx="8088245" cy="3112152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F63A1E-4354-EFAE-533F-84ADB0C2055D}"/>
              </a:ext>
            </a:extLst>
          </p:cNvPr>
          <p:cNvSpPr/>
          <p:nvPr userDrawn="1"/>
        </p:nvSpPr>
        <p:spPr>
          <a:xfrm>
            <a:off x="-2123440" y="-152400"/>
            <a:ext cx="2123440" cy="70916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69023-ABE5-3F8B-6189-16C6D813F8C1}"/>
              </a:ext>
            </a:extLst>
          </p:cNvPr>
          <p:cNvSpPr txBox="1"/>
          <p:nvPr userDrawn="1"/>
        </p:nvSpPr>
        <p:spPr>
          <a:xfrm>
            <a:off x="1041052" y="3997714"/>
            <a:ext cx="4238340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ZA" sz="6600" b="1" i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Thank you</a:t>
            </a:r>
            <a:endParaRPr lang="en-ZA" sz="66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1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8250BF42-F7B6-2139-8379-F57DA98A48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17" y="345283"/>
            <a:ext cx="8194880" cy="6239747"/>
          </a:xfrm>
          <a:prstGeom prst="rect">
            <a:avLst/>
          </a:prstGeom>
        </p:spPr>
      </p:pic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439736" y="476075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5206"/>
                </a:schemeClr>
              </a:gs>
              <a:gs pos="99000">
                <a:schemeClr val="bg1">
                  <a:alpha val="68367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256" y="3539654"/>
            <a:ext cx="4920978" cy="326571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58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2B872AB-93FA-3E68-5F33-2AD7A450F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17" y="345283"/>
            <a:ext cx="8194880" cy="6231733"/>
          </a:xfrm>
          <a:prstGeom prst="rect">
            <a:avLst/>
          </a:prstGeom>
        </p:spPr>
      </p:pic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439736" y="476075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5206"/>
                </a:schemeClr>
              </a:gs>
              <a:gs pos="99000">
                <a:schemeClr val="bg1">
                  <a:alpha val="68367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256" y="3539654"/>
            <a:ext cx="4920978" cy="326571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91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headphones and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E2177493-30E0-2FCB-FD0B-6D272D20F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16" y="345283"/>
            <a:ext cx="8194881" cy="6231732"/>
          </a:xfrm>
          <a:prstGeom prst="rect">
            <a:avLst/>
          </a:prstGeom>
        </p:spPr>
      </p:pic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439736" y="476075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5206"/>
                </a:schemeClr>
              </a:gs>
              <a:gs pos="99000">
                <a:schemeClr val="bg1">
                  <a:alpha val="68367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256" y="3539654"/>
            <a:ext cx="4920978" cy="326571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498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50BF42-F7B6-2139-8379-F57DA98A4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3017" y="345283"/>
            <a:ext cx="8194880" cy="6239747"/>
          </a:xfrm>
          <a:prstGeom prst="rect">
            <a:avLst/>
          </a:prstGeom>
        </p:spPr>
      </p:pic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439736" y="476075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5206"/>
                </a:schemeClr>
              </a:gs>
              <a:gs pos="99000">
                <a:schemeClr val="bg1">
                  <a:alpha val="68367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256" y="3539654"/>
            <a:ext cx="4920978" cy="326571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43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F1A36-FBF0-1A80-B548-FBCC0CD863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18" y="345283"/>
            <a:ext cx="8194880" cy="6242121"/>
          </a:xfrm>
          <a:prstGeom prst="rect">
            <a:avLst/>
          </a:prstGeom>
        </p:spPr>
      </p:pic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439736" y="476075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5206"/>
                </a:schemeClr>
              </a:gs>
              <a:gs pos="99000">
                <a:schemeClr val="bg1">
                  <a:alpha val="68367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256" y="3539654"/>
            <a:ext cx="4920978" cy="326571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45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F1A36-FBF0-1A80-B548-FBCC0CD863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18" y="345283"/>
            <a:ext cx="8194880" cy="6242121"/>
          </a:xfrm>
          <a:prstGeom prst="rect">
            <a:avLst/>
          </a:prstGeom>
        </p:spPr>
      </p:pic>
      <p:grpSp>
        <p:nvGrpSpPr>
          <p:cNvPr id="17" name="Graphic 15">
            <a:extLst>
              <a:ext uri="{FF2B5EF4-FFF2-40B4-BE49-F238E27FC236}">
                <a16:creationId xmlns:a16="http://schemas.microsoft.com/office/drawing/2014/main" id="{FBC0FC6C-AD28-DB0C-2FE2-C0800D6D4DD8}"/>
              </a:ext>
            </a:extLst>
          </p:cNvPr>
          <p:cNvGrpSpPr/>
          <p:nvPr/>
        </p:nvGrpSpPr>
        <p:grpSpPr>
          <a:xfrm>
            <a:off x="439736" y="476075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5206"/>
                </a:schemeClr>
              </a:gs>
              <a:gs pos="99000">
                <a:schemeClr val="bg1">
                  <a:alpha val="68367"/>
                </a:schemeClr>
              </a:gs>
            </a:gsLst>
            <a:lin ang="16200000" scaled="0"/>
          </a:gra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A7401B-C0B6-C465-2C5E-F6C557B019C3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C4A54C7-D0BE-CFF3-10A3-9F08C7BB5A71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9020F4-67CA-4813-C57B-E6FA2290DDD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8524DD2-3134-1BCA-F760-7B7ADD8C9DB1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66A0DF8-1EA2-7453-09C3-82516EF70D22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36137D4-53B4-3C8B-FED3-207D79E25023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CF3603-C92B-5AF7-0283-A8AB9CA19607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8836373-8680-624D-5928-625FCB8C6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C895433-2439-89EC-D4B2-89BE4428C63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275D7A-E6F9-BF8A-B5FD-D76A1826F596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C686E71-FEB3-1415-35B2-F765B0AA4013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755558B-638A-C3E6-9AC9-3650F8F7F35C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2574D21-D2DA-30AA-83AA-33459DC26BC5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E29A80-28B1-4A8E-D36C-636098A46B68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F1B90B5-DAB7-F105-6436-2A913661B94F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87AAF3-48B4-16C3-5B74-53B5407E6EF7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D545C8-DC50-B16B-4730-CC7CA80C1D7A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7D894F8-A5D2-BE7C-9058-97E2460C9E89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4B2DCA8-7104-163E-371B-E4A947164CCA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40416E3-6B2C-4354-C298-2F2E61425D16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B6FBF5E-63F5-267C-72AC-87268DAA27E3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D20F512-E1EB-1142-5D5D-1FA695AAE29F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203161-0FA9-7025-4750-53A4E4223349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9D39F4-515C-E283-7DAC-0437CF278B4A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D043DF-0FDA-763F-DC9F-167E5FC0777E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26B803-A23E-ED08-00DE-FE25B7F126CA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DD4F64A-370A-1C5A-4744-71972CA6C354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2DCB4F8-CCBC-E746-502A-C5DABD971684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B50423-BFA7-5119-50BC-4F1E6241EB89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D2ECE1-A2A7-23E9-38FE-C55906804EDE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0B92365-3B9E-34D0-8649-11DE028CE817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67BC8EF-E7B1-CC3D-AB4A-C2AFF4DBA599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330FC9D-89FA-B660-B879-DF0DB889A566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8AE50B-6C9B-0BF2-6900-9BC4A021E750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CE620B2-F76B-1D98-5F16-03D0EC42D7D4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4823F23-28B7-0ED3-070D-A14C1CBF5477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BD2A86C-AE1F-965F-B14F-C4106900A884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083B1A3-4DFC-A1A2-7278-F51B29FCDB21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6043910-94E4-1F4C-49BF-DB21C5119959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F4BD76E-AB19-BEDE-66C0-9EDB0760DEC5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0B46B79-2A3E-CDC0-15FB-F99D0CD8D6E6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3029ECB-D4A5-B04C-44BB-F862D88C84E1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BC056F-3F98-56FC-A3F1-D8F9C818C350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A9400CF-D275-C1ED-9D47-BDB2BFB128E2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CF3DE09-CA8B-A480-57A9-81B18F89A568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C73200E-D1AE-8F73-4579-6EDD62508324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E942F3-FCD5-A100-DC65-B7BF32ABE828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B73518C-B0D7-5407-F231-9065D38F3C8A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EE62DB0-0E7F-BF2E-AC26-06F980DCE064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9C95BE1-FD4F-C202-CCEC-F51DAB8E9C93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48AC7A-448D-8BAB-F9C5-53C6808E2BC1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AF0F9E0-D28B-D484-A602-812E5434477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F845D77-9ECE-B544-B02E-AEAACD21F91F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C339E-778F-4F95-3AC8-0FD3E23B6E38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11B7E15-068A-590E-A943-C6C7C2CC5EC2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E292A24-B436-505E-16ED-4796085A54A4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DFBF31-C7D9-17CF-11E5-13550A8E351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0CF297D-5392-3767-8A7B-5F409A5DBCA4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B03A791-6FEE-AE37-1269-6588D071D59A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AB7D5A6-5A3F-B610-FFE2-C2E85C01E2B4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C42ADEF-05EA-5832-4F9A-3FE5331C2B9E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58BCF68-F572-5B81-E145-03F95F72230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B7C31C2-7B27-FDB0-2E73-33B5CDAD7FBA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902464-428D-8855-A79E-B7BB77324524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D9647E-8B98-05A4-D86D-7B45D604F508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DD87202-5B64-56C2-61D0-43A6D2ED3822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B1692D-FE4F-CC2C-C27C-E2BE23CD2C1F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678AC594-9F7A-7EEC-9B72-92BEA7CDF802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A241379-9548-ADEF-0FFF-D8DD482A1F54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B92342C-EEF4-6060-B4E0-310A445D57F1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2F8A41-0730-368A-C517-8878DC29A06D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F001BBE1-09B4-899B-C540-9FEA87EA3A8A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3F1240B-D4EB-1086-0E7B-BDB654EACE7F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414481A-5709-CB6A-3EE5-A7BB4E37E42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41B456F-AE63-3D5C-0251-EC4A3E598AE6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3C638113-F082-609F-0A08-34611CF163A8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E0140F-E6C8-56A9-91C2-609840E62340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7065B09-39AC-A3AB-51AD-CA1099563A8F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B1EFB72-2E3D-D7E7-C55B-F9CDC46ADF12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0295504-9692-A81D-C0D8-3C9CC1E2E3E5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A97E01-3F81-B979-6884-74125CBA6995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E5A4C708-F755-97C4-E6E4-7FF3937328EA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826ABB3-D46E-7B89-5CE8-CB2B82B7B794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79C2392-E55A-332E-BFAC-5FA8B2C27B7C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2D9E3DE-287C-B633-D7E8-0D4969AD3C9F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8B58D7F-A0DF-15DE-7696-1E1CC29CCD8B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75E15E-3493-488E-583A-619E1F9A913D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F24F3B7-44DA-4564-18F9-7A82B4783EDB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81CB20A-FF2B-0B9F-DF7A-6DF9019E8A3E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A86621F-E273-DE7B-79E3-FA97874DB409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8E3BC1-5FB6-8E26-1F3A-DEBC931C3EC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10A379F-2F4F-0101-8446-18B260018078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0367861-4DAF-4F1F-759C-02AA1E2F4CC0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42371C-EE07-F315-665E-F5C34AA3687E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97AD784-B301-6C44-46AC-67B6EA1A2852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64D3C41-472D-117E-7A08-4A1CFE8780E5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CE48815-BC52-E04D-54B1-4829932D529F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C554196-95C4-3F83-216A-471DE803F393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A3B1DD6-5632-775C-3777-4187B40B1D36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AF02-8B31-F176-A098-42D2B20A9FDB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679066C-88C2-6890-855F-8C3635AC1F77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99F3849-9847-DC3E-D32B-960DFF7DE297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F82FBD-B617-D08B-10B4-FE6CE2FCCB5A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FF53E42-D092-A271-0876-7C3ACCDF93BF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D901824-4973-DAD9-B917-F0BB7151480A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0BE6AD1-E070-2187-5448-C13A954738F7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8F0BAB-F9BF-6B23-0DB1-6AE86A6A4E8B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56C2D4E-92B2-20E8-66C2-060D70FB3BD6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E0FD22E-C685-5A64-6AA5-A39BFA52C2D7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AB85FEFD-4E0C-03D6-3C4D-689CB6DA5B3A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6A7C2A1-BBCB-FC3A-08F1-2B2F5AC96CCD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877F5C-2D56-7A97-6DBE-D3B362269913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E8ECA35-F756-3C12-670F-C215BB68B09C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13CA98-0D48-D6F9-9DB0-0A0242C32D39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E6EBF40-CA40-4575-E776-0177B65A5708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580CED4-926F-FEFD-554E-3B2ECBAAA5F8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95BC4B4-85E2-84B6-36D2-8210E7C381E9}"/>
              </a:ext>
            </a:extLst>
          </p:cNvPr>
          <p:cNvSpPr/>
          <p:nvPr userDrawn="1"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A36562B-6CDD-5189-9CC8-043FFD743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675E93-A643-DC73-499F-66A6E7D00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0256" y="2206171"/>
            <a:ext cx="4920978" cy="1175884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Slide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EC1833-FE61-3B3F-E102-BC6BAE23F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0256" y="3539654"/>
            <a:ext cx="4920978" cy="326571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05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84A481-66DF-D08C-C405-DB8E4240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4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0D990-2D1E-DF95-3981-E9B89CD87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6960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4301E-41AB-2B75-9EFC-B54B0D596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7137E-FD45-4F3E-D022-6419FA8B8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50FBF-1A22-C440-94E2-19418F6287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41" r:id="rId2"/>
    <p:sldLayoutId id="2147483669" r:id="rId3"/>
    <p:sldLayoutId id="2147483736" r:id="rId4"/>
    <p:sldLayoutId id="2147483742" r:id="rId5"/>
    <p:sldLayoutId id="2147483743" r:id="rId6"/>
    <p:sldLayoutId id="2147483737" r:id="rId7"/>
    <p:sldLayoutId id="2147483738" r:id="rId8"/>
    <p:sldLayoutId id="2147483739" r:id="rId9"/>
    <p:sldLayoutId id="2147483740" r:id="rId10"/>
    <p:sldLayoutId id="2147483670" r:id="rId11"/>
    <p:sldLayoutId id="2147483731" r:id="rId12"/>
    <p:sldLayoutId id="2147483667" r:id="rId13"/>
    <p:sldLayoutId id="2147483650" r:id="rId14"/>
    <p:sldLayoutId id="2147483732" r:id="rId15"/>
    <p:sldLayoutId id="2147483660" r:id="rId16"/>
    <p:sldLayoutId id="2147483724" r:id="rId17"/>
    <p:sldLayoutId id="2147483671" r:id="rId18"/>
    <p:sldLayoutId id="2147483725" r:id="rId19"/>
    <p:sldLayoutId id="2147483661" r:id="rId20"/>
    <p:sldLayoutId id="2147483730" r:id="rId21"/>
    <p:sldLayoutId id="2147483726" r:id="rId22"/>
    <p:sldLayoutId id="2147483745" r:id="rId23"/>
    <p:sldLayoutId id="2147483744" r:id="rId24"/>
    <p:sldLayoutId id="2147483662" r:id="rId25"/>
    <p:sldLayoutId id="2147483672" r:id="rId26"/>
    <p:sldLayoutId id="2147483723" r:id="rId27"/>
    <p:sldLayoutId id="2147483727" r:id="rId28"/>
    <p:sldLayoutId id="2147483728" r:id="rId29"/>
    <p:sldLayoutId id="2147483729" r:id="rId30"/>
    <p:sldLayoutId id="2147483665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orient="horz" pos="3680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  <p15:guide id="7" orient="horz" pos="9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7250B9-15C9-9C1C-CD3C-B4370725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15" y="3357081"/>
            <a:ext cx="5005987" cy="1151463"/>
          </a:xfrm>
        </p:spPr>
        <p:txBody>
          <a:bodyPr/>
          <a:lstStyle/>
          <a:p>
            <a:r>
              <a:rPr lang="en-US" dirty="0"/>
              <a:t>This is the IDC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095025-57CF-2A7D-2437-9FE4129C3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515" y="4865062"/>
            <a:ext cx="5208997" cy="769356"/>
          </a:xfrm>
        </p:spPr>
        <p:txBody>
          <a:bodyPr/>
          <a:lstStyle/>
          <a:p>
            <a:r>
              <a:rPr lang="en-US" sz="1400" dirty="0"/>
              <a:t>Partnering you. Growing the economy. Developing Africa.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9C3C1D-D086-FCDD-3B9F-29388B8E4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38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urfboard&#10;&#10;Description automatically generated with medium confidence">
            <a:extLst>
              <a:ext uri="{FF2B5EF4-FFF2-40B4-BE49-F238E27FC236}">
                <a16:creationId xmlns:a16="http://schemas.microsoft.com/office/drawing/2014/main" id="{4A35C4FD-7595-6556-64C4-F562432CD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"/>
            <a:ext cx="10767898" cy="6858003"/>
          </a:xfrm>
          <a:prstGeom prst="rect">
            <a:avLst/>
          </a:prstGeom>
        </p:spPr>
      </p:pic>
      <p:grpSp>
        <p:nvGrpSpPr>
          <p:cNvPr id="10" name="Graphic 15">
            <a:extLst>
              <a:ext uri="{FF2B5EF4-FFF2-40B4-BE49-F238E27FC236}">
                <a16:creationId xmlns:a16="http://schemas.microsoft.com/office/drawing/2014/main" id="{C5B00297-ADCF-9B42-E073-B0D11D53A816}"/>
              </a:ext>
            </a:extLst>
          </p:cNvPr>
          <p:cNvGrpSpPr/>
          <p:nvPr/>
        </p:nvGrpSpPr>
        <p:grpSpPr>
          <a:xfrm>
            <a:off x="164708" y="93380"/>
            <a:ext cx="7803117" cy="6314045"/>
            <a:chOff x="519248" y="476075"/>
            <a:chExt cx="7188045" cy="5816347"/>
          </a:xfrm>
          <a:gradFill>
            <a:gsLst>
              <a:gs pos="0">
                <a:schemeClr val="bg1">
                  <a:alpha val="10138"/>
                </a:schemeClr>
              </a:gs>
              <a:gs pos="98000">
                <a:schemeClr val="bg1">
                  <a:alpha val="35020"/>
                </a:schemeClr>
              </a:gs>
            </a:gsLst>
            <a:lin ang="16200000" scaled="0"/>
          </a:gra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5F70C9B-F62C-DDBE-9BC6-65F20D21BFCE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47A186-AA90-A538-E2F2-A2FE64CBB823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C762EA-10E7-5553-D16B-84E0738FBDB9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D979B-A6B7-971A-857A-E801CBDE3510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66C9DF5-AB22-34CD-7EFD-ACE58A7E764C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3F30B30-B165-5193-A025-DBCF0E41192E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F262937-A805-3143-F075-A5F82EBCD20C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DC956A6-18A1-DC4C-D51A-A5F948ACD3DC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78D4F44-814D-8A3B-6287-124064D06489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2322F2C-55FD-8329-C94E-4C61D1FFD6B8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F94396-2E5F-D13A-F76C-38FA87AB077E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9C77B8-24AA-26EA-1970-A0CE10E84FDA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ADE8FFD-78D9-E73A-B4B3-8E370C64415F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196A42E-06B9-F95E-E573-2B4B6226B7B3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F76AB7C-AFD5-A9F8-1090-BA6583DA7712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C9EAA75-29B6-A117-43A9-717E3C671C39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CE1C6E8-9BB0-0CED-349B-4919C53AA430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133C566-010C-AC80-E9D6-B94B73187857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52D798-4106-361E-6626-3D5ADEFF5483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DE9A7F3-25EB-FBEE-1FDF-93ACBAAAF995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6755645-51C9-A797-57F1-8BA7AE1B8A65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043F2A4-E2A6-4080-4BB2-D315C4A19742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AD8D529-C482-2EFA-8A97-D08D2B9A62BC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B6AC8A6-6BBE-5381-C1D4-34F621B10482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EC0289B-6B80-122F-479C-C2ADD8F026A2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52BFE20-D9B1-5857-2AB5-1913564C1BB0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3E3C23A-8D72-CFC9-9EE5-B303B9C7F783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3E5D3B3-C667-ADE9-5385-591BBF340F00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CBEE15F-B06C-0027-80F1-F6045F100352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DC2A55B-684E-00CF-E5EF-2667698D25A4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AFD89F1-AF94-5FA9-8DF4-1C373658A8FD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06120C7-B0DB-137D-D9BA-C420C9CA2144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6EF643D-ABEC-6275-1CCF-0F5166499A89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53748A-BE05-524D-5CE0-A4B7EFA3D03F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F424F99-F149-F797-1D0E-111D147ED14E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FDF65CB-D622-6076-915A-94973B9A54D3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00E82D-069D-1C0A-AC49-28FF83CE102D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C3D3EBD-9F23-13BE-8C0B-393C98D31098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703BC29-BE05-BFF3-DD1C-CCF29454BC1B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4F3CA18-1D7F-F79A-4482-848E204D5E82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B8DE485-5DB5-BBE2-CD90-993A25A4FF40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C9B1D1D-491B-36C9-4BFA-55F4F16A455A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E5A9847-98F8-DA31-11CF-3159FB5A74A1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6B552ED-0048-C7BE-CD13-ABDF177A464F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1CCDEBA-1313-A43E-D042-032F4ED3BBCB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944D344-ED90-FFB7-4912-39E3648F5F2B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2511277-1809-746C-A0F1-BD93FD39E534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0F15EF9-E0C9-2BA7-C309-B3EB06BD5437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27854E4-8C96-C708-25D9-44984ACFFE06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5ED7235-D57C-1F40-4D52-374764B08C57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53E5A78-605F-7281-5FB5-5C0842D0A9C7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C9035A5-A91D-9BEE-595B-2F480CAB7D57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63172E67-7FA1-3D3E-9ABF-38934C51B664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204419A-C2F9-32D5-92FB-20C644DC63EF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89B2292-37E7-B011-B4F9-CFE5E208A4B0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C2BABA1D-03C9-E1EB-76CE-6D80A0DDEBD2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792C34D4-28C2-F2B3-4163-2C178A70A2DB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3EBFCDA-0E71-B860-06E1-D2EEDF6131C0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F9D05C0-E62B-ADE9-7C8B-D07535D33522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B3A096A8-572F-308D-64AD-19A2EE715563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89A7B5A5-5BF1-22B8-B6CE-741E18352817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EF90E3A2-A694-AB79-9066-ACFE21A4317F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829EF34-65FB-36F3-7C4A-98C12C088B81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45A0957-0DA9-3A17-CC3C-FFEAD2DCC4BD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6D62B81-3B2A-625A-2C54-8CD7FFCCBB00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E661698-7E54-8731-8DA2-7999A40FD259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4A8CCF0-3B47-67F6-D403-759E299C7846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94E0294-95D3-7796-6F20-CBD3EB7F5BD3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7D1F662-99C2-B5E9-1DDC-7C54C91E757D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6233A0FA-1157-9983-48AC-8B1C04DEB216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85626B2E-CEDE-8E68-3D55-6C5B4DEC4732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F3A4C649-56BA-F3AE-0288-EE260C1502BF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CD43EE1-8F61-8E38-3B2C-34CDA30CAC7D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0D24C93-D8EE-D92D-97B6-80E835F800B0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3BEA4AA-6F0C-BAD1-EF51-215D413BC3D1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96AAAF1F-9E24-A6C9-314F-B715BC1E51CA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213F420-C76E-8467-EBEE-6C944B57173F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2CB720-A8FC-3738-B656-A968BBD80583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4FA0F5A5-D0B1-6A2A-45AB-08A767FE928A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70B726C-BC6E-ACB9-035F-C6E97B4722B3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C58568E-422C-9C84-BF2D-F699CD9F5164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93E22805-E769-06EF-C35E-D31E447A2DB0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727BA99-95EA-E247-87FF-B40184E57009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9911871C-15DA-698A-E9F7-92E8BD527463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1E441012-2BC1-DE89-3B5E-A4A75FF34850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19FE94E-13A5-A2BD-AF64-EA5F4E1601C8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002D7B13-1AE7-B452-9021-700D72A68854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BFC3518-ABC9-10AF-C431-4BA4BB0FBE44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C0E80A5-19BC-9F20-9ED0-6CB6AF191338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8CF9EEA-F0CD-D890-0DCA-383C8B6CF830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49121E71-B081-ACBB-FF8A-4FAEA52CE88D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1310CDF-9845-A880-17EE-A2BF5B227270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37A7406-21E1-966A-C0B4-1D09CFD7A0E9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C90E2F71-AEB7-BA38-2586-F6825CE12EE3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9C67F9B8-C3FD-9E99-67C6-5A542F0A71C7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D306637-7D03-468B-19BB-B219E77A26C7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3D280BE-388F-DE47-2594-914A11013528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987BCAC1-119A-941B-529D-2BD21074E2FB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7FD9D9A1-15B8-AD4A-DF4F-1935B178FE40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5CB4FAD-9428-192D-09A7-7F2FBB119588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45B4135-903B-FD37-7DBC-1769E3E87456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F41B8B5-7654-FE6F-464F-BAD1E041D6F9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D308E6C0-5A72-853D-8E60-970331863E75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D9AE157-DC15-D1AB-3985-AE8374AB252B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4337EFF8-DC92-1469-04E3-70FE80B0711C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0067E847-98E0-BC4F-26B3-63E093ABAC4B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29169CB-CC7C-8915-47DA-FF2F975437AF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0E3927E1-02D2-D9A0-4112-38BDF3E01429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760A38E3-C71C-7B7D-62D7-D3D889E8D824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F575BF4-90FD-EAD9-E9EB-3D3A194C8195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EC94A8C-1BA4-231F-28FD-FDC6B4898C9F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8C8F81F-E40B-8B6E-C710-2FA0BDDA32EE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21B5636-2BDF-7900-07C4-5FE40E54E610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9B61A857-8A47-0BCA-D8E5-F5789B8BA588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4D7701A8-E2B9-521F-FF13-95AAF9E0C6BF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D4D37858-7479-F450-AFB6-A295301A208D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4316330-D7ED-4256-4F47-ABA7A92422D0}"/>
              </a:ext>
            </a:extLst>
          </p:cNvPr>
          <p:cNvSpPr/>
          <p:nvPr/>
        </p:nvSpPr>
        <p:spPr>
          <a:xfrm rot="16200000">
            <a:off x="3952477" y="42579"/>
            <a:ext cx="6858000" cy="677284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64F7CA-7C30-11D2-C3DB-B8B21F9F6F9F}"/>
              </a:ext>
            </a:extLst>
          </p:cNvPr>
          <p:cNvSpPr txBox="1">
            <a:spLocks/>
          </p:cNvSpPr>
          <p:nvPr/>
        </p:nvSpPr>
        <p:spPr>
          <a:xfrm>
            <a:off x="6830255" y="4425702"/>
            <a:ext cx="4882320" cy="723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0EF1E7B-EA6D-DB06-D6FF-01148EFC2C7C}"/>
              </a:ext>
            </a:extLst>
          </p:cNvPr>
          <p:cNvSpPr/>
          <p:nvPr/>
        </p:nvSpPr>
        <p:spPr>
          <a:xfrm>
            <a:off x="6353467" y="1951964"/>
            <a:ext cx="5838534" cy="2246520"/>
          </a:xfrm>
          <a:custGeom>
            <a:avLst/>
            <a:gdLst>
              <a:gd name="connsiteX0" fmla="*/ 114539 w 5955999"/>
              <a:gd name="connsiteY0" fmla="*/ 0 h 2291718"/>
              <a:gd name="connsiteX1" fmla="*/ 3890870 w 5955999"/>
              <a:gd name="connsiteY1" fmla="*/ 0 h 2291718"/>
              <a:gd name="connsiteX2" fmla="*/ 3890870 w 5955999"/>
              <a:gd name="connsiteY2" fmla="*/ 1 h 2291718"/>
              <a:gd name="connsiteX3" fmla="*/ 5955999 w 5955999"/>
              <a:gd name="connsiteY3" fmla="*/ 1 h 2291718"/>
              <a:gd name="connsiteX4" fmla="*/ 5955999 w 5955999"/>
              <a:gd name="connsiteY4" fmla="*/ 2291717 h 2291718"/>
              <a:gd name="connsiteX5" fmla="*/ 3890870 w 5955999"/>
              <a:gd name="connsiteY5" fmla="*/ 2291717 h 2291718"/>
              <a:gd name="connsiteX6" fmla="*/ 3890870 w 5955999"/>
              <a:gd name="connsiteY6" fmla="*/ 2291718 h 2291718"/>
              <a:gd name="connsiteX7" fmla="*/ 924404 w 5955999"/>
              <a:gd name="connsiteY7" fmla="*/ 2291718 h 2291718"/>
              <a:gd name="connsiteX8" fmla="*/ 0 w 5955999"/>
              <a:gd name="connsiteY8" fmla="*/ 1368616 h 2291718"/>
              <a:gd name="connsiteX9" fmla="*/ 0 w 5955999"/>
              <a:gd name="connsiteY9" fmla="*/ 114377 h 2291718"/>
              <a:gd name="connsiteX10" fmla="*/ 114539 w 5955999"/>
              <a:gd name="connsiteY10" fmla="*/ 0 h 22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5999" h="2291718">
                <a:moveTo>
                  <a:pt x="114539" y="0"/>
                </a:moveTo>
                <a:lnTo>
                  <a:pt x="3890870" y="0"/>
                </a:lnTo>
                <a:lnTo>
                  <a:pt x="3890870" y="1"/>
                </a:lnTo>
                <a:lnTo>
                  <a:pt x="5955999" y="1"/>
                </a:lnTo>
                <a:lnTo>
                  <a:pt x="5955999" y="2291717"/>
                </a:lnTo>
                <a:lnTo>
                  <a:pt x="3890870" y="2291717"/>
                </a:lnTo>
                <a:lnTo>
                  <a:pt x="3890870" y="2291718"/>
                </a:lnTo>
                <a:lnTo>
                  <a:pt x="924404" y="2291718"/>
                </a:lnTo>
                <a:cubicBezTo>
                  <a:pt x="924404" y="2291718"/>
                  <a:pt x="0" y="2291718"/>
                  <a:pt x="0" y="1368616"/>
                </a:cubicBezTo>
                <a:lnTo>
                  <a:pt x="0" y="114377"/>
                </a:lnTo>
                <a:cubicBezTo>
                  <a:pt x="0" y="114377"/>
                  <a:pt x="0" y="0"/>
                  <a:pt x="1145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D88EB4-5E31-AE38-8D8C-44A7C60D8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0256" y="2467316"/>
            <a:ext cx="4920978" cy="1175884"/>
          </a:xfrm>
        </p:spPr>
        <p:txBody>
          <a:bodyPr>
            <a:normAutofit lnSpcReduction="10000"/>
          </a:bodyPr>
          <a:lstStyle/>
          <a:p>
            <a:r>
              <a:rPr lang="en-ZA" dirty="0"/>
              <a:t>Tourism </a:t>
            </a:r>
            <a:br>
              <a:rPr lang="en-ZA" dirty="0"/>
            </a:br>
            <a:endParaRPr lang="en-ZA" dirty="0"/>
          </a:p>
        </p:txBody>
      </p:sp>
      <p:pic>
        <p:nvPicPr>
          <p:cNvPr id="127" name="Picture 126" descr="Logo&#10;&#10;Description automatically generated">
            <a:extLst>
              <a:ext uri="{FF2B5EF4-FFF2-40B4-BE49-F238E27FC236}">
                <a16:creationId xmlns:a16="http://schemas.microsoft.com/office/drawing/2014/main" id="{068EC2F3-6E7F-AF33-7D76-A3577E7E64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20" y="5840416"/>
            <a:ext cx="1917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2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5">
            <a:extLst>
              <a:ext uri="{FF2B5EF4-FFF2-40B4-BE49-F238E27FC236}">
                <a16:creationId xmlns:a16="http://schemas.microsoft.com/office/drawing/2014/main" id="{57F56234-D474-3161-DD68-19C9A05BD0A0}"/>
              </a:ext>
            </a:extLst>
          </p:cNvPr>
          <p:cNvGrpSpPr/>
          <p:nvPr/>
        </p:nvGrpSpPr>
        <p:grpSpPr>
          <a:xfrm>
            <a:off x="3839237" y="71144"/>
            <a:ext cx="8298220" cy="6714668"/>
            <a:chOff x="519248" y="476075"/>
            <a:chExt cx="7188045" cy="5816347"/>
          </a:xfrm>
          <a:gradFill>
            <a:gsLst>
              <a:gs pos="17000">
                <a:schemeClr val="bg2">
                  <a:lumMod val="25000"/>
                  <a:alpha val="0"/>
                </a:schemeClr>
              </a:gs>
              <a:gs pos="100000">
                <a:schemeClr val="bg2">
                  <a:lumMod val="25000"/>
                  <a:alpha val="10343"/>
                </a:schemeClr>
              </a:gs>
            </a:gsLst>
            <a:lin ang="21000000" scaled="0"/>
          </a:gra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0A69E9F-B0AD-5F15-A5ED-E24350CA67EB}"/>
                </a:ext>
              </a:extLst>
            </p:cNvPr>
            <p:cNvSpPr/>
            <p:nvPr/>
          </p:nvSpPr>
          <p:spPr>
            <a:xfrm>
              <a:off x="2789276" y="591469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BF6F7B0-39BF-3B5F-776C-C4CA5E2FDDA4}"/>
                </a:ext>
              </a:extLst>
            </p:cNvPr>
            <p:cNvSpPr/>
            <p:nvPr/>
          </p:nvSpPr>
          <p:spPr>
            <a:xfrm>
              <a:off x="519248" y="5914827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AE9FC0C-6743-5766-328A-5C8CEEE72C50}"/>
                </a:ext>
              </a:extLst>
            </p:cNvPr>
            <p:cNvSpPr/>
            <p:nvPr/>
          </p:nvSpPr>
          <p:spPr>
            <a:xfrm>
              <a:off x="5513070" y="5008146"/>
              <a:ext cx="378226" cy="377728"/>
            </a:xfrm>
            <a:custGeom>
              <a:avLst/>
              <a:gdLst>
                <a:gd name="connsiteX0" fmla="*/ 28294 w 378226"/>
                <a:gd name="connsiteY0" fmla="*/ 377728 h 377728"/>
                <a:gd name="connsiteX1" fmla="*/ 0 w 378226"/>
                <a:gd name="connsiteY1" fmla="*/ 349349 h 377728"/>
                <a:gd name="connsiteX2" fmla="*/ 0 w 378226"/>
                <a:gd name="connsiteY2" fmla="*/ 28246 h 377728"/>
                <a:gd name="connsiteX3" fmla="*/ 28294 w 378226"/>
                <a:gd name="connsiteY3" fmla="*/ 0 h 377728"/>
                <a:gd name="connsiteX4" fmla="*/ 189114 w 378226"/>
                <a:gd name="connsiteY4" fmla="*/ 0 h 377728"/>
                <a:gd name="connsiteX5" fmla="*/ 378227 w 378226"/>
                <a:gd name="connsiteY5" fmla="*/ 188798 h 377728"/>
                <a:gd name="connsiteX6" fmla="*/ 378227 w 378226"/>
                <a:gd name="connsiteY6" fmla="*/ 349349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26" h="377728">
                  <a:moveTo>
                    <a:pt x="28294" y="377728"/>
                  </a:move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084E8C5-D787-6699-AE0B-57F5DDEE6235}"/>
                </a:ext>
              </a:extLst>
            </p:cNvPr>
            <p:cNvSpPr/>
            <p:nvPr/>
          </p:nvSpPr>
          <p:spPr>
            <a:xfrm>
              <a:off x="4605272" y="5008146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8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8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F861608-5021-A62E-5A07-CC4FA204B00B}"/>
                </a:ext>
              </a:extLst>
            </p:cNvPr>
            <p:cNvSpPr/>
            <p:nvPr/>
          </p:nvSpPr>
          <p:spPr>
            <a:xfrm>
              <a:off x="4150973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A1B8B18-0151-C69B-8C76-CD79E441BD20}"/>
                </a:ext>
              </a:extLst>
            </p:cNvPr>
            <p:cNvSpPr/>
            <p:nvPr/>
          </p:nvSpPr>
          <p:spPr>
            <a:xfrm>
              <a:off x="2335110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CF10EB8-E548-9928-E080-382716F681EF}"/>
                </a:ext>
              </a:extLst>
            </p:cNvPr>
            <p:cNvSpPr/>
            <p:nvPr/>
          </p:nvSpPr>
          <p:spPr>
            <a:xfrm>
              <a:off x="519248" y="5008413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25F22E6-82F3-A84F-9AA1-D220F2CC07B1}"/>
                </a:ext>
              </a:extLst>
            </p:cNvPr>
            <p:cNvSpPr/>
            <p:nvPr/>
          </p:nvSpPr>
          <p:spPr>
            <a:xfrm>
              <a:off x="6874900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5682035-83AC-53F1-ADD9-BDC6B62F8974}"/>
                </a:ext>
              </a:extLst>
            </p:cNvPr>
            <p:cNvSpPr/>
            <p:nvPr/>
          </p:nvSpPr>
          <p:spPr>
            <a:xfrm>
              <a:off x="642113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CB016E2-63CC-67B9-9EB7-5AD201B236AB}"/>
                </a:ext>
              </a:extLst>
            </p:cNvPr>
            <p:cNvSpPr/>
            <p:nvPr/>
          </p:nvSpPr>
          <p:spPr>
            <a:xfrm>
              <a:off x="551320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C33647E-1FEF-54C0-D49A-520C554B5C7E}"/>
                </a:ext>
              </a:extLst>
            </p:cNvPr>
            <p:cNvSpPr/>
            <p:nvPr/>
          </p:nvSpPr>
          <p:spPr>
            <a:xfrm>
              <a:off x="4605272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CA5B121-11A6-063F-5935-EA8928E5D73A}"/>
                </a:ext>
              </a:extLst>
            </p:cNvPr>
            <p:cNvSpPr/>
            <p:nvPr/>
          </p:nvSpPr>
          <p:spPr>
            <a:xfrm>
              <a:off x="4150973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E630EB5-66D3-7F77-D7B8-6AF9E185FB88}"/>
                </a:ext>
              </a:extLst>
            </p:cNvPr>
            <p:cNvSpPr/>
            <p:nvPr/>
          </p:nvSpPr>
          <p:spPr>
            <a:xfrm>
              <a:off x="3697341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0F7B1C8-1985-22C6-868B-FED9D3C6C463}"/>
                </a:ext>
              </a:extLst>
            </p:cNvPr>
            <p:cNvSpPr/>
            <p:nvPr/>
          </p:nvSpPr>
          <p:spPr>
            <a:xfrm>
              <a:off x="519248" y="4101998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8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6C4763C-3A8C-F1BB-7714-AFCED9990C5B}"/>
                </a:ext>
              </a:extLst>
            </p:cNvPr>
            <p:cNvSpPr/>
            <p:nvPr/>
          </p:nvSpPr>
          <p:spPr>
            <a:xfrm>
              <a:off x="1881345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677A06C-6174-0DED-CE3B-63AB58AA1D59}"/>
                </a:ext>
              </a:extLst>
            </p:cNvPr>
            <p:cNvSpPr/>
            <p:nvPr/>
          </p:nvSpPr>
          <p:spPr>
            <a:xfrm>
              <a:off x="973413" y="4101865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4DA01B2-97B5-0611-F904-93AFF59B8929}"/>
                </a:ext>
              </a:extLst>
            </p:cNvPr>
            <p:cNvSpPr/>
            <p:nvPr/>
          </p:nvSpPr>
          <p:spPr>
            <a:xfrm>
              <a:off x="7329066" y="1835629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8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8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D656FF1-34AB-792D-ED49-C8B1F5305920}"/>
                </a:ext>
              </a:extLst>
            </p:cNvPr>
            <p:cNvSpPr/>
            <p:nvPr/>
          </p:nvSpPr>
          <p:spPr>
            <a:xfrm>
              <a:off x="687490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648B5C9-32A2-6E49-0416-EA4A6C24AF05}"/>
                </a:ext>
              </a:extLst>
            </p:cNvPr>
            <p:cNvSpPr/>
            <p:nvPr/>
          </p:nvSpPr>
          <p:spPr>
            <a:xfrm>
              <a:off x="596696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028DF8D-77A3-BFE5-DDC1-87C46B797370}"/>
                </a:ext>
              </a:extLst>
            </p:cNvPr>
            <p:cNvSpPr/>
            <p:nvPr/>
          </p:nvSpPr>
          <p:spPr>
            <a:xfrm>
              <a:off x="5513203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FE15D04-92E8-2B21-F0B0-193EFDE6ABCC}"/>
                </a:ext>
              </a:extLst>
            </p:cNvPr>
            <p:cNvSpPr/>
            <p:nvPr/>
          </p:nvSpPr>
          <p:spPr>
            <a:xfrm>
              <a:off x="5058904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A364224-5D08-A51F-CBAA-307C48E56E37}"/>
                </a:ext>
              </a:extLst>
            </p:cNvPr>
            <p:cNvSpPr/>
            <p:nvPr/>
          </p:nvSpPr>
          <p:spPr>
            <a:xfrm>
              <a:off x="4150973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FE6BABC-655F-1EE6-78C2-DF33D50D12D3}"/>
                </a:ext>
              </a:extLst>
            </p:cNvPr>
            <p:cNvSpPr/>
            <p:nvPr/>
          </p:nvSpPr>
          <p:spPr>
            <a:xfrm>
              <a:off x="3697341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A6A8BA8-82C6-3C80-8056-DD55FD9BC0C3}"/>
                </a:ext>
              </a:extLst>
            </p:cNvPr>
            <p:cNvSpPr/>
            <p:nvPr/>
          </p:nvSpPr>
          <p:spPr>
            <a:xfrm>
              <a:off x="3243041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C9040AA-D177-4864-F31C-1F6F0B791764}"/>
                </a:ext>
              </a:extLst>
            </p:cNvPr>
            <p:cNvSpPr/>
            <p:nvPr/>
          </p:nvSpPr>
          <p:spPr>
            <a:xfrm>
              <a:off x="2789276" y="183562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E15E148-5E3B-F981-0CC1-8926D4C2F067}"/>
                </a:ext>
              </a:extLst>
            </p:cNvPr>
            <p:cNvSpPr/>
            <p:nvPr/>
          </p:nvSpPr>
          <p:spPr>
            <a:xfrm>
              <a:off x="2335110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C64D96A-4E6C-5B76-3348-C726AF8A5FD2}"/>
                </a:ext>
              </a:extLst>
            </p:cNvPr>
            <p:cNvSpPr/>
            <p:nvPr/>
          </p:nvSpPr>
          <p:spPr>
            <a:xfrm>
              <a:off x="519248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FB91E17-80B2-C627-BA68-1C8C825A63DD}"/>
                </a:ext>
              </a:extLst>
            </p:cNvPr>
            <p:cNvSpPr/>
            <p:nvPr/>
          </p:nvSpPr>
          <p:spPr>
            <a:xfrm>
              <a:off x="1427179" y="1835896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31B2234-CDC9-5ED0-4040-088757E37864}"/>
                </a:ext>
              </a:extLst>
            </p:cNvPr>
            <p:cNvSpPr/>
            <p:nvPr/>
          </p:nvSpPr>
          <p:spPr>
            <a:xfrm>
              <a:off x="7329066" y="3195451"/>
              <a:ext cx="378227" cy="377728"/>
            </a:xfrm>
            <a:custGeom>
              <a:avLst/>
              <a:gdLst>
                <a:gd name="connsiteX0" fmla="*/ 349800 w 378227"/>
                <a:gd name="connsiteY0" fmla="*/ 377595 h 377728"/>
                <a:gd name="connsiteX1" fmla="*/ 28294 w 378227"/>
                <a:gd name="connsiteY1" fmla="*/ 377595 h 377728"/>
                <a:gd name="connsiteX2" fmla="*/ 0 w 378227"/>
                <a:gd name="connsiteY2" fmla="*/ 349215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7769CFE-F4D3-8EF5-C2DC-85B50D53B1F2}"/>
                </a:ext>
              </a:extLst>
            </p:cNvPr>
            <p:cNvSpPr/>
            <p:nvPr/>
          </p:nvSpPr>
          <p:spPr>
            <a:xfrm>
              <a:off x="687490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1EA6278-FC3D-1674-9679-6BAE4DEC130E}"/>
                </a:ext>
              </a:extLst>
            </p:cNvPr>
            <p:cNvSpPr/>
            <p:nvPr/>
          </p:nvSpPr>
          <p:spPr>
            <a:xfrm>
              <a:off x="6421135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A4505C9-5A82-4AB8-F0A4-B0E026EDC12E}"/>
                </a:ext>
              </a:extLst>
            </p:cNvPr>
            <p:cNvSpPr/>
            <p:nvPr/>
          </p:nvSpPr>
          <p:spPr>
            <a:xfrm>
              <a:off x="5058904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3F84AAD-A067-5D6D-9494-13499D7EC520}"/>
                </a:ext>
              </a:extLst>
            </p:cNvPr>
            <p:cNvSpPr/>
            <p:nvPr/>
          </p:nvSpPr>
          <p:spPr>
            <a:xfrm>
              <a:off x="4605272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2950A13-E28B-5516-F01A-2E034443B031}"/>
                </a:ext>
              </a:extLst>
            </p:cNvPr>
            <p:cNvSpPr/>
            <p:nvPr/>
          </p:nvSpPr>
          <p:spPr>
            <a:xfrm>
              <a:off x="4150973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9F4A3A8-BD9C-E7BB-4A64-F1517C16F080}"/>
                </a:ext>
              </a:extLst>
            </p:cNvPr>
            <p:cNvSpPr/>
            <p:nvPr/>
          </p:nvSpPr>
          <p:spPr>
            <a:xfrm>
              <a:off x="3243041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2EC60B4-3120-9927-2DE7-BA32B17B5AC4}"/>
                </a:ext>
              </a:extLst>
            </p:cNvPr>
            <p:cNvSpPr/>
            <p:nvPr/>
          </p:nvSpPr>
          <p:spPr>
            <a:xfrm>
              <a:off x="2789276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ABB5E8-D489-85CC-D6B2-1A9E17BF6DAC}"/>
                </a:ext>
              </a:extLst>
            </p:cNvPr>
            <p:cNvSpPr/>
            <p:nvPr/>
          </p:nvSpPr>
          <p:spPr>
            <a:xfrm>
              <a:off x="2335110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531846A-0F35-4DEF-A95F-619470FD8F5A}"/>
                </a:ext>
              </a:extLst>
            </p:cNvPr>
            <p:cNvSpPr/>
            <p:nvPr/>
          </p:nvSpPr>
          <p:spPr>
            <a:xfrm>
              <a:off x="519248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FC1EA77-8FDF-D9EC-609D-746CF6C923F3}"/>
                </a:ext>
              </a:extLst>
            </p:cNvPr>
            <p:cNvSpPr/>
            <p:nvPr/>
          </p:nvSpPr>
          <p:spPr>
            <a:xfrm>
              <a:off x="1427179" y="319558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91CF146-6136-FD6F-F893-099EE803F067}"/>
                </a:ext>
              </a:extLst>
            </p:cNvPr>
            <p:cNvSpPr/>
            <p:nvPr/>
          </p:nvSpPr>
          <p:spPr>
            <a:xfrm>
              <a:off x="973413" y="3195451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AD3C42-60D5-054C-23D0-9CCCE20D499F}"/>
                </a:ext>
              </a:extLst>
            </p:cNvPr>
            <p:cNvSpPr/>
            <p:nvPr/>
          </p:nvSpPr>
          <p:spPr>
            <a:xfrm>
              <a:off x="7329066" y="929215"/>
              <a:ext cx="378227" cy="377728"/>
            </a:xfrm>
            <a:custGeom>
              <a:avLst/>
              <a:gdLst>
                <a:gd name="connsiteX0" fmla="*/ 349800 w 378227"/>
                <a:gd name="connsiteY0" fmla="*/ 377728 h 377728"/>
                <a:gd name="connsiteX1" fmla="*/ 28294 w 378227"/>
                <a:gd name="connsiteY1" fmla="*/ 377728 h 377728"/>
                <a:gd name="connsiteX2" fmla="*/ 0 w 378227"/>
                <a:gd name="connsiteY2" fmla="*/ 349349 h 377728"/>
                <a:gd name="connsiteX3" fmla="*/ 0 w 378227"/>
                <a:gd name="connsiteY3" fmla="*/ 28246 h 377728"/>
                <a:gd name="connsiteX4" fmla="*/ 28294 w 378227"/>
                <a:gd name="connsiteY4" fmla="*/ 0 h 377728"/>
                <a:gd name="connsiteX5" fmla="*/ 189113 w 378227"/>
                <a:gd name="connsiteY5" fmla="*/ 0 h 377728"/>
                <a:gd name="connsiteX6" fmla="*/ 378227 w 378227"/>
                <a:gd name="connsiteY6" fmla="*/ 188797 h 377728"/>
                <a:gd name="connsiteX7" fmla="*/ 378227 w 378227"/>
                <a:gd name="connsiteY7" fmla="*/ 349349 h 377728"/>
                <a:gd name="connsiteX8" fmla="*/ 349933 w 378227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7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AEBFF37-B8A1-0DA6-3A02-0AECAF54AD84}"/>
                </a:ext>
              </a:extLst>
            </p:cNvPr>
            <p:cNvSpPr/>
            <p:nvPr/>
          </p:nvSpPr>
          <p:spPr>
            <a:xfrm>
              <a:off x="687490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0D43B23-85B8-582B-0E70-D037FE7BF44C}"/>
                </a:ext>
              </a:extLst>
            </p:cNvPr>
            <p:cNvSpPr/>
            <p:nvPr/>
          </p:nvSpPr>
          <p:spPr>
            <a:xfrm>
              <a:off x="642113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A4F8DBD-A3D1-F63C-4E4C-4EA7536F7DCB}"/>
                </a:ext>
              </a:extLst>
            </p:cNvPr>
            <p:cNvSpPr/>
            <p:nvPr/>
          </p:nvSpPr>
          <p:spPr>
            <a:xfrm>
              <a:off x="596696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366E1AE-04B8-EEBA-68F1-214250AEC2F5}"/>
                </a:ext>
              </a:extLst>
            </p:cNvPr>
            <p:cNvSpPr/>
            <p:nvPr/>
          </p:nvSpPr>
          <p:spPr>
            <a:xfrm>
              <a:off x="5513203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1FE77DE-00D5-CA4A-E421-930963DADB37}"/>
                </a:ext>
              </a:extLst>
            </p:cNvPr>
            <p:cNvSpPr/>
            <p:nvPr/>
          </p:nvSpPr>
          <p:spPr>
            <a:xfrm>
              <a:off x="5058904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8149E77-C630-1974-741D-0C1F88E08B20}"/>
                </a:ext>
              </a:extLst>
            </p:cNvPr>
            <p:cNvSpPr/>
            <p:nvPr/>
          </p:nvSpPr>
          <p:spPr>
            <a:xfrm>
              <a:off x="4605272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8257F1BE-C995-1E65-B4B1-4794742F74DC}"/>
                </a:ext>
              </a:extLst>
            </p:cNvPr>
            <p:cNvSpPr/>
            <p:nvPr/>
          </p:nvSpPr>
          <p:spPr>
            <a:xfrm>
              <a:off x="4150973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29CC33AB-BA59-876F-1C45-A7D680D1A34F}"/>
                </a:ext>
              </a:extLst>
            </p:cNvPr>
            <p:cNvSpPr/>
            <p:nvPr/>
          </p:nvSpPr>
          <p:spPr>
            <a:xfrm>
              <a:off x="3697341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05BC58A-1EF2-545B-BDB5-B24004E89F36}"/>
                </a:ext>
              </a:extLst>
            </p:cNvPr>
            <p:cNvSpPr/>
            <p:nvPr/>
          </p:nvSpPr>
          <p:spPr>
            <a:xfrm>
              <a:off x="3243041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39393ED2-B304-6F0F-7897-335A57860E4F}"/>
                </a:ext>
              </a:extLst>
            </p:cNvPr>
            <p:cNvSpPr/>
            <p:nvPr/>
          </p:nvSpPr>
          <p:spPr>
            <a:xfrm>
              <a:off x="2789276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E2EBA6A5-53CB-B19A-9F4C-C09E512C2F36}"/>
                </a:ext>
              </a:extLst>
            </p:cNvPr>
            <p:cNvSpPr/>
            <p:nvPr/>
          </p:nvSpPr>
          <p:spPr>
            <a:xfrm>
              <a:off x="2335110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5007720-B858-235D-080F-EF0F16FBFE48}"/>
                </a:ext>
              </a:extLst>
            </p:cNvPr>
            <p:cNvSpPr/>
            <p:nvPr/>
          </p:nvSpPr>
          <p:spPr>
            <a:xfrm>
              <a:off x="519248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231C3D2-4F78-4122-10C9-4FFCF453DFAC}"/>
                </a:ext>
              </a:extLst>
            </p:cNvPr>
            <p:cNvSpPr/>
            <p:nvPr/>
          </p:nvSpPr>
          <p:spPr>
            <a:xfrm>
              <a:off x="1427179" y="929481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ADE2DD8-D620-B40F-CF24-6C9C9E831DF6}"/>
                </a:ext>
              </a:extLst>
            </p:cNvPr>
            <p:cNvSpPr/>
            <p:nvPr/>
          </p:nvSpPr>
          <p:spPr>
            <a:xfrm>
              <a:off x="1881345" y="92921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4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4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A7F0BA0A-7356-340C-F06B-59AF1A1BC7D8}"/>
                </a:ext>
              </a:extLst>
            </p:cNvPr>
            <p:cNvSpPr/>
            <p:nvPr/>
          </p:nvSpPr>
          <p:spPr>
            <a:xfrm>
              <a:off x="2789009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72F98FE-801F-A05F-6445-9551DED0F67D}"/>
                </a:ext>
              </a:extLst>
            </p:cNvPr>
            <p:cNvSpPr/>
            <p:nvPr/>
          </p:nvSpPr>
          <p:spPr>
            <a:xfrm>
              <a:off x="1881078" y="5461553"/>
              <a:ext cx="378360" cy="377594"/>
            </a:xfrm>
            <a:custGeom>
              <a:avLst/>
              <a:gdLst>
                <a:gd name="connsiteX0" fmla="*/ 378360 w 378360"/>
                <a:gd name="connsiteY0" fmla="*/ 349216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6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B7EDCA5-3243-4C56-5B1D-4C9FDB23F9DF}"/>
                </a:ext>
              </a:extLst>
            </p:cNvPr>
            <p:cNvSpPr/>
            <p:nvPr/>
          </p:nvSpPr>
          <p:spPr>
            <a:xfrm>
              <a:off x="7328799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01EC187-FFA5-8AEB-D22D-49080BAD3F79}"/>
                </a:ext>
              </a:extLst>
            </p:cNvPr>
            <p:cNvSpPr/>
            <p:nvPr/>
          </p:nvSpPr>
          <p:spPr>
            <a:xfrm>
              <a:off x="5059171" y="4555006"/>
              <a:ext cx="378226" cy="377727"/>
            </a:xfrm>
            <a:custGeom>
              <a:avLst/>
              <a:gdLst>
                <a:gd name="connsiteX0" fmla="*/ 349800 w 378226"/>
                <a:gd name="connsiteY0" fmla="*/ 377728 h 377727"/>
                <a:gd name="connsiteX1" fmla="*/ 28294 w 378226"/>
                <a:gd name="connsiteY1" fmla="*/ 377728 h 377727"/>
                <a:gd name="connsiteX2" fmla="*/ 0 w 378226"/>
                <a:gd name="connsiteY2" fmla="*/ 349348 h 377727"/>
                <a:gd name="connsiteX3" fmla="*/ 0 w 378226"/>
                <a:gd name="connsiteY3" fmla="*/ 28246 h 377727"/>
                <a:gd name="connsiteX4" fmla="*/ 28294 w 378226"/>
                <a:gd name="connsiteY4" fmla="*/ 0 h 377727"/>
                <a:gd name="connsiteX5" fmla="*/ 189113 w 378226"/>
                <a:gd name="connsiteY5" fmla="*/ 0 h 377727"/>
                <a:gd name="connsiteX6" fmla="*/ 378227 w 378226"/>
                <a:gd name="connsiteY6" fmla="*/ 188797 h 377727"/>
                <a:gd name="connsiteX7" fmla="*/ 378227 w 378226"/>
                <a:gd name="connsiteY7" fmla="*/ 349348 h 377727"/>
                <a:gd name="connsiteX8" fmla="*/ 349933 w 378226"/>
                <a:gd name="connsiteY8" fmla="*/ 377728 h 37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7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5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4567FD99-0BAB-F1A0-083C-CDACD952F90B}"/>
                </a:ext>
              </a:extLst>
            </p:cNvPr>
            <p:cNvSpPr/>
            <p:nvPr/>
          </p:nvSpPr>
          <p:spPr>
            <a:xfrm>
              <a:off x="973146" y="4555139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8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8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16E4809-062A-F19E-3A3B-C2CB252882C3}"/>
                </a:ext>
              </a:extLst>
            </p:cNvPr>
            <p:cNvSpPr/>
            <p:nvPr/>
          </p:nvSpPr>
          <p:spPr>
            <a:xfrm>
              <a:off x="732879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B6AE388-9883-0121-CDCD-E7258DADD483}"/>
                </a:ext>
              </a:extLst>
            </p:cNvPr>
            <p:cNvSpPr/>
            <p:nvPr/>
          </p:nvSpPr>
          <p:spPr>
            <a:xfrm>
              <a:off x="6875034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D5007D8-BBAD-FDA6-8D91-2B6A2F841B93}"/>
                </a:ext>
              </a:extLst>
            </p:cNvPr>
            <p:cNvSpPr/>
            <p:nvPr/>
          </p:nvSpPr>
          <p:spPr>
            <a:xfrm>
              <a:off x="6420868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2E8C810-6DC2-2D04-EEA9-5B7F1CCFB29F}"/>
                </a:ext>
              </a:extLst>
            </p:cNvPr>
            <p:cNvSpPr/>
            <p:nvPr/>
          </p:nvSpPr>
          <p:spPr>
            <a:xfrm>
              <a:off x="5967102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8B30511-2408-DE63-E519-CD86AF758EA1}"/>
                </a:ext>
              </a:extLst>
            </p:cNvPr>
            <p:cNvSpPr/>
            <p:nvPr/>
          </p:nvSpPr>
          <p:spPr>
            <a:xfrm>
              <a:off x="5512936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4C7F9DC6-C6F2-46C0-0F7E-38FFB646F0DE}"/>
                </a:ext>
              </a:extLst>
            </p:cNvPr>
            <p:cNvSpPr/>
            <p:nvPr/>
          </p:nvSpPr>
          <p:spPr>
            <a:xfrm>
              <a:off x="5059171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B42CAA7-C82C-2FA9-D85B-8952C700DFFE}"/>
                </a:ext>
              </a:extLst>
            </p:cNvPr>
            <p:cNvSpPr/>
            <p:nvPr/>
          </p:nvSpPr>
          <p:spPr>
            <a:xfrm>
              <a:off x="4605005" y="228917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CE5E83B-B415-F912-3914-994A7F92531C}"/>
                </a:ext>
              </a:extLst>
            </p:cNvPr>
            <p:cNvSpPr/>
            <p:nvPr/>
          </p:nvSpPr>
          <p:spPr>
            <a:xfrm>
              <a:off x="3697074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E3788911-7E3A-5285-CF52-7E931C1AA646}"/>
                </a:ext>
              </a:extLst>
            </p:cNvPr>
            <p:cNvSpPr/>
            <p:nvPr/>
          </p:nvSpPr>
          <p:spPr>
            <a:xfrm>
              <a:off x="2789009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07D8A6B-515B-5523-D2B2-9D2412D6AD02}"/>
                </a:ext>
              </a:extLst>
            </p:cNvPr>
            <p:cNvSpPr/>
            <p:nvPr/>
          </p:nvSpPr>
          <p:spPr>
            <a:xfrm>
              <a:off x="973146" y="228917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780F4688-58C7-113A-3E92-63A2B226F314}"/>
                </a:ext>
              </a:extLst>
            </p:cNvPr>
            <p:cNvSpPr/>
            <p:nvPr/>
          </p:nvSpPr>
          <p:spPr>
            <a:xfrm>
              <a:off x="1427446" y="2288903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C599C09-825C-0018-4202-6363C3CB9CA0}"/>
                </a:ext>
              </a:extLst>
            </p:cNvPr>
            <p:cNvSpPr/>
            <p:nvPr/>
          </p:nvSpPr>
          <p:spPr>
            <a:xfrm>
              <a:off x="7328799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DE2538C-7D38-EE7E-AF91-32AEEB667EC8}"/>
                </a:ext>
              </a:extLst>
            </p:cNvPr>
            <p:cNvSpPr/>
            <p:nvPr/>
          </p:nvSpPr>
          <p:spPr>
            <a:xfrm>
              <a:off x="6875034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A1796DFC-AB44-306C-1CC6-8ECD2AC3FAB8}"/>
                </a:ext>
              </a:extLst>
            </p:cNvPr>
            <p:cNvSpPr/>
            <p:nvPr/>
          </p:nvSpPr>
          <p:spPr>
            <a:xfrm>
              <a:off x="6420868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FC62B446-18D4-F600-5904-9F9B4742ACE5}"/>
                </a:ext>
              </a:extLst>
            </p:cNvPr>
            <p:cNvSpPr/>
            <p:nvPr/>
          </p:nvSpPr>
          <p:spPr>
            <a:xfrm>
              <a:off x="5512936" y="3648724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7A1AB33C-F8AA-345D-108C-8C8329ABAC5F}"/>
                </a:ext>
              </a:extLst>
            </p:cNvPr>
            <p:cNvSpPr/>
            <p:nvPr/>
          </p:nvSpPr>
          <p:spPr>
            <a:xfrm>
              <a:off x="5059171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299BA80D-8779-2127-0055-1469FE487018}"/>
                </a:ext>
              </a:extLst>
            </p:cNvPr>
            <p:cNvSpPr/>
            <p:nvPr/>
          </p:nvSpPr>
          <p:spPr>
            <a:xfrm>
              <a:off x="4151240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D0DB384-6EA6-7D29-9EDE-70D696C075B5}"/>
                </a:ext>
              </a:extLst>
            </p:cNvPr>
            <p:cNvSpPr/>
            <p:nvPr/>
          </p:nvSpPr>
          <p:spPr>
            <a:xfrm>
              <a:off x="3697074" y="3648724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69AD64F-24EC-871C-1FCD-291E50494A73}"/>
                </a:ext>
              </a:extLst>
            </p:cNvPr>
            <p:cNvSpPr/>
            <p:nvPr/>
          </p:nvSpPr>
          <p:spPr>
            <a:xfrm>
              <a:off x="3243308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19C7D2FF-F649-1D07-C46E-045B35D5A342}"/>
                </a:ext>
              </a:extLst>
            </p:cNvPr>
            <p:cNvSpPr/>
            <p:nvPr/>
          </p:nvSpPr>
          <p:spPr>
            <a:xfrm>
              <a:off x="1427446" y="3648591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8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8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8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8"/>
                  </a:lnTo>
                  <a:cubicBezTo>
                    <a:pt x="378227" y="349348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F4749A1B-3B7F-9961-0EC7-1D4DB038EAE4}"/>
                </a:ext>
              </a:extLst>
            </p:cNvPr>
            <p:cNvSpPr/>
            <p:nvPr/>
          </p:nvSpPr>
          <p:spPr>
            <a:xfrm>
              <a:off x="732879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5F17D1C-CDCA-56C9-1AC8-E8999C770494}"/>
                </a:ext>
              </a:extLst>
            </p:cNvPr>
            <p:cNvSpPr/>
            <p:nvPr/>
          </p:nvSpPr>
          <p:spPr>
            <a:xfrm>
              <a:off x="6875034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15C2861D-B3A9-D289-BE2F-02DFCAFC3AA6}"/>
                </a:ext>
              </a:extLst>
            </p:cNvPr>
            <p:cNvSpPr/>
            <p:nvPr/>
          </p:nvSpPr>
          <p:spPr>
            <a:xfrm>
              <a:off x="6420868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924416D9-BEA7-F773-58FA-CE97F06C91E4}"/>
                </a:ext>
              </a:extLst>
            </p:cNvPr>
            <p:cNvSpPr/>
            <p:nvPr/>
          </p:nvSpPr>
          <p:spPr>
            <a:xfrm>
              <a:off x="5967102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820C6553-D7BF-2AD7-30DF-079D4F785406}"/>
                </a:ext>
              </a:extLst>
            </p:cNvPr>
            <p:cNvSpPr/>
            <p:nvPr/>
          </p:nvSpPr>
          <p:spPr>
            <a:xfrm>
              <a:off x="5512936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0A72627-D78D-F9F8-375A-8490B88243D8}"/>
                </a:ext>
              </a:extLst>
            </p:cNvPr>
            <p:cNvSpPr/>
            <p:nvPr/>
          </p:nvSpPr>
          <p:spPr>
            <a:xfrm>
              <a:off x="5059171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F43496E4-5F32-53D0-C9BE-65D8DECC311C}"/>
                </a:ext>
              </a:extLst>
            </p:cNvPr>
            <p:cNvSpPr/>
            <p:nvPr/>
          </p:nvSpPr>
          <p:spPr>
            <a:xfrm>
              <a:off x="4605005" y="1382622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B74C261-F932-6AA3-6A91-F923EC8ADB5A}"/>
                </a:ext>
              </a:extLst>
            </p:cNvPr>
            <p:cNvSpPr/>
            <p:nvPr/>
          </p:nvSpPr>
          <p:spPr>
            <a:xfrm>
              <a:off x="4151240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00E74FF-CA51-93BA-D625-C3204470E154}"/>
                </a:ext>
              </a:extLst>
            </p:cNvPr>
            <p:cNvSpPr/>
            <p:nvPr/>
          </p:nvSpPr>
          <p:spPr>
            <a:xfrm>
              <a:off x="3697074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CAC1B7C2-8D66-2D2B-7520-EBCAD39FCFAC}"/>
                </a:ext>
              </a:extLst>
            </p:cNvPr>
            <p:cNvSpPr/>
            <p:nvPr/>
          </p:nvSpPr>
          <p:spPr>
            <a:xfrm>
              <a:off x="2789009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F4AC0D-B9E2-7B96-C826-F1EC8F2CE9EE}"/>
                </a:ext>
              </a:extLst>
            </p:cNvPr>
            <p:cNvSpPr/>
            <p:nvPr/>
          </p:nvSpPr>
          <p:spPr>
            <a:xfrm>
              <a:off x="973146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6FCE2BC3-9E26-A97E-378C-1760273B4985}"/>
                </a:ext>
              </a:extLst>
            </p:cNvPr>
            <p:cNvSpPr/>
            <p:nvPr/>
          </p:nvSpPr>
          <p:spPr>
            <a:xfrm>
              <a:off x="1881078" y="1382622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0D6D52C-B120-DB2A-CBA9-BFFA94F102E3}"/>
                </a:ext>
              </a:extLst>
            </p:cNvPr>
            <p:cNvSpPr/>
            <p:nvPr/>
          </p:nvSpPr>
          <p:spPr>
            <a:xfrm>
              <a:off x="2335377" y="1382489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B1E6C886-E0A1-50E3-A0ED-31972CDF9EE1}"/>
                </a:ext>
              </a:extLst>
            </p:cNvPr>
            <p:cNvSpPr/>
            <p:nvPr/>
          </p:nvSpPr>
          <p:spPr>
            <a:xfrm>
              <a:off x="519248" y="1382489"/>
              <a:ext cx="378360" cy="377728"/>
            </a:xfrm>
            <a:custGeom>
              <a:avLst/>
              <a:gdLst>
                <a:gd name="connsiteX0" fmla="*/ 350067 w 378360"/>
                <a:gd name="connsiteY0" fmla="*/ 377728 h 377728"/>
                <a:gd name="connsiteX1" fmla="*/ 28427 w 378360"/>
                <a:gd name="connsiteY1" fmla="*/ 377728 h 377728"/>
                <a:gd name="connsiteX2" fmla="*/ 0 w 378360"/>
                <a:gd name="connsiteY2" fmla="*/ 349349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728"/>
                  </a:moveTo>
                  <a:lnTo>
                    <a:pt x="28427" y="377728"/>
                  </a:lnTo>
                  <a:cubicBezTo>
                    <a:pt x="28427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9ADB5412-091A-5C64-844D-96AE5791E9DA}"/>
                </a:ext>
              </a:extLst>
            </p:cNvPr>
            <p:cNvSpPr/>
            <p:nvPr/>
          </p:nvSpPr>
          <p:spPr>
            <a:xfrm>
              <a:off x="7328799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4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4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C2E46E89-6A64-6B64-81FC-9C2E0B3AF17A}"/>
                </a:ext>
              </a:extLst>
            </p:cNvPr>
            <p:cNvSpPr/>
            <p:nvPr/>
          </p:nvSpPr>
          <p:spPr>
            <a:xfrm>
              <a:off x="6875034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C9327D8C-064D-9C6C-A13B-0F8AB1170385}"/>
                </a:ext>
              </a:extLst>
            </p:cNvPr>
            <p:cNvSpPr/>
            <p:nvPr/>
          </p:nvSpPr>
          <p:spPr>
            <a:xfrm>
              <a:off x="5967102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F236641D-C358-0655-FF57-9C351B8EDE0F}"/>
                </a:ext>
              </a:extLst>
            </p:cNvPr>
            <p:cNvSpPr/>
            <p:nvPr/>
          </p:nvSpPr>
          <p:spPr>
            <a:xfrm>
              <a:off x="5059171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358BB4E-F6C5-15A6-3641-B5A51BD7F8BC}"/>
                </a:ext>
              </a:extLst>
            </p:cNvPr>
            <p:cNvSpPr/>
            <p:nvPr/>
          </p:nvSpPr>
          <p:spPr>
            <a:xfrm>
              <a:off x="4605005" y="2742310"/>
              <a:ext cx="378359" cy="377594"/>
            </a:xfrm>
            <a:custGeom>
              <a:avLst/>
              <a:gdLst>
                <a:gd name="connsiteX0" fmla="*/ 378360 w 378359"/>
                <a:gd name="connsiteY0" fmla="*/ 349215 h 377594"/>
                <a:gd name="connsiteX1" fmla="*/ 378360 w 378359"/>
                <a:gd name="connsiteY1" fmla="*/ 28246 h 377594"/>
                <a:gd name="connsiteX2" fmla="*/ 349933 w 378359"/>
                <a:gd name="connsiteY2" fmla="*/ 0 h 377594"/>
                <a:gd name="connsiteX3" fmla="*/ 28427 w 378359"/>
                <a:gd name="connsiteY3" fmla="*/ 0 h 377594"/>
                <a:gd name="connsiteX4" fmla="*/ 0 w 378359"/>
                <a:gd name="connsiteY4" fmla="*/ 28246 h 377594"/>
                <a:gd name="connsiteX5" fmla="*/ 0 w 378359"/>
                <a:gd name="connsiteY5" fmla="*/ 188797 h 377594"/>
                <a:gd name="connsiteX6" fmla="*/ 189113 w 378359"/>
                <a:gd name="connsiteY6" fmla="*/ 377595 h 377594"/>
                <a:gd name="connsiteX7" fmla="*/ 349933 w 378359"/>
                <a:gd name="connsiteY7" fmla="*/ 377595 h 377594"/>
                <a:gd name="connsiteX8" fmla="*/ 378360 w 378359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7C20B6B-887C-C5DC-D01A-7E56CDA97AB3}"/>
                </a:ext>
              </a:extLst>
            </p:cNvPr>
            <p:cNvSpPr/>
            <p:nvPr/>
          </p:nvSpPr>
          <p:spPr>
            <a:xfrm>
              <a:off x="4151240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94CB1501-6398-B7DA-1166-EF82AB9F4103}"/>
                </a:ext>
              </a:extLst>
            </p:cNvPr>
            <p:cNvSpPr/>
            <p:nvPr/>
          </p:nvSpPr>
          <p:spPr>
            <a:xfrm>
              <a:off x="3697074" y="2742310"/>
              <a:ext cx="378360" cy="377594"/>
            </a:xfrm>
            <a:custGeom>
              <a:avLst/>
              <a:gdLst>
                <a:gd name="connsiteX0" fmla="*/ 378360 w 378360"/>
                <a:gd name="connsiteY0" fmla="*/ 349215 h 377594"/>
                <a:gd name="connsiteX1" fmla="*/ 378360 w 378360"/>
                <a:gd name="connsiteY1" fmla="*/ 28246 h 377594"/>
                <a:gd name="connsiteX2" fmla="*/ 349933 w 378360"/>
                <a:gd name="connsiteY2" fmla="*/ 0 h 377594"/>
                <a:gd name="connsiteX3" fmla="*/ 28427 w 378360"/>
                <a:gd name="connsiteY3" fmla="*/ 0 h 377594"/>
                <a:gd name="connsiteX4" fmla="*/ 0 w 378360"/>
                <a:gd name="connsiteY4" fmla="*/ 28246 h 377594"/>
                <a:gd name="connsiteX5" fmla="*/ 0 w 378360"/>
                <a:gd name="connsiteY5" fmla="*/ 188797 h 377594"/>
                <a:gd name="connsiteX6" fmla="*/ 189113 w 378360"/>
                <a:gd name="connsiteY6" fmla="*/ 377595 h 377594"/>
                <a:gd name="connsiteX7" fmla="*/ 349933 w 378360"/>
                <a:gd name="connsiteY7" fmla="*/ 377595 h 377594"/>
                <a:gd name="connsiteX8" fmla="*/ 378360 w 378360"/>
                <a:gd name="connsiteY8" fmla="*/ 349349 h 3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594">
                  <a:moveTo>
                    <a:pt x="378360" y="349215"/>
                  </a:moveTo>
                  <a:lnTo>
                    <a:pt x="378360" y="28246"/>
                  </a:lnTo>
                  <a:cubicBezTo>
                    <a:pt x="378360" y="28246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797"/>
                  </a:lnTo>
                  <a:cubicBezTo>
                    <a:pt x="0" y="293122"/>
                    <a:pt x="84747" y="377595"/>
                    <a:pt x="189113" y="377595"/>
                  </a:cubicBezTo>
                  <a:lnTo>
                    <a:pt x="349933" y="377595"/>
                  </a:lnTo>
                  <a:cubicBezTo>
                    <a:pt x="349933" y="377595"/>
                    <a:pt x="378360" y="377595"/>
                    <a:pt x="378360" y="349349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905F409-2A8C-9C62-7822-6E7C8BF63A80}"/>
                </a:ext>
              </a:extLst>
            </p:cNvPr>
            <p:cNvSpPr/>
            <p:nvPr/>
          </p:nvSpPr>
          <p:spPr>
            <a:xfrm>
              <a:off x="3243308" y="2742177"/>
              <a:ext cx="378226" cy="377728"/>
            </a:xfrm>
            <a:custGeom>
              <a:avLst/>
              <a:gdLst>
                <a:gd name="connsiteX0" fmla="*/ 349800 w 378226"/>
                <a:gd name="connsiteY0" fmla="*/ 377595 h 377728"/>
                <a:gd name="connsiteX1" fmla="*/ 28294 w 378226"/>
                <a:gd name="connsiteY1" fmla="*/ 377595 h 377728"/>
                <a:gd name="connsiteX2" fmla="*/ 0 w 378226"/>
                <a:gd name="connsiteY2" fmla="*/ 349215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595"/>
                  </a:moveTo>
                  <a:lnTo>
                    <a:pt x="28294" y="377595"/>
                  </a:lnTo>
                  <a:cubicBezTo>
                    <a:pt x="28294" y="377595"/>
                    <a:pt x="0" y="377595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6E7D0FFF-5B85-93B2-C129-B4DF1B1BC937}"/>
                </a:ext>
              </a:extLst>
            </p:cNvPr>
            <p:cNvSpPr/>
            <p:nvPr/>
          </p:nvSpPr>
          <p:spPr>
            <a:xfrm>
              <a:off x="519248" y="2742310"/>
              <a:ext cx="378360" cy="377728"/>
            </a:xfrm>
            <a:custGeom>
              <a:avLst/>
              <a:gdLst>
                <a:gd name="connsiteX0" fmla="*/ 350067 w 378360"/>
                <a:gd name="connsiteY0" fmla="*/ 377462 h 377728"/>
                <a:gd name="connsiteX1" fmla="*/ 28427 w 378360"/>
                <a:gd name="connsiteY1" fmla="*/ 377462 h 377728"/>
                <a:gd name="connsiteX2" fmla="*/ 0 w 378360"/>
                <a:gd name="connsiteY2" fmla="*/ 349215 h 377728"/>
                <a:gd name="connsiteX3" fmla="*/ 0 w 378360"/>
                <a:gd name="connsiteY3" fmla="*/ 28246 h 377728"/>
                <a:gd name="connsiteX4" fmla="*/ 28294 w 378360"/>
                <a:gd name="connsiteY4" fmla="*/ 0 h 377728"/>
                <a:gd name="connsiteX5" fmla="*/ 189247 w 378360"/>
                <a:gd name="connsiteY5" fmla="*/ 0 h 377728"/>
                <a:gd name="connsiteX6" fmla="*/ 378360 w 378360"/>
                <a:gd name="connsiteY6" fmla="*/ 188797 h 377728"/>
                <a:gd name="connsiteX7" fmla="*/ 378360 w 378360"/>
                <a:gd name="connsiteY7" fmla="*/ 349349 h 377728"/>
                <a:gd name="connsiteX8" fmla="*/ 350067 w 378360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50067" y="377462"/>
                  </a:moveTo>
                  <a:lnTo>
                    <a:pt x="28427" y="377462"/>
                  </a:lnTo>
                  <a:cubicBezTo>
                    <a:pt x="28427" y="377462"/>
                    <a:pt x="0" y="377462"/>
                    <a:pt x="0" y="349215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247" y="0"/>
                  </a:lnTo>
                  <a:cubicBezTo>
                    <a:pt x="293746" y="0"/>
                    <a:pt x="378360" y="84606"/>
                    <a:pt x="378360" y="188797"/>
                  </a:cubicBezTo>
                  <a:lnTo>
                    <a:pt x="378360" y="349349"/>
                  </a:lnTo>
                  <a:cubicBezTo>
                    <a:pt x="378360" y="349349"/>
                    <a:pt x="378360" y="377728"/>
                    <a:pt x="350067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4F822B35-E669-730E-427C-B7FAA4FDDA29}"/>
                </a:ext>
              </a:extLst>
            </p:cNvPr>
            <p:cNvSpPr/>
            <p:nvPr/>
          </p:nvSpPr>
          <p:spPr>
            <a:xfrm>
              <a:off x="7328932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4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4 w 378360"/>
                <a:gd name="connsiteY7" fmla="*/ 377728 h 377728"/>
                <a:gd name="connsiteX8" fmla="*/ 378361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4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8" y="377728"/>
                    <a:pt x="189113" y="377728"/>
                  </a:cubicBezTo>
                  <a:lnTo>
                    <a:pt x="349934" y="377728"/>
                  </a:lnTo>
                  <a:cubicBezTo>
                    <a:pt x="349934" y="377728"/>
                    <a:pt x="378361" y="377728"/>
                    <a:pt x="378361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33CE7AB9-3064-4C35-1A3D-D86452FB9DCB}"/>
                </a:ext>
              </a:extLst>
            </p:cNvPr>
            <p:cNvSpPr/>
            <p:nvPr/>
          </p:nvSpPr>
          <p:spPr>
            <a:xfrm>
              <a:off x="6875034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9B944A96-D8CD-FD3E-6BC0-CC5B0F756A54}"/>
                </a:ext>
              </a:extLst>
            </p:cNvPr>
            <p:cNvSpPr/>
            <p:nvPr/>
          </p:nvSpPr>
          <p:spPr>
            <a:xfrm>
              <a:off x="6420868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CB5DFE8-C5F1-24F6-F378-10FE8DE495C7}"/>
                </a:ext>
              </a:extLst>
            </p:cNvPr>
            <p:cNvSpPr/>
            <p:nvPr/>
          </p:nvSpPr>
          <p:spPr>
            <a:xfrm>
              <a:off x="5967102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23577E2-C3AD-D4C4-10A7-150C830FA0D1}"/>
                </a:ext>
              </a:extLst>
            </p:cNvPr>
            <p:cNvSpPr/>
            <p:nvPr/>
          </p:nvSpPr>
          <p:spPr>
            <a:xfrm>
              <a:off x="5512936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A85561D-2AFF-845A-65C6-56260F569E1F}"/>
                </a:ext>
              </a:extLst>
            </p:cNvPr>
            <p:cNvSpPr/>
            <p:nvPr/>
          </p:nvSpPr>
          <p:spPr>
            <a:xfrm>
              <a:off x="5059171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C10F8B2-60E3-F439-4C23-AD65895DB6FF}"/>
                </a:ext>
              </a:extLst>
            </p:cNvPr>
            <p:cNvSpPr/>
            <p:nvPr/>
          </p:nvSpPr>
          <p:spPr>
            <a:xfrm>
              <a:off x="4605005" y="476075"/>
              <a:ext cx="378359" cy="377728"/>
            </a:xfrm>
            <a:custGeom>
              <a:avLst/>
              <a:gdLst>
                <a:gd name="connsiteX0" fmla="*/ 378360 w 378359"/>
                <a:gd name="connsiteY0" fmla="*/ 349349 h 377728"/>
                <a:gd name="connsiteX1" fmla="*/ 378360 w 378359"/>
                <a:gd name="connsiteY1" fmla="*/ 28380 h 377728"/>
                <a:gd name="connsiteX2" fmla="*/ 349933 w 378359"/>
                <a:gd name="connsiteY2" fmla="*/ 0 h 377728"/>
                <a:gd name="connsiteX3" fmla="*/ 28427 w 378359"/>
                <a:gd name="connsiteY3" fmla="*/ 0 h 377728"/>
                <a:gd name="connsiteX4" fmla="*/ 0 w 378359"/>
                <a:gd name="connsiteY4" fmla="*/ 28246 h 377728"/>
                <a:gd name="connsiteX5" fmla="*/ 0 w 378359"/>
                <a:gd name="connsiteY5" fmla="*/ 188931 h 377728"/>
                <a:gd name="connsiteX6" fmla="*/ 189113 w 378359"/>
                <a:gd name="connsiteY6" fmla="*/ 377728 h 377728"/>
                <a:gd name="connsiteX7" fmla="*/ 349933 w 378359"/>
                <a:gd name="connsiteY7" fmla="*/ 377728 h 377728"/>
                <a:gd name="connsiteX8" fmla="*/ 378360 w 378359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59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5440000-90D6-982B-B087-8AF04492D29A}"/>
                </a:ext>
              </a:extLst>
            </p:cNvPr>
            <p:cNvSpPr/>
            <p:nvPr/>
          </p:nvSpPr>
          <p:spPr>
            <a:xfrm>
              <a:off x="3697074" y="476075"/>
              <a:ext cx="378360" cy="377728"/>
            </a:xfrm>
            <a:custGeom>
              <a:avLst/>
              <a:gdLst>
                <a:gd name="connsiteX0" fmla="*/ 378360 w 378360"/>
                <a:gd name="connsiteY0" fmla="*/ 349349 h 377728"/>
                <a:gd name="connsiteX1" fmla="*/ 378360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246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360" y="349349"/>
                  </a:moveTo>
                  <a:lnTo>
                    <a:pt x="378360" y="28380"/>
                  </a:lnTo>
                  <a:cubicBezTo>
                    <a:pt x="378360" y="28380"/>
                    <a:pt x="378360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44EC1A3-E961-FDFA-B239-B752FA3ED711}"/>
                </a:ext>
              </a:extLst>
            </p:cNvPr>
            <p:cNvSpPr/>
            <p:nvPr/>
          </p:nvSpPr>
          <p:spPr>
            <a:xfrm>
              <a:off x="3243308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005F6305-0CC8-188A-EC58-B8C67E1D1F5A}"/>
                </a:ext>
              </a:extLst>
            </p:cNvPr>
            <p:cNvSpPr/>
            <p:nvPr/>
          </p:nvSpPr>
          <p:spPr>
            <a:xfrm>
              <a:off x="2789009" y="476075"/>
              <a:ext cx="378226" cy="377728"/>
            </a:xfrm>
            <a:custGeom>
              <a:avLst/>
              <a:gdLst>
                <a:gd name="connsiteX0" fmla="*/ 28427 w 378226"/>
                <a:gd name="connsiteY0" fmla="*/ 0 h 377728"/>
                <a:gd name="connsiteX1" fmla="*/ 0 w 378226"/>
                <a:gd name="connsiteY1" fmla="*/ 28246 h 377728"/>
                <a:gd name="connsiteX2" fmla="*/ 0 w 378226"/>
                <a:gd name="connsiteY2" fmla="*/ 188931 h 377728"/>
                <a:gd name="connsiteX3" fmla="*/ 189113 w 378226"/>
                <a:gd name="connsiteY3" fmla="*/ 377728 h 377728"/>
                <a:gd name="connsiteX4" fmla="*/ 349933 w 378226"/>
                <a:gd name="connsiteY4" fmla="*/ 377728 h 377728"/>
                <a:gd name="connsiteX5" fmla="*/ 378227 w 378226"/>
                <a:gd name="connsiteY5" fmla="*/ 349482 h 377728"/>
                <a:gd name="connsiteX6" fmla="*/ 378227 w 378226"/>
                <a:gd name="connsiteY6" fmla="*/ 28380 h 377728"/>
                <a:gd name="connsiteX7" fmla="*/ 350067 w 378226"/>
                <a:gd name="connsiteY7" fmla="*/ 0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226" h="377728">
                  <a:moveTo>
                    <a:pt x="28427" y="0"/>
                  </a:moveTo>
                  <a:cubicBezTo>
                    <a:pt x="28427" y="0"/>
                    <a:pt x="0" y="0"/>
                    <a:pt x="0" y="28246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227" y="377728"/>
                    <a:pt x="378227" y="349482"/>
                  </a:cubicBezTo>
                  <a:lnTo>
                    <a:pt x="378227" y="28380"/>
                  </a:lnTo>
                  <a:cubicBezTo>
                    <a:pt x="378227" y="28380"/>
                    <a:pt x="378360" y="0"/>
                    <a:pt x="350067" y="0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BC7DB825-8F64-B99E-686B-7BADCBC816CC}"/>
                </a:ext>
              </a:extLst>
            </p:cNvPr>
            <p:cNvSpPr/>
            <p:nvPr/>
          </p:nvSpPr>
          <p:spPr>
            <a:xfrm>
              <a:off x="973280" y="476075"/>
              <a:ext cx="378360" cy="377728"/>
            </a:xfrm>
            <a:custGeom>
              <a:avLst/>
              <a:gdLst>
                <a:gd name="connsiteX0" fmla="*/ 378227 w 378360"/>
                <a:gd name="connsiteY0" fmla="*/ 349349 h 377728"/>
                <a:gd name="connsiteX1" fmla="*/ 378227 w 378360"/>
                <a:gd name="connsiteY1" fmla="*/ 28380 h 377728"/>
                <a:gd name="connsiteX2" fmla="*/ 349933 w 378360"/>
                <a:gd name="connsiteY2" fmla="*/ 0 h 377728"/>
                <a:gd name="connsiteX3" fmla="*/ 28427 w 378360"/>
                <a:gd name="connsiteY3" fmla="*/ 0 h 377728"/>
                <a:gd name="connsiteX4" fmla="*/ 0 w 378360"/>
                <a:gd name="connsiteY4" fmla="*/ 28380 h 377728"/>
                <a:gd name="connsiteX5" fmla="*/ 0 w 378360"/>
                <a:gd name="connsiteY5" fmla="*/ 188931 h 377728"/>
                <a:gd name="connsiteX6" fmla="*/ 189113 w 378360"/>
                <a:gd name="connsiteY6" fmla="*/ 377728 h 377728"/>
                <a:gd name="connsiteX7" fmla="*/ 349933 w 378360"/>
                <a:gd name="connsiteY7" fmla="*/ 377728 h 377728"/>
                <a:gd name="connsiteX8" fmla="*/ 378360 w 378360"/>
                <a:gd name="connsiteY8" fmla="*/ 349482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360" h="377728">
                  <a:moveTo>
                    <a:pt x="378227" y="349349"/>
                  </a:moveTo>
                  <a:lnTo>
                    <a:pt x="378227" y="28380"/>
                  </a:lnTo>
                  <a:cubicBezTo>
                    <a:pt x="378227" y="28380"/>
                    <a:pt x="378227" y="0"/>
                    <a:pt x="349933" y="0"/>
                  </a:cubicBezTo>
                  <a:lnTo>
                    <a:pt x="28427" y="0"/>
                  </a:lnTo>
                  <a:cubicBezTo>
                    <a:pt x="28427" y="0"/>
                    <a:pt x="0" y="0"/>
                    <a:pt x="0" y="28380"/>
                  </a:cubicBezTo>
                  <a:lnTo>
                    <a:pt x="0" y="188931"/>
                  </a:lnTo>
                  <a:cubicBezTo>
                    <a:pt x="0" y="293256"/>
                    <a:pt x="84747" y="377728"/>
                    <a:pt x="189113" y="377728"/>
                  </a:cubicBezTo>
                  <a:lnTo>
                    <a:pt x="349933" y="377728"/>
                  </a:lnTo>
                  <a:cubicBezTo>
                    <a:pt x="349933" y="377728"/>
                    <a:pt x="378360" y="377728"/>
                    <a:pt x="378360" y="349482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E90F4C66-0D15-27EF-A42D-DAD48B751C6A}"/>
                </a:ext>
              </a:extLst>
            </p:cNvPr>
            <p:cNvSpPr/>
            <p:nvPr/>
          </p:nvSpPr>
          <p:spPr>
            <a:xfrm>
              <a:off x="2335377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907C3865-EE2E-2329-CB8C-5E4F3FA69B70}"/>
                </a:ext>
              </a:extLst>
            </p:cNvPr>
            <p:cNvSpPr/>
            <p:nvPr/>
          </p:nvSpPr>
          <p:spPr>
            <a:xfrm>
              <a:off x="1427446" y="476075"/>
              <a:ext cx="378226" cy="377728"/>
            </a:xfrm>
            <a:custGeom>
              <a:avLst/>
              <a:gdLst>
                <a:gd name="connsiteX0" fmla="*/ 349800 w 378226"/>
                <a:gd name="connsiteY0" fmla="*/ 377728 h 377728"/>
                <a:gd name="connsiteX1" fmla="*/ 28294 w 378226"/>
                <a:gd name="connsiteY1" fmla="*/ 377728 h 377728"/>
                <a:gd name="connsiteX2" fmla="*/ 0 w 378226"/>
                <a:gd name="connsiteY2" fmla="*/ 349349 h 377728"/>
                <a:gd name="connsiteX3" fmla="*/ 0 w 378226"/>
                <a:gd name="connsiteY3" fmla="*/ 28246 h 377728"/>
                <a:gd name="connsiteX4" fmla="*/ 28294 w 378226"/>
                <a:gd name="connsiteY4" fmla="*/ 0 h 377728"/>
                <a:gd name="connsiteX5" fmla="*/ 189113 w 378226"/>
                <a:gd name="connsiteY5" fmla="*/ 0 h 377728"/>
                <a:gd name="connsiteX6" fmla="*/ 378227 w 378226"/>
                <a:gd name="connsiteY6" fmla="*/ 188797 h 377728"/>
                <a:gd name="connsiteX7" fmla="*/ 378227 w 378226"/>
                <a:gd name="connsiteY7" fmla="*/ 349349 h 377728"/>
                <a:gd name="connsiteX8" fmla="*/ 349933 w 378226"/>
                <a:gd name="connsiteY8" fmla="*/ 377728 h 37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26" h="377728">
                  <a:moveTo>
                    <a:pt x="349800" y="377728"/>
                  </a:moveTo>
                  <a:lnTo>
                    <a:pt x="28294" y="377728"/>
                  </a:lnTo>
                  <a:cubicBezTo>
                    <a:pt x="28294" y="377728"/>
                    <a:pt x="0" y="377728"/>
                    <a:pt x="0" y="349349"/>
                  </a:cubicBezTo>
                  <a:lnTo>
                    <a:pt x="0" y="28246"/>
                  </a:lnTo>
                  <a:cubicBezTo>
                    <a:pt x="0" y="28246"/>
                    <a:pt x="0" y="0"/>
                    <a:pt x="28294" y="0"/>
                  </a:cubicBezTo>
                  <a:lnTo>
                    <a:pt x="189113" y="0"/>
                  </a:lnTo>
                  <a:cubicBezTo>
                    <a:pt x="293613" y="0"/>
                    <a:pt x="378227" y="84606"/>
                    <a:pt x="378227" y="188797"/>
                  </a:cubicBezTo>
                  <a:lnTo>
                    <a:pt x="378227" y="349349"/>
                  </a:lnTo>
                  <a:cubicBezTo>
                    <a:pt x="378227" y="349349"/>
                    <a:pt x="378227" y="377728"/>
                    <a:pt x="349933" y="377728"/>
                  </a:cubicBezTo>
                </a:path>
              </a:pathLst>
            </a:custGeom>
            <a:grpFill/>
            <a:ln w="13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5326A-BEEB-2E43-B07D-BCD091AE98B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8579" y="1904206"/>
            <a:ext cx="4997636" cy="304958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</a:rPr>
              <a:t>Inclusions:</a:t>
            </a:r>
            <a:endParaRPr lang="en-US" sz="1400" b="1" dirty="0"/>
          </a:p>
          <a:p>
            <a:r>
              <a:rPr lang="en-US" sz="1400" dirty="0"/>
              <a:t>Hotels</a:t>
            </a:r>
          </a:p>
          <a:p>
            <a:r>
              <a:rPr lang="en-US" sz="1400" dirty="0"/>
              <a:t>Apartment hotels (must be operated similarly to hotels, </a:t>
            </a:r>
            <a:br>
              <a:rPr lang="en-US" sz="1400" dirty="0"/>
            </a:br>
            <a:r>
              <a:rPr lang="en-US" sz="1400" dirty="0"/>
              <a:t>with rooms serviced)</a:t>
            </a:r>
          </a:p>
          <a:p>
            <a:r>
              <a:rPr lang="en-US" sz="1400" dirty="0"/>
              <a:t>Lodges and Guest houses</a:t>
            </a:r>
          </a:p>
          <a:p>
            <a:r>
              <a:rPr lang="en-US" sz="1400" dirty="0"/>
              <a:t>Game Lodges</a:t>
            </a:r>
          </a:p>
          <a:p>
            <a:r>
              <a:rPr lang="en-US" sz="1400" dirty="0"/>
              <a:t>Mobile Tourism (accommodation: i.e. luxury coach trains)</a:t>
            </a:r>
          </a:p>
          <a:p>
            <a:r>
              <a:rPr lang="en-US" sz="1400" dirty="0"/>
              <a:t>Tourism attractions (funding to be applied to capital expenses </a:t>
            </a:r>
            <a:br>
              <a:rPr lang="en-US" sz="1400" dirty="0"/>
            </a:br>
            <a:r>
              <a:rPr lang="en-US" sz="1400" dirty="0"/>
              <a:t>for businesses whose activities are targeted at tourists)</a:t>
            </a:r>
          </a:p>
          <a:p>
            <a:r>
              <a:rPr lang="en-US" sz="1400" dirty="0"/>
              <a:t>Tourism destination management companies (existing medium </a:t>
            </a:r>
            <a:br>
              <a:rPr lang="en-US" sz="1400" dirty="0"/>
            </a:br>
            <a:r>
              <a:rPr lang="en-US" sz="1400" dirty="0"/>
              <a:t>to large scale companies).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16D332C-2D30-1E07-A921-ABD4D6FAE006}"/>
              </a:ext>
            </a:extLst>
          </p:cNvPr>
          <p:cNvSpPr txBox="1">
            <a:spLocks/>
          </p:cNvSpPr>
          <p:nvPr/>
        </p:nvSpPr>
        <p:spPr>
          <a:xfrm>
            <a:off x="5737604" y="1847403"/>
            <a:ext cx="6135817" cy="46941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</a:rPr>
              <a:t>Exclusions:</a:t>
            </a:r>
          </a:p>
          <a:p>
            <a:r>
              <a:rPr lang="en-US" sz="1400" dirty="0"/>
              <a:t>Casino and gambling facilities </a:t>
            </a:r>
          </a:p>
          <a:p>
            <a:r>
              <a:rPr lang="en-US" sz="1400" dirty="0"/>
              <a:t>Property developments consisting of timeshare and fractional ownership schemes (Unless supported by confirmed customer uptake)</a:t>
            </a:r>
          </a:p>
          <a:p>
            <a:r>
              <a:rPr lang="en-US" sz="1400" dirty="0"/>
              <a:t>Acquisition of game (if not part of game lodge)</a:t>
            </a:r>
          </a:p>
          <a:p>
            <a:r>
              <a:rPr lang="en-US" sz="1400" dirty="0"/>
              <a:t>Residential and/or commercial property;  </a:t>
            </a:r>
          </a:p>
          <a:p>
            <a:r>
              <a:rPr lang="en-US" sz="1400" dirty="0"/>
              <a:t>Student or long-term rental accommodation</a:t>
            </a:r>
          </a:p>
          <a:p>
            <a:r>
              <a:rPr lang="en-US" sz="1400" dirty="0"/>
              <a:t>Tour operators and travel agents </a:t>
            </a:r>
          </a:p>
          <a:p>
            <a:r>
              <a:rPr lang="en-US" sz="1400" dirty="0"/>
              <a:t>Arts and Crafts (stand alone); </a:t>
            </a:r>
          </a:p>
          <a:p>
            <a:r>
              <a:rPr lang="en-US" sz="1400" dirty="0"/>
              <a:t>Standalone restaurants (not part of a tourism destination)</a:t>
            </a:r>
          </a:p>
          <a:p>
            <a:r>
              <a:rPr lang="en-US" sz="1400" dirty="0"/>
              <a:t>Other recreational facilities not linked to a substantial tourism/accommodation element.</a:t>
            </a:r>
          </a:p>
          <a:p>
            <a:r>
              <a:rPr lang="en-US" sz="1400" dirty="0"/>
              <a:t>Golf courses ; </a:t>
            </a:r>
          </a:p>
          <a:p>
            <a:r>
              <a:rPr lang="en-US" sz="1400" dirty="0"/>
              <a:t>Land.</a:t>
            </a:r>
          </a:p>
          <a:p>
            <a:endParaRPr lang="en-US" sz="1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A5636D-4AA8-F6EC-5684-81C6BAFC3F6C}"/>
              </a:ext>
            </a:extLst>
          </p:cNvPr>
          <p:cNvSpPr/>
          <p:nvPr/>
        </p:nvSpPr>
        <p:spPr>
          <a:xfrm>
            <a:off x="354320" y="1051999"/>
            <a:ext cx="795403" cy="795403"/>
          </a:xfrm>
          <a:prstGeom prst="ellipse">
            <a:avLst/>
          </a:prstGeom>
          <a:solidFill>
            <a:srgbClr val="CD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9836E1-D6E5-BDCF-A45F-477EF540D923}"/>
              </a:ext>
            </a:extLst>
          </p:cNvPr>
          <p:cNvSpPr/>
          <p:nvPr/>
        </p:nvSpPr>
        <p:spPr>
          <a:xfrm>
            <a:off x="5698295" y="1052000"/>
            <a:ext cx="795403" cy="795403"/>
          </a:xfrm>
          <a:prstGeom prst="ellipse">
            <a:avLst/>
          </a:prstGeom>
          <a:solidFill>
            <a:srgbClr val="CD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949E8B0-1C4D-9A1C-5896-9CD2AFC84B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2" y="1184711"/>
            <a:ext cx="545198" cy="58414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5F0F5E1-6079-768F-AAC6-353D7E5BA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3121" y="1233483"/>
            <a:ext cx="525749" cy="48659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E7D30F-7462-1C00-8AEE-12E7979382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B0D9BB43-52B6-BB02-A508-B3763663EFE8}"/>
              </a:ext>
            </a:extLst>
          </p:cNvPr>
          <p:cNvSpPr txBox="1">
            <a:spLocks/>
          </p:cNvSpPr>
          <p:nvPr/>
        </p:nvSpPr>
        <p:spPr>
          <a:xfrm>
            <a:off x="479425" y="199205"/>
            <a:ext cx="9463472" cy="977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We Fund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8833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FAC8-6C99-6E00-38F4-238EFB5B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15" y="0"/>
            <a:ext cx="9463472" cy="977780"/>
          </a:xfrm>
        </p:spPr>
        <p:txBody>
          <a:bodyPr/>
          <a:lstStyle/>
          <a:p>
            <a:r>
              <a:rPr lang="en-US" b="1" dirty="0"/>
              <a:t>Funding Requirements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D9064-EDE1-A758-D4DA-7E36AF154E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9415" y="1053724"/>
            <a:ext cx="11233150" cy="475055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</a:rPr>
              <a:t>What Are The Requirements</a:t>
            </a:r>
            <a:endParaRPr lang="en-ZA" sz="20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/>
              <a:t>Economic merit: </a:t>
            </a:r>
            <a:r>
              <a:rPr lang="en-US" sz="1400" dirty="0"/>
              <a:t>Project/business profitability, sustainability and ability to repay loan.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Structure</a:t>
            </a:r>
            <a:r>
              <a:rPr lang="en-US" sz="1400" dirty="0"/>
              <a:t>: Equity contribution generally 40% to 50% of the total project costs. Black Economic Empowerment applications may qualify for a reduction in owner’s contribution based on special funding schemes that may be available from time to time.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Security</a:t>
            </a:r>
            <a:r>
              <a:rPr lang="en-US" sz="1400" dirty="0"/>
              <a:t>: Bonds over fixed and movable business assets, personal surety and corporate guarantees.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Land/Property: </a:t>
            </a:r>
            <a:r>
              <a:rPr lang="en-US" sz="1400" dirty="0"/>
              <a:t>Confirmation of land ownership or property ownership rights.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Management</a:t>
            </a:r>
            <a:r>
              <a:rPr lang="en-US" sz="1400" dirty="0"/>
              <a:t>: Appointment of an experienced management company, otherwise an experienced management team should be proposed to the satisfaction of the client and IDC.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 </a:t>
            </a:r>
            <a:r>
              <a:rPr lang="en-US" sz="1400" b="1" dirty="0"/>
              <a:t>Debt Syndication:  </a:t>
            </a:r>
            <a:r>
              <a:rPr lang="en-US" sz="1400" dirty="0"/>
              <a:t>Co-funding opportunities should be actively pursued especially for large transactions.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F367-404B-C193-37CD-A9C48C3E50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977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235AB-AFBD-FB8F-D5EF-6F3E21354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088B-CF62-A86F-B692-56E29CE4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35" y="-42585"/>
            <a:ext cx="9463472" cy="977780"/>
          </a:xfrm>
        </p:spPr>
        <p:txBody>
          <a:bodyPr/>
          <a:lstStyle/>
          <a:p>
            <a:r>
              <a:rPr lang="en-US" b="1" dirty="0"/>
              <a:t>How Do We Fund Businesses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0C0A5-B209-FFAB-04BE-4549AC10B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835" y="811530"/>
            <a:ext cx="11575415" cy="58293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Funding Appetite:</a:t>
            </a:r>
          </a:p>
          <a:p>
            <a:r>
              <a:rPr lang="en-US" sz="1400" dirty="0"/>
              <a:t>Greenfield and start-up projects; Expansions and/or refurbishments.</a:t>
            </a:r>
          </a:p>
          <a:p>
            <a:r>
              <a:rPr lang="en-US" sz="1400" dirty="0"/>
              <a:t>Building accommodation capacity substantiated by high demand; specific focus on experiential tourism to stimulate demand.</a:t>
            </a:r>
          </a:p>
          <a:p>
            <a:r>
              <a:rPr lang="en-US" sz="1400" dirty="0"/>
              <a:t>sustainable tourist attractions that provide niche product offerings.</a:t>
            </a:r>
          </a:p>
          <a:p>
            <a:r>
              <a:rPr lang="en-US" sz="1400" dirty="0"/>
              <a:t>Expansionary acquisitions and acquisitions by Black Industrialists (where they are majority shareholders and operationally involved).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Application Of Funds And Type Of Facility</a:t>
            </a:r>
          </a:p>
          <a:p>
            <a:r>
              <a:rPr lang="en-US" sz="1400" dirty="0"/>
              <a:t>South Africa, funding amount of more than R1 million</a:t>
            </a:r>
          </a:p>
          <a:p>
            <a:r>
              <a:rPr lang="en-US" sz="1400" dirty="0"/>
              <a:t>Funding to be applied towards construction costs, furniture, fittings &amp; equipment, working capital and acquisitions (strategic/transformational)</a:t>
            </a:r>
          </a:p>
          <a:p>
            <a:r>
              <a:rPr lang="en-US" sz="1400" dirty="0"/>
              <a:t>Construction - maximum 12-year facility (Inclusive of FF&amp;E and Working Capital for start-ups)</a:t>
            </a:r>
          </a:p>
          <a:p>
            <a:r>
              <a:rPr lang="en-US" sz="1400" dirty="0"/>
              <a:t>FF&amp;E- maximum 6-year facility</a:t>
            </a:r>
          </a:p>
          <a:p>
            <a:r>
              <a:rPr lang="en-US" sz="1400" dirty="0"/>
              <a:t>Working capital- maximum of 5-year facility</a:t>
            </a:r>
          </a:p>
          <a:p>
            <a:r>
              <a:rPr lang="en-US" sz="1400" dirty="0"/>
              <a:t>Key financial covenants: DSCR 1.3 times; CICR 4 times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How Do We Structure Funding</a:t>
            </a:r>
            <a:endParaRPr lang="en-ZA" sz="1600" b="1" dirty="0">
              <a:solidFill>
                <a:schemeClr val="accent1"/>
              </a:solidFill>
            </a:endParaRPr>
          </a:p>
          <a:p>
            <a:r>
              <a:rPr lang="en-US" sz="1400" dirty="0"/>
              <a:t>Senior debt as our preferred funding instrument;</a:t>
            </a:r>
          </a:p>
          <a:p>
            <a:r>
              <a:rPr lang="en-US" sz="1400" dirty="0"/>
              <a:t>Quasi-equity, which could be considered in specific instances (if application qualifies for IDC’s ring-fenced BEE and Black Industrialist funding).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3F48F-78E0-85C4-72F6-4E1E1BF841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27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C015-F4FF-E67E-549E-902C2E19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How Do We Fund Businesses - RoA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D0AD9-80F0-77D5-4C23-C7B435AB30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76985"/>
            <a:ext cx="11233150" cy="4386597"/>
          </a:xfrm>
        </p:spPr>
        <p:txBody>
          <a:bodyPr/>
          <a:lstStyle/>
          <a:p>
            <a:r>
              <a:rPr lang="en-US" dirty="0"/>
              <a:t>Preference for the SADC countries. </a:t>
            </a:r>
          </a:p>
          <a:p>
            <a:r>
              <a:rPr lang="en-US" dirty="0"/>
              <a:t>Minimum project size: SADC US$ 3 million and </a:t>
            </a:r>
            <a:r>
              <a:rPr lang="en-ZA" dirty="0"/>
              <a:t>US$ 10 million for RoA	</a:t>
            </a:r>
            <a:endParaRPr lang="en-US" dirty="0"/>
          </a:p>
          <a:p>
            <a:r>
              <a:rPr lang="en-US" dirty="0"/>
              <a:t>Debt syndication.</a:t>
            </a:r>
          </a:p>
          <a:p>
            <a:r>
              <a:rPr lang="en-US" dirty="0"/>
              <a:t>NB! Substantial benefit to South Africa in the form of (but not limited to) goods and services supplied, ownership by South African entities or other commercial relationships with South African entities.</a:t>
            </a:r>
          </a:p>
          <a:p>
            <a:r>
              <a:rPr lang="en-US" dirty="0"/>
              <a:t>Political Risk Insurance and/or Credit Risk Insurance may be required depending on the country risk assessment as well as the commercial risk assessment.</a:t>
            </a:r>
          </a:p>
          <a:p>
            <a:r>
              <a:rPr lang="en-US" dirty="0"/>
              <a:t>A lender’s technical advisor (LTA) maybe appointed at the cost of the applicant for construction projects.</a:t>
            </a:r>
          </a:p>
          <a:p>
            <a:r>
              <a:rPr lang="en-US" dirty="0"/>
              <a:t>A legal due diligence conducted by a legal firm appointed by the IDC will be undertaken at the cost of the applicant prior to commencement of a full due diligence.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41C34-1CEC-8C0F-A26A-DDB1DA424F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47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7608-946D-14F9-4CB3-E1E8CE27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-120835"/>
            <a:ext cx="11233149" cy="977780"/>
          </a:xfrm>
        </p:spPr>
        <p:txBody>
          <a:bodyPr>
            <a:normAutofit/>
          </a:bodyPr>
          <a:lstStyle/>
          <a:p>
            <a:r>
              <a:rPr lang="en-US" dirty="0"/>
              <a:t>Funding Schemes - </a:t>
            </a:r>
            <a:r>
              <a:rPr lang="en-ZA" dirty="0"/>
              <a:t>EIB SME And Midcap Facility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AB96B-4A33-A54A-0F92-7931562F4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903288"/>
            <a:ext cx="11233150" cy="5635624"/>
          </a:xfrm>
        </p:spPr>
        <p:txBody>
          <a:bodyPr/>
          <a:lstStyle/>
          <a:p>
            <a:pPr marL="0" indent="0">
              <a:buNone/>
            </a:pPr>
            <a:r>
              <a:rPr lang="en-ZA" sz="1600" b="1" dirty="0">
                <a:solidFill>
                  <a:schemeClr val="accent1"/>
                </a:solidFill>
              </a:rPr>
              <a:t>Objective:</a:t>
            </a:r>
          </a:p>
          <a:p>
            <a:r>
              <a:rPr lang="en-ZA" dirty="0"/>
              <a:t>To assist SMEs and MIDCAP companies to access loan financing for CAPEX, medium and long-term working capital.</a:t>
            </a:r>
          </a:p>
          <a:p>
            <a:endParaRPr lang="en-ZA" dirty="0"/>
          </a:p>
          <a:p>
            <a:pPr marL="0" indent="0">
              <a:buNone/>
            </a:pPr>
            <a:r>
              <a:rPr lang="en-ZA" sz="1600" b="1" dirty="0">
                <a:solidFill>
                  <a:schemeClr val="accent1"/>
                </a:solidFill>
              </a:rPr>
              <a:t>Qualifying Criteria:</a:t>
            </a:r>
          </a:p>
          <a:p>
            <a:pPr lvl="0"/>
            <a:r>
              <a:rPr lang="en-ZA" dirty="0"/>
              <a:t>SMEs have a maximum of 250 employees and MIDCAP have less than 3000 employees (full time equivalent).</a:t>
            </a:r>
          </a:p>
          <a:p>
            <a:pPr lvl="0"/>
            <a:r>
              <a:rPr lang="en-ZA" dirty="0"/>
              <a:t>IDC is explicitly excluded as a final Beneficiary. </a:t>
            </a:r>
          </a:p>
          <a:p>
            <a:pPr lvl="0"/>
            <a:r>
              <a:rPr lang="en-ZA" dirty="0"/>
              <a:t>Funding provided for CAPEX and medium to long-term working capital.</a:t>
            </a:r>
          </a:p>
          <a:p>
            <a:pPr lvl="0"/>
            <a:r>
              <a:rPr lang="en-ZA" dirty="0"/>
              <a:t>Final Beneficiary (company) and project location must be in South Africa.</a:t>
            </a:r>
          </a:p>
          <a:p>
            <a:pPr lvl="0"/>
            <a:r>
              <a:rPr lang="en-ZA" dirty="0"/>
              <a:t>Total cost of a project must not exceed EUR25 million.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sz="1600" b="1" dirty="0">
                <a:solidFill>
                  <a:schemeClr val="accent1"/>
                </a:solidFill>
              </a:rPr>
              <a:t>Pricing:</a:t>
            </a:r>
          </a:p>
          <a:p>
            <a:r>
              <a:rPr lang="en-ZA" dirty="0"/>
              <a:t>Summary 50% of the loan funding priced at IDC pricing;</a:t>
            </a:r>
          </a:p>
          <a:p>
            <a:r>
              <a:rPr lang="en-ZA" dirty="0"/>
              <a:t>Remaining loan portion priced at EIB pricing (2% below the IDC pricing).</a:t>
            </a:r>
          </a:p>
          <a:p>
            <a:pPr marL="0" indent="0">
              <a:buNone/>
            </a:pPr>
            <a:endParaRPr lang="en-ZA" u="sng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0FD74-6125-1CF1-3927-92D30F5AC2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72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44D0-E35F-2A08-23AE-A663B15C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85" y="-35657"/>
            <a:ext cx="9463472" cy="9777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COMMUNITY AND WORKERS TRUSTS</a:t>
            </a:r>
            <a:br>
              <a:rPr lang="en-ZA" dirty="0"/>
            </a:b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1E63A-31FE-0C72-8A4F-0E044D8531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985" y="290614"/>
            <a:ext cx="11233150" cy="5664416"/>
          </a:xfrm>
        </p:spPr>
        <p:txBody>
          <a:bodyPr/>
          <a:lstStyle/>
          <a:p>
            <a:pPr marL="0" indent="0">
              <a:buNone/>
            </a:pPr>
            <a:endParaRPr lang="en-US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Business Support - Early Realization of Benefits (EROB) </a:t>
            </a:r>
            <a:r>
              <a:rPr lang="en-US" sz="1600" b="1" dirty="0" err="1">
                <a:solidFill>
                  <a:schemeClr val="accent1"/>
                </a:solidFill>
              </a:rPr>
              <a:t>programme</a:t>
            </a:r>
            <a:r>
              <a:rPr lang="en-US" sz="1600" b="1" dirty="0">
                <a:solidFill>
                  <a:schemeClr val="accent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/>
              <a:t>Who qualifies: Community and Workers Trusts linked to IDC funded companies.</a:t>
            </a:r>
          </a:p>
          <a:p>
            <a:pPr>
              <a:lnSpc>
                <a:spcPct val="150000"/>
              </a:lnSpc>
            </a:pPr>
            <a:r>
              <a:rPr lang="en-US" dirty="0"/>
              <a:t>Objective: Trusts be able to realize income whilst waiting for the declaration of dividends.</a:t>
            </a:r>
          </a:p>
          <a:p>
            <a:pPr>
              <a:lnSpc>
                <a:spcPct val="150000"/>
              </a:lnSpc>
            </a:pPr>
            <a:r>
              <a:rPr lang="en-US" dirty="0"/>
              <a:t>Funding:  Up to R5 million grant funding to purchase assets for the trust which would in turn be leased or used for services rendering to the funded company through a contractual agreement between the trust and the company.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chemeClr val="accent1"/>
                </a:solidFill>
              </a:rPr>
              <a:t>Social And Solidarity Economy Funding:</a:t>
            </a:r>
          </a:p>
          <a:p>
            <a:pPr>
              <a:lnSpc>
                <a:spcPct val="150000"/>
              </a:lnSpc>
            </a:pPr>
            <a:r>
              <a:rPr lang="en-US" dirty="0"/>
              <a:t>Who qualifies: Communities (broader consideration)</a:t>
            </a:r>
          </a:p>
          <a:p>
            <a:pPr>
              <a:lnSpc>
                <a:spcPct val="150000"/>
              </a:lnSpc>
            </a:pPr>
            <a:r>
              <a:rPr lang="en-US" dirty="0"/>
              <a:t>Objective: to support the growth and development of the SSE sector (social and solidarity enterprises, institutions and partnerships, initiatives) as well as the enabling ecosystem in which the sector operates.</a:t>
            </a:r>
          </a:p>
          <a:p>
            <a:pPr>
              <a:lnSpc>
                <a:spcPct val="150000"/>
              </a:lnSpc>
            </a:pPr>
            <a:r>
              <a:rPr lang="en-US" dirty="0"/>
              <a:t>Funding: :  Up to R5 million grant funding to support ownership by marginalized people and communities or establish sustainable social enterprises that produce, trade or offer a services.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ZA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0EDE4-22D7-3EA0-3E84-03218B7FC8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499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D733-4089-5E0C-F960-03A082E6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0"/>
            <a:ext cx="10700204" cy="897043"/>
          </a:xfrm>
        </p:spPr>
        <p:txBody>
          <a:bodyPr>
            <a:normAutofit fontScale="90000"/>
          </a:bodyPr>
          <a:lstStyle/>
          <a:p>
            <a:r>
              <a:rPr lang="en-US" dirty="0"/>
              <a:t>Investment Strategy To Support The Tourism Value Chain Development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05FAF-7908-FFD1-CD5C-B23B911720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50FBF-1A22-C440-94E2-19418F628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C57">
                    <a:tint val="75000"/>
                  </a:srgbClr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C57">
                  <a:tint val="75000"/>
                </a:srgbClr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B7D013D-9065-BE09-14C0-F5D584CF33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0" y="873134"/>
            <a:ext cx="10226832" cy="41627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B3066-2D5B-4C68-5AD4-4AE2FCD59FBC}"/>
              </a:ext>
            </a:extLst>
          </p:cNvPr>
          <p:cNvSpPr txBox="1"/>
          <p:nvPr/>
        </p:nvSpPr>
        <p:spPr>
          <a:xfrm>
            <a:off x="539070" y="4831755"/>
            <a:ext cx="10700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 light (body)"/>
              </a:rPr>
              <a:t>IDC’s investment in the Tourism value chain: no.    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 light (body)"/>
              </a:rPr>
              <a:t>Tourvest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 light (body)"/>
              </a:rPr>
              <a:t> ),     (Kivu Boats),      (Hotels and Lodges – 90% ) and       (Restaurant) = R5.2 billion exposure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Key strategies: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Invest in other pillars of the value chain to enhance the tourism value proposition.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Diversify the portfolio to accommodation targeted to the domestic and international leisure tourists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.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2CD45A6-B3CD-1DB9-9893-815AAB8F57E4}"/>
              </a:ext>
            </a:extLst>
          </p:cNvPr>
          <p:cNvSpPr/>
          <p:nvPr/>
        </p:nvSpPr>
        <p:spPr>
          <a:xfrm>
            <a:off x="4671227" y="4876643"/>
            <a:ext cx="206828" cy="22256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1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388EB9A-4AE1-9BAF-47A2-FF4AEE62A463}"/>
              </a:ext>
            </a:extLst>
          </p:cNvPr>
          <p:cNvSpPr/>
          <p:nvPr/>
        </p:nvSpPr>
        <p:spPr>
          <a:xfrm>
            <a:off x="5889172" y="4866509"/>
            <a:ext cx="206828" cy="22256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2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85929C8B-6ED7-E6DE-961E-2D5BA6F4BC38}"/>
              </a:ext>
            </a:extLst>
          </p:cNvPr>
          <p:cNvSpPr/>
          <p:nvPr/>
        </p:nvSpPr>
        <p:spPr>
          <a:xfrm>
            <a:off x="7232423" y="4876643"/>
            <a:ext cx="206828" cy="222567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3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B06A6F9-AB73-FA9A-BEBA-A72246B30736}"/>
              </a:ext>
            </a:extLst>
          </p:cNvPr>
          <p:cNvSpPr/>
          <p:nvPr/>
        </p:nvSpPr>
        <p:spPr>
          <a:xfrm>
            <a:off x="10227501" y="4831755"/>
            <a:ext cx="239939" cy="25311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C57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4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816D4-AF48-1004-6ABC-17596A01891F}"/>
              </a:ext>
            </a:extLst>
          </p:cNvPr>
          <p:cNvSpPr/>
          <p:nvPr/>
        </p:nvSpPr>
        <p:spPr>
          <a:xfrm>
            <a:off x="457654" y="873134"/>
            <a:ext cx="10308248" cy="4773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8B02E-9F33-4631-9D32-0367A4743752}"/>
              </a:ext>
            </a:extLst>
          </p:cNvPr>
          <p:cNvSpPr/>
          <p:nvPr/>
        </p:nvSpPr>
        <p:spPr>
          <a:xfrm>
            <a:off x="460751" y="5514512"/>
            <a:ext cx="10305151" cy="12069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343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B761-D6CC-2A7D-0AD5-5F81B0DB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9205"/>
            <a:ext cx="11233149" cy="977780"/>
          </a:xfrm>
        </p:spPr>
        <p:txBody>
          <a:bodyPr/>
          <a:lstStyle/>
          <a:p>
            <a:r>
              <a:rPr lang="en-US" dirty="0"/>
              <a:t>Some Of Our Current Investments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CAA3F-75C7-0260-347B-7AC9D4671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503212"/>
            <a:ext cx="11233150" cy="4386597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A4EEE-FEF2-6354-D1C5-B549D57CEA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B739D-C2B3-FCC4-4A38-473726F2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1" y="1517416"/>
            <a:ext cx="1619025" cy="414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D4B050-D564-EB3B-2747-216A46E5A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4042" y="1517416"/>
            <a:ext cx="2888461" cy="1936422"/>
          </a:xfrm>
          <a:prstGeom prst="rect">
            <a:avLst/>
          </a:prstGeom>
        </p:spPr>
      </p:pic>
      <p:pic>
        <p:nvPicPr>
          <p:cNvPr id="7" name="Picture 2" descr="Mantis Kivu Queen uBuranga | Lake Kivu Luxury Boat Accommodation">
            <a:extLst>
              <a:ext uri="{FF2B5EF4-FFF2-40B4-BE49-F238E27FC236}">
                <a16:creationId xmlns:a16="http://schemas.microsoft.com/office/drawing/2014/main" id="{68A14ADD-61C5-B2E2-B707-FBAF24A1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42" y="3598694"/>
            <a:ext cx="2875426" cy="209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andscape with a body of water and buildings">
            <a:extLst>
              <a:ext uri="{FF2B5EF4-FFF2-40B4-BE49-F238E27FC236}">
                <a16:creationId xmlns:a16="http://schemas.microsoft.com/office/drawing/2014/main" id="{02B8D1E7-71D4-BBCA-E847-34EDC4C35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953" y="1503212"/>
            <a:ext cx="6240207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84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91125F-3251-0751-11F0-5845AE858120}"/>
              </a:ext>
            </a:extLst>
          </p:cNvPr>
          <p:cNvSpPr txBox="1"/>
          <p:nvPr/>
        </p:nvSpPr>
        <p:spPr>
          <a:xfrm>
            <a:off x="6909547" y="5493738"/>
            <a:ext cx="283669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ZA" sz="1400" i="1" dirty="0">
                <a:solidFill>
                  <a:srgbClr val="414142"/>
                </a:solidFill>
                <a:effectLst/>
              </a:rPr>
              <a:t>19 Fredman Drive, Sandown 2196</a:t>
            </a:r>
            <a:endParaRPr lang="en-ZA" sz="1400" dirty="0">
              <a:solidFill>
                <a:srgbClr val="414142"/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3FB233-A83D-6B75-19BD-2426543DD57B}"/>
              </a:ext>
            </a:extLst>
          </p:cNvPr>
          <p:cNvSpPr txBox="1"/>
          <p:nvPr/>
        </p:nvSpPr>
        <p:spPr>
          <a:xfrm>
            <a:off x="6924516" y="6113301"/>
            <a:ext cx="1867498" cy="215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ZA" sz="1400" i="1" dirty="0">
                <a:solidFill>
                  <a:srgbClr val="414142"/>
                </a:solidFill>
                <a:effectLst/>
              </a:rPr>
              <a:t>callcentre@idc.co.za</a:t>
            </a:r>
            <a:endParaRPr lang="en-ZA" sz="1400" dirty="0">
              <a:solidFill>
                <a:srgbClr val="414142"/>
              </a:solidFill>
              <a:effectLst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8AA0E94-941C-00B1-BC3D-A8C0D107DD6A}"/>
              </a:ext>
            </a:extLst>
          </p:cNvPr>
          <p:cNvSpPr/>
          <p:nvPr/>
        </p:nvSpPr>
        <p:spPr>
          <a:xfrm>
            <a:off x="6286356" y="5986870"/>
            <a:ext cx="468000" cy="4683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Graphic 83">
            <a:extLst>
              <a:ext uri="{FF2B5EF4-FFF2-40B4-BE49-F238E27FC236}">
                <a16:creationId xmlns:a16="http://schemas.microsoft.com/office/drawing/2014/main" id="{0114BAB6-A637-CE79-A40F-80D7FE0BD51B}"/>
              </a:ext>
            </a:extLst>
          </p:cNvPr>
          <p:cNvSpPr/>
          <p:nvPr/>
        </p:nvSpPr>
        <p:spPr>
          <a:xfrm>
            <a:off x="6389591" y="6083398"/>
            <a:ext cx="270656" cy="275248"/>
          </a:xfrm>
          <a:custGeom>
            <a:avLst/>
            <a:gdLst>
              <a:gd name="connsiteX0" fmla="*/ 307223 w 431893"/>
              <a:gd name="connsiteY0" fmla="*/ 452457 h 464331"/>
              <a:gd name="connsiteX1" fmla="*/ 230394 w 431893"/>
              <a:gd name="connsiteY1" fmla="*/ 464332 h 464331"/>
              <a:gd name="connsiteX2" fmla="*/ 0 w 431893"/>
              <a:gd name="connsiteY2" fmla="*/ 249686 h 464331"/>
              <a:gd name="connsiteX3" fmla="*/ 238626 w 431893"/>
              <a:gd name="connsiteY3" fmla="*/ 0 h 464331"/>
              <a:gd name="connsiteX4" fmla="*/ 431207 w 431893"/>
              <a:gd name="connsiteY4" fmla="*/ 222444 h 464331"/>
              <a:gd name="connsiteX5" fmla="*/ 328974 w 431893"/>
              <a:gd name="connsiteY5" fmla="*/ 357609 h 464331"/>
              <a:gd name="connsiteX6" fmla="*/ 284162 w 431893"/>
              <a:gd name="connsiteY6" fmla="*/ 294880 h 464331"/>
              <a:gd name="connsiteX7" fmla="*/ 283083 w 431893"/>
              <a:gd name="connsiteY7" fmla="*/ 119444 h 464331"/>
              <a:gd name="connsiteX8" fmla="*/ 124354 w 431893"/>
              <a:gd name="connsiteY8" fmla="*/ 254778 h 464331"/>
              <a:gd name="connsiteX9" fmla="*/ 191641 w 431893"/>
              <a:gd name="connsiteY9" fmla="*/ 351764 h 464331"/>
              <a:gd name="connsiteX10" fmla="*/ 291376 w 431893"/>
              <a:gd name="connsiteY10" fmla="*/ 261623 h 4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1893" h="464331">
                <a:moveTo>
                  <a:pt x="307223" y="452457"/>
                </a:moveTo>
                <a:cubicBezTo>
                  <a:pt x="307223" y="452457"/>
                  <a:pt x="275252" y="464332"/>
                  <a:pt x="230394" y="464332"/>
                </a:cubicBezTo>
                <a:cubicBezTo>
                  <a:pt x="93940" y="464332"/>
                  <a:pt x="0" y="392373"/>
                  <a:pt x="0" y="249686"/>
                </a:cubicBezTo>
                <a:cubicBezTo>
                  <a:pt x="0" y="130489"/>
                  <a:pt x="87219" y="0"/>
                  <a:pt x="238626" y="0"/>
                </a:cubicBezTo>
                <a:cubicBezTo>
                  <a:pt x="410766" y="0"/>
                  <a:pt x="436849" y="146117"/>
                  <a:pt x="431207" y="222444"/>
                </a:cubicBezTo>
                <a:cubicBezTo>
                  <a:pt x="425842" y="294987"/>
                  <a:pt x="385994" y="357609"/>
                  <a:pt x="328974" y="357609"/>
                </a:cubicBezTo>
                <a:cubicBezTo>
                  <a:pt x="271953" y="357609"/>
                  <a:pt x="284162" y="294880"/>
                  <a:pt x="284162" y="294880"/>
                </a:cubicBezTo>
                <a:cubicBezTo>
                  <a:pt x="284162" y="294880"/>
                  <a:pt x="320449" y="154547"/>
                  <a:pt x="283083" y="119444"/>
                </a:cubicBezTo>
                <a:cubicBezTo>
                  <a:pt x="256708" y="94663"/>
                  <a:pt x="137472" y="88064"/>
                  <a:pt x="124354" y="254778"/>
                </a:cubicBezTo>
                <a:cubicBezTo>
                  <a:pt x="116584" y="353487"/>
                  <a:pt x="173882" y="351764"/>
                  <a:pt x="191641" y="351764"/>
                </a:cubicBezTo>
                <a:cubicBezTo>
                  <a:pt x="237238" y="351764"/>
                  <a:pt x="277364" y="313416"/>
                  <a:pt x="291376" y="261623"/>
                </a:cubicBezTo>
              </a:path>
            </a:pathLst>
          </a:custGeom>
          <a:noFill/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79BF567-6566-85B4-F4E1-60411838906C}"/>
              </a:ext>
            </a:extLst>
          </p:cNvPr>
          <p:cNvSpPr/>
          <p:nvPr/>
        </p:nvSpPr>
        <p:spPr>
          <a:xfrm>
            <a:off x="6301322" y="5367308"/>
            <a:ext cx="468000" cy="4683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aphic 140">
            <a:extLst>
              <a:ext uri="{FF2B5EF4-FFF2-40B4-BE49-F238E27FC236}">
                <a16:creationId xmlns:a16="http://schemas.microsoft.com/office/drawing/2014/main" id="{4446AACB-7878-51D0-ABEA-DB60CBA37C20}"/>
              </a:ext>
            </a:extLst>
          </p:cNvPr>
          <p:cNvGrpSpPr/>
          <p:nvPr/>
        </p:nvGrpSpPr>
        <p:grpSpPr>
          <a:xfrm>
            <a:off x="6410398" y="5443076"/>
            <a:ext cx="249849" cy="316768"/>
            <a:chOff x="4958630" y="2202323"/>
            <a:chExt cx="387856" cy="519854"/>
          </a:xfrm>
          <a:noFill/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8DB331C-0D7F-E45C-CF8E-8E553D217757}"/>
                </a:ext>
              </a:extLst>
            </p:cNvPr>
            <p:cNvSpPr/>
            <p:nvPr/>
          </p:nvSpPr>
          <p:spPr>
            <a:xfrm>
              <a:off x="4958630" y="2202323"/>
              <a:ext cx="387856" cy="519854"/>
            </a:xfrm>
            <a:custGeom>
              <a:avLst/>
              <a:gdLst>
                <a:gd name="connsiteX0" fmla="*/ 193947 w 387856"/>
                <a:gd name="connsiteY0" fmla="*/ 0 h 519854"/>
                <a:gd name="connsiteX1" fmla="*/ 0 w 387856"/>
                <a:gd name="connsiteY1" fmla="*/ 193725 h 519854"/>
                <a:gd name="connsiteX2" fmla="*/ 183487 w 387856"/>
                <a:gd name="connsiteY2" fmla="*/ 516028 h 519854"/>
                <a:gd name="connsiteX3" fmla="*/ 204369 w 387856"/>
                <a:gd name="connsiteY3" fmla="*/ 516028 h 519854"/>
                <a:gd name="connsiteX4" fmla="*/ 387856 w 387856"/>
                <a:gd name="connsiteY4" fmla="*/ 193725 h 519854"/>
                <a:gd name="connsiteX5" fmla="*/ 193909 w 387856"/>
                <a:gd name="connsiteY5" fmla="*/ 0 h 51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56" h="519854">
                  <a:moveTo>
                    <a:pt x="193947" y="0"/>
                  </a:moveTo>
                  <a:cubicBezTo>
                    <a:pt x="86830" y="0"/>
                    <a:pt x="0" y="86731"/>
                    <a:pt x="0" y="193725"/>
                  </a:cubicBezTo>
                  <a:cubicBezTo>
                    <a:pt x="0" y="326642"/>
                    <a:pt x="134469" y="474385"/>
                    <a:pt x="183487" y="516028"/>
                  </a:cubicBezTo>
                  <a:cubicBezTo>
                    <a:pt x="189509" y="521131"/>
                    <a:pt x="198366" y="521131"/>
                    <a:pt x="204369" y="516028"/>
                  </a:cubicBezTo>
                  <a:cubicBezTo>
                    <a:pt x="253387" y="474385"/>
                    <a:pt x="387856" y="326642"/>
                    <a:pt x="387856" y="193725"/>
                  </a:cubicBezTo>
                  <a:cubicBezTo>
                    <a:pt x="387856" y="86731"/>
                    <a:pt x="301026" y="0"/>
                    <a:pt x="193909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D554CE2-C498-86CA-B032-3F65FADEF4C0}"/>
                </a:ext>
              </a:extLst>
            </p:cNvPr>
            <p:cNvSpPr/>
            <p:nvPr/>
          </p:nvSpPr>
          <p:spPr>
            <a:xfrm>
              <a:off x="5041303" y="2290860"/>
              <a:ext cx="222548" cy="222293"/>
            </a:xfrm>
            <a:custGeom>
              <a:avLst/>
              <a:gdLst>
                <a:gd name="connsiteX0" fmla="*/ 222548 w 222548"/>
                <a:gd name="connsiteY0" fmla="*/ 111147 h 222293"/>
                <a:gd name="connsiteX1" fmla="*/ 111274 w 222548"/>
                <a:gd name="connsiteY1" fmla="*/ 222293 h 222293"/>
                <a:gd name="connsiteX2" fmla="*/ 0 w 222548"/>
                <a:gd name="connsiteY2" fmla="*/ 111147 h 222293"/>
                <a:gd name="connsiteX3" fmla="*/ 111274 w 222548"/>
                <a:gd name="connsiteY3" fmla="*/ 0 h 222293"/>
                <a:gd name="connsiteX4" fmla="*/ 222548 w 222548"/>
                <a:gd name="connsiteY4" fmla="*/ 111147 h 22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48" h="222293">
                  <a:moveTo>
                    <a:pt x="222548" y="111147"/>
                  </a:moveTo>
                  <a:cubicBezTo>
                    <a:pt x="222548" y="172531"/>
                    <a:pt x="172729" y="222293"/>
                    <a:pt x="111274" y="222293"/>
                  </a:cubicBezTo>
                  <a:cubicBezTo>
                    <a:pt x="49819" y="222293"/>
                    <a:pt x="0" y="172531"/>
                    <a:pt x="0" y="111147"/>
                  </a:cubicBezTo>
                  <a:cubicBezTo>
                    <a:pt x="0" y="49762"/>
                    <a:pt x="49819" y="0"/>
                    <a:pt x="111274" y="0"/>
                  </a:cubicBezTo>
                  <a:cubicBezTo>
                    <a:pt x="172729" y="0"/>
                    <a:pt x="222548" y="49762"/>
                    <a:pt x="222548" y="111147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231E83E-06C4-B7FC-D8BA-D305273BFE8E}"/>
              </a:ext>
            </a:extLst>
          </p:cNvPr>
          <p:cNvSpPr txBox="1"/>
          <p:nvPr/>
        </p:nvSpPr>
        <p:spPr>
          <a:xfrm>
            <a:off x="10386631" y="5493738"/>
            <a:ext cx="97749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ZA" sz="1400" i="1" dirty="0">
                <a:solidFill>
                  <a:srgbClr val="414142"/>
                </a:solidFill>
                <a:effectLst/>
              </a:rPr>
              <a:t>011 269 3000</a:t>
            </a:r>
            <a:endParaRPr lang="en-ZA" sz="1400" dirty="0">
              <a:solidFill>
                <a:srgbClr val="414142"/>
              </a:solidFill>
              <a:effectLst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EE15E7A-3028-71D8-8818-A3691BB7D670}"/>
              </a:ext>
            </a:extLst>
          </p:cNvPr>
          <p:cNvGrpSpPr/>
          <p:nvPr/>
        </p:nvGrpSpPr>
        <p:grpSpPr>
          <a:xfrm>
            <a:off x="9646336" y="5367460"/>
            <a:ext cx="468000" cy="468000"/>
            <a:chOff x="6431862" y="5143239"/>
            <a:chExt cx="399529" cy="468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FC8DF90-14C5-25BB-FD28-DF62C87DBD16}"/>
                </a:ext>
              </a:extLst>
            </p:cNvPr>
            <p:cNvSpPr/>
            <p:nvPr/>
          </p:nvSpPr>
          <p:spPr>
            <a:xfrm>
              <a:off x="6431862" y="5143239"/>
              <a:ext cx="399529" cy="46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DDCF7DC-96E2-4F34-EBD1-8E37B7399950}"/>
                </a:ext>
              </a:extLst>
            </p:cNvPr>
            <p:cNvSpPr/>
            <p:nvPr/>
          </p:nvSpPr>
          <p:spPr>
            <a:xfrm>
              <a:off x="6551571" y="5281650"/>
              <a:ext cx="173219" cy="215444"/>
            </a:xfrm>
            <a:custGeom>
              <a:avLst/>
              <a:gdLst>
                <a:gd name="connsiteX0" fmla="*/ 413602 w 422813"/>
                <a:gd name="connsiteY0" fmla="*/ 325550 h 422813"/>
                <a:gd name="connsiteX1" fmla="*/ 350316 w 422813"/>
                <a:gd name="connsiteY1" fmla="*/ 262263 h 422813"/>
                <a:gd name="connsiteX2" fmla="*/ 308683 w 422813"/>
                <a:gd name="connsiteY2" fmla="*/ 261109 h 422813"/>
                <a:gd name="connsiteX3" fmla="*/ 281686 w 422813"/>
                <a:gd name="connsiteY3" fmla="*/ 288107 h 422813"/>
                <a:gd name="connsiteX4" fmla="*/ 252808 w 422813"/>
                <a:gd name="connsiteY4" fmla="*/ 290508 h 422813"/>
                <a:gd name="connsiteX5" fmla="*/ 185909 w 422813"/>
                <a:gd name="connsiteY5" fmla="*/ 236904 h 422813"/>
                <a:gd name="connsiteX6" fmla="*/ 132305 w 422813"/>
                <a:gd name="connsiteY6" fmla="*/ 170006 h 422813"/>
                <a:gd name="connsiteX7" fmla="*/ 134707 w 422813"/>
                <a:gd name="connsiteY7" fmla="*/ 141128 h 422813"/>
                <a:gd name="connsiteX8" fmla="*/ 161704 w 422813"/>
                <a:gd name="connsiteY8" fmla="*/ 114148 h 422813"/>
                <a:gd name="connsiteX9" fmla="*/ 160550 w 422813"/>
                <a:gd name="connsiteY9" fmla="*/ 72516 h 422813"/>
                <a:gd name="connsiteX10" fmla="*/ 97264 w 422813"/>
                <a:gd name="connsiteY10" fmla="*/ 9211 h 422813"/>
                <a:gd name="connsiteX11" fmla="*/ 55631 w 422813"/>
                <a:gd name="connsiteY11" fmla="*/ 8057 h 422813"/>
                <a:gd name="connsiteX12" fmla="*/ 18114 w 422813"/>
                <a:gd name="connsiteY12" fmla="*/ 45556 h 422813"/>
                <a:gd name="connsiteX13" fmla="*/ 2046 w 422813"/>
                <a:gd name="connsiteY13" fmla="*/ 106571 h 422813"/>
                <a:gd name="connsiteX14" fmla="*/ 123349 w 422813"/>
                <a:gd name="connsiteY14" fmla="*/ 299464 h 422813"/>
                <a:gd name="connsiteX15" fmla="*/ 316243 w 422813"/>
                <a:gd name="connsiteY15" fmla="*/ 420768 h 422813"/>
                <a:gd name="connsiteX16" fmla="*/ 377257 w 422813"/>
                <a:gd name="connsiteY16" fmla="*/ 404699 h 422813"/>
                <a:gd name="connsiteX17" fmla="*/ 414756 w 422813"/>
                <a:gd name="connsiteY17" fmla="*/ 367200 h 422813"/>
                <a:gd name="connsiteX18" fmla="*/ 413602 w 422813"/>
                <a:gd name="connsiteY18" fmla="*/ 325568 h 42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2813" h="422813">
                  <a:moveTo>
                    <a:pt x="413602" y="325550"/>
                  </a:moveTo>
                  <a:lnTo>
                    <a:pt x="350316" y="262263"/>
                  </a:lnTo>
                  <a:cubicBezTo>
                    <a:pt x="338493" y="250440"/>
                    <a:pt x="319855" y="249937"/>
                    <a:pt x="308683" y="261109"/>
                  </a:cubicBezTo>
                  <a:lnTo>
                    <a:pt x="281686" y="288107"/>
                  </a:lnTo>
                  <a:cubicBezTo>
                    <a:pt x="274182" y="295610"/>
                    <a:pt x="262173" y="296615"/>
                    <a:pt x="252808" y="290508"/>
                  </a:cubicBezTo>
                  <a:cubicBezTo>
                    <a:pt x="234840" y="278778"/>
                    <a:pt x="206595" y="257590"/>
                    <a:pt x="185909" y="236904"/>
                  </a:cubicBezTo>
                  <a:cubicBezTo>
                    <a:pt x="165223" y="216218"/>
                    <a:pt x="144035" y="187973"/>
                    <a:pt x="132305" y="170006"/>
                  </a:cubicBezTo>
                  <a:cubicBezTo>
                    <a:pt x="126198" y="160640"/>
                    <a:pt x="127203" y="148631"/>
                    <a:pt x="134707" y="141128"/>
                  </a:cubicBezTo>
                  <a:lnTo>
                    <a:pt x="161704" y="114148"/>
                  </a:lnTo>
                  <a:cubicBezTo>
                    <a:pt x="172876" y="102977"/>
                    <a:pt x="172373" y="84339"/>
                    <a:pt x="160550" y="72516"/>
                  </a:cubicBezTo>
                  <a:lnTo>
                    <a:pt x="97264" y="9211"/>
                  </a:lnTo>
                  <a:cubicBezTo>
                    <a:pt x="85441" y="-2612"/>
                    <a:pt x="66803" y="-3114"/>
                    <a:pt x="55631" y="8057"/>
                  </a:cubicBezTo>
                  <a:lnTo>
                    <a:pt x="18114" y="45556"/>
                  </a:lnTo>
                  <a:cubicBezTo>
                    <a:pt x="2474" y="61196"/>
                    <a:pt x="-3540" y="84228"/>
                    <a:pt x="2046" y="106571"/>
                  </a:cubicBezTo>
                  <a:cubicBezTo>
                    <a:pt x="23811" y="193503"/>
                    <a:pt x="100001" y="276134"/>
                    <a:pt x="123349" y="299464"/>
                  </a:cubicBezTo>
                  <a:cubicBezTo>
                    <a:pt x="146697" y="322813"/>
                    <a:pt x="229310" y="399002"/>
                    <a:pt x="316243" y="420768"/>
                  </a:cubicBezTo>
                  <a:cubicBezTo>
                    <a:pt x="338586" y="426353"/>
                    <a:pt x="361617" y="420339"/>
                    <a:pt x="377257" y="404699"/>
                  </a:cubicBezTo>
                  <a:lnTo>
                    <a:pt x="414756" y="367200"/>
                  </a:lnTo>
                  <a:cubicBezTo>
                    <a:pt x="425928" y="356029"/>
                    <a:pt x="425425" y="337391"/>
                    <a:pt x="413602" y="325568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6462D9-FEC3-7793-ABAC-9D7C6F988AB8}"/>
              </a:ext>
            </a:extLst>
          </p:cNvPr>
          <p:cNvSpPr txBox="1"/>
          <p:nvPr/>
        </p:nvSpPr>
        <p:spPr>
          <a:xfrm>
            <a:off x="10386635" y="6113300"/>
            <a:ext cx="1325907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ZA" sz="1400" i="1" dirty="0">
                <a:solidFill>
                  <a:srgbClr val="414142"/>
                </a:solidFill>
                <a:effectLst/>
              </a:rPr>
              <a:t>www.idc.co.za</a:t>
            </a:r>
            <a:endParaRPr lang="en-ZA" sz="1400" dirty="0">
              <a:solidFill>
                <a:srgbClr val="414142"/>
              </a:solidFill>
              <a:effectLst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1D26490-34B4-8DFE-4FF5-9CD29F2CC08C}"/>
              </a:ext>
            </a:extLst>
          </p:cNvPr>
          <p:cNvSpPr/>
          <p:nvPr/>
        </p:nvSpPr>
        <p:spPr>
          <a:xfrm>
            <a:off x="9646336" y="5987022"/>
            <a:ext cx="468000" cy="46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aphic 144">
            <a:extLst>
              <a:ext uri="{FF2B5EF4-FFF2-40B4-BE49-F238E27FC236}">
                <a16:creationId xmlns:a16="http://schemas.microsoft.com/office/drawing/2014/main" id="{6D116BE2-F243-CA7C-0BED-2B06A9657E99}"/>
              </a:ext>
            </a:extLst>
          </p:cNvPr>
          <p:cNvGrpSpPr/>
          <p:nvPr/>
        </p:nvGrpSpPr>
        <p:grpSpPr>
          <a:xfrm>
            <a:off x="9751412" y="6086785"/>
            <a:ext cx="257848" cy="268474"/>
            <a:chOff x="7931161" y="1245120"/>
            <a:chExt cx="486265" cy="486267"/>
          </a:xfrm>
          <a:noFill/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3306E2-FBFF-957D-5609-D5EB5BD83801}"/>
                </a:ext>
              </a:extLst>
            </p:cNvPr>
            <p:cNvSpPr/>
            <p:nvPr/>
          </p:nvSpPr>
          <p:spPr>
            <a:xfrm rot="18900000">
              <a:off x="7931161" y="1245121"/>
              <a:ext cx="486265" cy="486266"/>
            </a:xfrm>
            <a:custGeom>
              <a:avLst/>
              <a:gdLst>
                <a:gd name="connsiteX0" fmla="*/ 486267 w 486266"/>
                <a:gd name="connsiteY0" fmla="*/ 243133 h 486266"/>
                <a:gd name="connsiteX1" fmla="*/ 243133 w 486266"/>
                <a:gd name="connsiteY1" fmla="*/ 486267 h 486266"/>
                <a:gd name="connsiteX2" fmla="*/ 0 w 486266"/>
                <a:gd name="connsiteY2" fmla="*/ 243133 h 486266"/>
                <a:gd name="connsiteX3" fmla="*/ 243133 w 486266"/>
                <a:gd name="connsiteY3" fmla="*/ 0 h 486266"/>
                <a:gd name="connsiteX4" fmla="*/ 486267 w 486266"/>
                <a:gd name="connsiteY4" fmla="*/ 243133 h 48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266" h="486266">
                  <a:moveTo>
                    <a:pt x="486267" y="243133"/>
                  </a:moveTo>
                  <a:cubicBezTo>
                    <a:pt x="486267" y="377412"/>
                    <a:pt x="377412" y="486267"/>
                    <a:pt x="243133" y="486267"/>
                  </a:cubicBezTo>
                  <a:cubicBezTo>
                    <a:pt x="108855" y="486267"/>
                    <a:pt x="0" y="377412"/>
                    <a:pt x="0" y="243133"/>
                  </a:cubicBezTo>
                  <a:cubicBezTo>
                    <a:pt x="0" y="108855"/>
                    <a:pt x="108855" y="0"/>
                    <a:pt x="243133" y="0"/>
                  </a:cubicBezTo>
                  <a:cubicBezTo>
                    <a:pt x="377412" y="0"/>
                    <a:pt x="486267" y="108855"/>
                    <a:pt x="486267" y="243133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3C8B49D-7860-F58A-9229-A582438B1D96}"/>
                </a:ext>
              </a:extLst>
            </p:cNvPr>
            <p:cNvSpPr/>
            <p:nvPr/>
          </p:nvSpPr>
          <p:spPr>
            <a:xfrm>
              <a:off x="8044309" y="1245120"/>
              <a:ext cx="259962" cy="486265"/>
            </a:xfrm>
            <a:custGeom>
              <a:avLst/>
              <a:gdLst>
                <a:gd name="connsiteX0" fmla="*/ 259964 w 259963"/>
                <a:gd name="connsiteY0" fmla="*/ 243133 h 486266"/>
                <a:gd name="connsiteX1" fmla="*/ 129982 w 259963"/>
                <a:gd name="connsiteY1" fmla="*/ 486267 h 486266"/>
                <a:gd name="connsiteX2" fmla="*/ 0 w 259963"/>
                <a:gd name="connsiteY2" fmla="*/ 243133 h 486266"/>
                <a:gd name="connsiteX3" fmla="*/ 129982 w 259963"/>
                <a:gd name="connsiteY3" fmla="*/ 0 h 486266"/>
                <a:gd name="connsiteX4" fmla="*/ 259964 w 259963"/>
                <a:gd name="connsiteY4" fmla="*/ 243133 h 48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963" h="486266">
                  <a:moveTo>
                    <a:pt x="259964" y="243133"/>
                  </a:moveTo>
                  <a:cubicBezTo>
                    <a:pt x="259964" y="377412"/>
                    <a:pt x="201769" y="486267"/>
                    <a:pt x="129982" y="486267"/>
                  </a:cubicBezTo>
                  <a:cubicBezTo>
                    <a:pt x="58195" y="486267"/>
                    <a:pt x="0" y="377412"/>
                    <a:pt x="0" y="243133"/>
                  </a:cubicBezTo>
                  <a:cubicBezTo>
                    <a:pt x="0" y="108855"/>
                    <a:pt x="58195" y="0"/>
                    <a:pt x="129982" y="0"/>
                  </a:cubicBezTo>
                  <a:cubicBezTo>
                    <a:pt x="201769" y="0"/>
                    <a:pt x="259964" y="108855"/>
                    <a:pt x="259964" y="243133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ECE71FD-09C3-90A9-4B70-5C3F80FAEA95}"/>
                </a:ext>
              </a:extLst>
            </p:cNvPr>
            <p:cNvSpPr/>
            <p:nvPr/>
          </p:nvSpPr>
          <p:spPr>
            <a:xfrm>
              <a:off x="7931176" y="1488253"/>
              <a:ext cx="486249" cy="1857"/>
            </a:xfrm>
            <a:custGeom>
              <a:avLst/>
              <a:gdLst>
                <a:gd name="connsiteX0" fmla="*/ 486248 w 486248"/>
                <a:gd name="connsiteY0" fmla="*/ 0 h 1857"/>
                <a:gd name="connsiteX1" fmla="*/ 0 w 486248"/>
                <a:gd name="connsiteY1" fmla="*/ 0 h 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248" h="1857">
                  <a:moveTo>
                    <a:pt x="486248" y="0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722FEE-91DD-028D-C51B-F8E76516BCA3}"/>
                </a:ext>
              </a:extLst>
            </p:cNvPr>
            <p:cNvSpPr/>
            <p:nvPr/>
          </p:nvSpPr>
          <p:spPr>
            <a:xfrm>
              <a:off x="7968456" y="1364030"/>
              <a:ext cx="411642" cy="1857"/>
            </a:xfrm>
            <a:custGeom>
              <a:avLst/>
              <a:gdLst>
                <a:gd name="connsiteX0" fmla="*/ 411644 w 411643"/>
                <a:gd name="connsiteY0" fmla="*/ 0 h 1857"/>
                <a:gd name="connsiteX1" fmla="*/ 0 w 411643"/>
                <a:gd name="connsiteY1" fmla="*/ 0 h 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1643" h="1857">
                  <a:moveTo>
                    <a:pt x="411644" y="0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38D5BCC-1369-F1D2-8A2D-583EA3A247D5}"/>
                </a:ext>
              </a:extLst>
            </p:cNvPr>
            <p:cNvSpPr/>
            <p:nvPr/>
          </p:nvSpPr>
          <p:spPr>
            <a:xfrm>
              <a:off x="7968458" y="1612477"/>
              <a:ext cx="411643" cy="1857"/>
            </a:xfrm>
            <a:custGeom>
              <a:avLst/>
              <a:gdLst>
                <a:gd name="connsiteX0" fmla="*/ 411644 w 411643"/>
                <a:gd name="connsiteY0" fmla="*/ 0 h 1857"/>
                <a:gd name="connsiteX1" fmla="*/ 0 w 411643"/>
                <a:gd name="connsiteY1" fmla="*/ 0 h 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1643" h="1857">
                  <a:moveTo>
                    <a:pt x="411644" y="0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6F0B9A-B733-0E2A-ABF0-68A8A47E704B}"/>
                </a:ext>
              </a:extLst>
            </p:cNvPr>
            <p:cNvSpPr/>
            <p:nvPr/>
          </p:nvSpPr>
          <p:spPr>
            <a:xfrm>
              <a:off x="8174306" y="1245121"/>
              <a:ext cx="1857" cy="486248"/>
            </a:xfrm>
            <a:custGeom>
              <a:avLst/>
              <a:gdLst>
                <a:gd name="connsiteX0" fmla="*/ 0 w 1857"/>
                <a:gd name="connsiteY0" fmla="*/ 0 h 486248"/>
                <a:gd name="connsiteX1" fmla="*/ 0 w 1857"/>
                <a:gd name="connsiteY1" fmla="*/ 486248 h 48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" h="486248">
                  <a:moveTo>
                    <a:pt x="0" y="0"/>
                  </a:moveTo>
                  <a:lnTo>
                    <a:pt x="0" y="486248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4314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D88EB4-5E31-AE38-8D8C-44A7C60D8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IDC Overview</a:t>
            </a:r>
          </a:p>
        </p:txBody>
      </p:sp>
    </p:spTree>
    <p:extLst>
      <p:ext uri="{BB962C8B-B14F-4D97-AF65-F5344CB8AC3E}">
        <p14:creationId xmlns:p14="http://schemas.microsoft.com/office/powerpoint/2010/main" val="2263394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CBC2-A205-CF88-9004-91301227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4A190-EB7C-62F7-BB72-3E580E37C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73D2793-5FB2-8007-BDB0-73083C3DAAD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716" y="1449376"/>
            <a:ext cx="5746284" cy="4392614"/>
          </a:xfr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1EC0B4D-0567-9622-055B-0DCABA4ADA80}"/>
              </a:ext>
            </a:extLst>
          </p:cNvPr>
          <p:cNvSpPr txBox="1">
            <a:spLocks/>
          </p:cNvSpPr>
          <p:nvPr/>
        </p:nvSpPr>
        <p:spPr>
          <a:xfrm>
            <a:off x="290773" y="1671513"/>
            <a:ext cx="5946588" cy="3514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60"/>
              </a:lnSpc>
            </a:pPr>
            <a:r>
              <a:rPr lang="en-US" sz="1600" dirty="0"/>
              <a:t>South Africa’s largest development finance institution.</a:t>
            </a:r>
          </a:p>
          <a:p>
            <a:pPr algn="l">
              <a:lnSpc>
                <a:spcPts val="2160"/>
              </a:lnSpc>
            </a:pPr>
            <a:r>
              <a:rPr lang="en-US" sz="1600" dirty="0"/>
              <a:t>Builds industrial capacity to fuel the country’s economic </a:t>
            </a:r>
            <a:br>
              <a:rPr lang="en-US" sz="1600" dirty="0"/>
            </a:br>
            <a:r>
              <a:rPr lang="en-US" sz="1600" dirty="0"/>
              <a:t>growth, by funding viable businesses.  </a:t>
            </a:r>
            <a:endParaRPr lang="en-ZA" sz="1800" b="0" i="0" u="none" strike="noStrike" baseline="0" dirty="0">
              <a:solidFill>
                <a:srgbClr val="000000"/>
              </a:solidFill>
              <a:latin typeface="Myriad Pro"/>
            </a:endParaRPr>
          </a:p>
          <a:p>
            <a:pPr>
              <a:lnSpc>
                <a:spcPts val="2160"/>
              </a:lnSpc>
            </a:pPr>
            <a:r>
              <a:rPr lang="en-US" sz="1600" dirty="0"/>
              <a:t>Focuses on priority economic sectors that offer the greatest </a:t>
            </a:r>
            <a:br>
              <a:rPr lang="en-US" sz="1600" dirty="0"/>
            </a:br>
            <a:r>
              <a:rPr lang="en-US" sz="1600" dirty="0"/>
              <a:t>potential to unlock job opportunities.</a:t>
            </a:r>
          </a:p>
          <a:p>
            <a:pPr>
              <a:lnSpc>
                <a:spcPts val="2160"/>
              </a:lnSpc>
            </a:pPr>
            <a:r>
              <a:rPr lang="en-US" sz="1600" dirty="0">
                <a:solidFill>
                  <a:schemeClr val="accent3"/>
                </a:solidFill>
              </a:rPr>
              <a:t>Proactively identifies new industries and looks to grow </a:t>
            </a:r>
            <a:br>
              <a:rPr lang="en-US" sz="1600" dirty="0">
                <a:solidFill>
                  <a:schemeClr val="accent3"/>
                </a:solidFill>
              </a:rPr>
            </a:br>
            <a:r>
              <a:rPr lang="en-US" sz="1600" dirty="0">
                <a:solidFill>
                  <a:schemeClr val="accent3"/>
                </a:solidFill>
              </a:rPr>
              <a:t>existing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accent3"/>
                </a:solidFill>
              </a:rPr>
              <a:t>pivotal sectors.</a:t>
            </a:r>
            <a:endParaRPr lang="en-US" sz="1600" dirty="0"/>
          </a:p>
          <a:p>
            <a:pPr>
              <a:spcAft>
                <a:spcPts val="3000"/>
              </a:spcAft>
            </a:pPr>
            <a:endParaRPr lang="en-US" sz="16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C52632-92A4-070E-51F5-B79B053E4A0F}"/>
              </a:ext>
            </a:extLst>
          </p:cNvPr>
          <p:cNvCxnSpPr>
            <a:cxnSpLocks/>
          </p:cNvCxnSpPr>
          <p:nvPr/>
        </p:nvCxnSpPr>
        <p:spPr>
          <a:xfrm>
            <a:off x="290773" y="2015326"/>
            <a:ext cx="543286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E4D11A-5193-D9F7-26AB-C20642810442}"/>
              </a:ext>
            </a:extLst>
          </p:cNvPr>
          <p:cNvCxnSpPr>
            <a:cxnSpLocks/>
          </p:cNvCxnSpPr>
          <p:nvPr/>
        </p:nvCxnSpPr>
        <p:spPr>
          <a:xfrm>
            <a:off x="290773" y="2731499"/>
            <a:ext cx="543286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A559AA-80E7-67FB-0FDD-6B943477DDDF}"/>
              </a:ext>
            </a:extLst>
          </p:cNvPr>
          <p:cNvCxnSpPr>
            <a:cxnSpLocks/>
          </p:cNvCxnSpPr>
          <p:nvPr/>
        </p:nvCxnSpPr>
        <p:spPr>
          <a:xfrm>
            <a:off x="290773" y="3465601"/>
            <a:ext cx="543286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DD92F3-F903-A7AD-7B78-2412184D15B5}"/>
              </a:ext>
            </a:extLst>
          </p:cNvPr>
          <p:cNvCxnSpPr>
            <a:cxnSpLocks/>
          </p:cNvCxnSpPr>
          <p:nvPr/>
        </p:nvCxnSpPr>
        <p:spPr>
          <a:xfrm>
            <a:off x="290773" y="4194058"/>
            <a:ext cx="543286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4A698-049E-8004-D852-241BB38AD9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9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1EB06-7B83-2AA9-AB4D-7720D024C3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166785"/>
            <a:ext cx="3204809" cy="3189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06E49D8-3A7D-04A9-5B7C-463790F63D68}"/>
              </a:ext>
            </a:extLst>
          </p:cNvPr>
          <p:cNvSpPr txBox="1">
            <a:spLocks/>
          </p:cNvSpPr>
          <p:nvPr/>
        </p:nvSpPr>
        <p:spPr>
          <a:xfrm>
            <a:off x="413605" y="461936"/>
            <a:ext cx="12088151" cy="623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900" dirty="0">
                <a:solidFill>
                  <a:srgbClr val="005780"/>
                </a:solidFill>
              </a:rPr>
              <a:t>IDC is a purpose and values-driven development financier </a:t>
            </a:r>
            <a:br>
              <a:rPr lang="en-GB" sz="2900" dirty="0">
                <a:solidFill>
                  <a:srgbClr val="005780"/>
                </a:solidFill>
              </a:rPr>
            </a:br>
            <a:r>
              <a:rPr lang="en-GB" sz="2900" dirty="0">
                <a:solidFill>
                  <a:srgbClr val="005780"/>
                </a:solidFill>
              </a:rPr>
              <a:t>anchored by founding mandate</a:t>
            </a:r>
            <a:endParaRPr lang="en-US" sz="2900" dirty="0">
              <a:solidFill>
                <a:srgbClr val="00578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3B6E9D-1F80-1AAD-DD4C-2D5FBDF120C0}"/>
              </a:ext>
            </a:extLst>
          </p:cNvPr>
          <p:cNvGrpSpPr/>
          <p:nvPr/>
        </p:nvGrpSpPr>
        <p:grpSpPr>
          <a:xfrm>
            <a:off x="737216" y="1496567"/>
            <a:ext cx="10159382" cy="5194647"/>
            <a:chOff x="520505" y="1395984"/>
            <a:chExt cx="7127504" cy="446189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52723B9-7404-6321-F462-B031FE725EC4}"/>
                </a:ext>
              </a:extLst>
            </p:cNvPr>
            <p:cNvSpPr/>
            <p:nvPr/>
          </p:nvSpPr>
          <p:spPr>
            <a:xfrm>
              <a:off x="644178" y="4617720"/>
              <a:ext cx="3240024" cy="1106424"/>
            </a:xfrm>
            <a:custGeom>
              <a:avLst/>
              <a:gdLst>
                <a:gd name="connsiteX0" fmla="*/ 0 w 3240024"/>
                <a:gd name="connsiteY0" fmla="*/ 0 h 1106424"/>
                <a:gd name="connsiteX1" fmla="*/ 3240024 w 3240024"/>
                <a:gd name="connsiteY1" fmla="*/ 0 h 1106424"/>
                <a:gd name="connsiteX2" fmla="*/ 3240024 w 3240024"/>
                <a:gd name="connsiteY2" fmla="*/ 596768 h 1106424"/>
                <a:gd name="connsiteX3" fmla="*/ 2730368 w 3240024"/>
                <a:gd name="connsiteY3" fmla="*/ 1106424 h 1106424"/>
                <a:gd name="connsiteX4" fmla="*/ 509656 w 3240024"/>
                <a:gd name="connsiteY4" fmla="*/ 1106424 h 1106424"/>
                <a:gd name="connsiteX5" fmla="*/ 0 w 3240024"/>
                <a:gd name="connsiteY5" fmla="*/ 596768 h 1106424"/>
                <a:gd name="connsiteX6" fmla="*/ 0 w 3240024"/>
                <a:gd name="connsiteY6" fmla="*/ 0 h 11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0024" h="1106424">
                  <a:moveTo>
                    <a:pt x="0" y="0"/>
                  </a:moveTo>
                  <a:lnTo>
                    <a:pt x="3240024" y="0"/>
                  </a:lnTo>
                  <a:lnTo>
                    <a:pt x="3240024" y="596768"/>
                  </a:lnTo>
                  <a:cubicBezTo>
                    <a:pt x="3240024" y="878243"/>
                    <a:pt x="3011843" y="1106424"/>
                    <a:pt x="2730368" y="1106424"/>
                  </a:cubicBezTo>
                  <a:lnTo>
                    <a:pt x="509656" y="1106424"/>
                  </a:lnTo>
                  <a:cubicBezTo>
                    <a:pt x="228181" y="1106424"/>
                    <a:pt x="0" y="878243"/>
                    <a:pt x="0" y="5967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ZA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831A45B-8EA8-795D-893E-D7208AB12E71}"/>
                </a:ext>
              </a:extLst>
            </p:cNvPr>
            <p:cNvSpPr/>
            <p:nvPr/>
          </p:nvSpPr>
          <p:spPr>
            <a:xfrm>
              <a:off x="520505" y="1709928"/>
              <a:ext cx="3483864" cy="4147948"/>
            </a:xfrm>
            <a:prstGeom prst="roundRect">
              <a:avLst>
                <a:gd name="adj" fmla="val 15730"/>
              </a:avLst>
            </a:prstGeom>
            <a:noFill/>
            <a:ln w="57150">
              <a:solidFill>
                <a:srgbClr val="00578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="1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A974E7-D26C-259F-A00C-F22F9F31B4C5}"/>
                </a:ext>
              </a:extLst>
            </p:cNvPr>
            <p:cNvSpPr/>
            <p:nvPr/>
          </p:nvSpPr>
          <p:spPr>
            <a:xfrm>
              <a:off x="4144099" y="1706880"/>
              <a:ext cx="3483864" cy="4147948"/>
            </a:xfrm>
            <a:prstGeom prst="roundRect">
              <a:avLst>
                <a:gd name="adj" fmla="val 15730"/>
              </a:avLst>
            </a:prstGeom>
            <a:noFill/>
            <a:ln w="57150">
              <a:solidFill>
                <a:srgbClr val="00578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="1" dirty="0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D61B1DFE-50D3-547C-6FCD-A1F8372F0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79122" y="4855216"/>
              <a:ext cx="591396" cy="679477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1A20D6D-4D59-222D-DE04-4829DCBE28DA}"/>
                </a:ext>
              </a:extLst>
            </p:cNvPr>
            <p:cNvSpPr/>
            <p:nvPr/>
          </p:nvSpPr>
          <p:spPr>
            <a:xfrm>
              <a:off x="4269066" y="4617720"/>
              <a:ext cx="3240024" cy="1103376"/>
            </a:xfrm>
            <a:custGeom>
              <a:avLst/>
              <a:gdLst>
                <a:gd name="connsiteX0" fmla="*/ 0 w 3240024"/>
                <a:gd name="connsiteY0" fmla="*/ 0 h 1103376"/>
                <a:gd name="connsiteX1" fmla="*/ 3240024 w 3240024"/>
                <a:gd name="connsiteY1" fmla="*/ 0 h 1103376"/>
                <a:gd name="connsiteX2" fmla="*/ 3240024 w 3240024"/>
                <a:gd name="connsiteY2" fmla="*/ 593720 h 1103376"/>
                <a:gd name="connsiteX3" fmla="*/ 2730368 w 3240024"/>
                <a:gd name="connsiteY3" fmla="*/ 1103376 h 1103376"/>
                <a:gd name="connsiteX4" fmla="*/ 509656 w 3240024"/>
                <a:gd name="connsiteY4" fmla="*/ 1103376 h 1103376"/>
                <a:gd name="connsiteX5" fmla="*/ 0 w 3240024"/>
                <a:gd name="connsiteY5" fmla="*/ 593720 h 1103376"/>
                <a:gd name="connsiteX6" fmla="*/ 0 w 3240024"/>
                <a:gd name="connsiteY6" fmla="*/ 0 h 110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0024" h="1103376">
                  <a:moveTo>
                    <a:pt x="0" y="0"/>
                  </a:moveTo>
                  <a:lnTo>
                    <a:pt x="3240024" y="0"/>
                  </a:lnTo>
                  <a:lnTo>
                    <a:pt x="3240024" y="593720"/>
                  </a:lnTo>
                  <a:cubicBezTo>
                    <a:pt x="3240024" y="875195"/>
                    <a:pt x="3011843" y="1103376"/>
                    <a:pt x="2730368" y="1103376"/>
                  </a:cubicBezTo>
                  <a:lnTo>
                    <a:pt x="509656" y="1103376"/>
                  </a:lnTo>
                  <a:cubicBezTo>
                    <a:pt x="228181" y="1103376"/>
                    <a:pt x="0" y="875195"/>
                    <a:pt x="0" y="5937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ZA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84D7B55-7702-D937-C3DB-DCE2B9480CEF}"/>
                </a:ext>
              </a:extLst>
            </p:cNvPr>
            <p:cNvSpPr/>
            <p:nvPr/>
          </p:nvSpPr>
          <p:spPr>
            <a:xfrm>
              <a:off x="1316035" y="1399032"/>
              <a:ext cx="1965960" cy="813816"/>
            </a:xfrm>
            <a:prstGeom prst="roundRect">
              <a:avLst>
                <a:gd name="adj" fmla="val 30953"/>
              </a:avLst>
            </a:prstGeom>
            <a:solidFill>
              <a:srgbClr val="DCDC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81A0AD58-0D34-693F-68C7-BE38697E06C9}"/>
                </a:ext>
              </a:extLst>
            </p:cNvPr>
            <p:cNvSpPr txBox="1">
              <a:spLocks/>
            </p:cNvSpPr>
            <p:nvPr/>
          </p:nvSpPr>
          <p:spPr>
            <a:xfrm>
              <a:off x="520505" y="1458376"/>
              <a:ext cx="3483864" cy="623888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i="0" dirty="0">
                  <a:solidFill>
                    <a:srgbClr val="005F88"/>
                  </a:solidFill>
                </a:rPr>
                <a:t>MANDATE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DE21D5B-B738-F3F6-7C67-3BD7850ACA5D}"/>
                </a:ext>
              </a:extLst>
            </p:cNvPr>
            <p:cNvSpPr/>
            <p:nvPr/>
          </p:nvSpPr>
          <p:spPr>
            <a:xfrm>
              <a:off x="4939625" y="1395984"/>
              <a:ext cx="1965960" cy="813816"/>
            </a:xfrm>
            <a:prstGeom prst="roundRect">
              <a:avLst>
                <a:gd name="adj" fmla="val 30953"/>
              </a:avLst>
            </a:prstGeom>
            <a:solidFill>
              <a:srgbClr val="DCDC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24E69B4C-4828-5429-CC16-3DC7C0E4FCE1}"/>
                </a:ext>
              </a:extLst>
            </p:cNvPr>
            <p:cNvSpPr txBox="1">
              <a:spLocks/>
            </p:cNvSpPr>
            <p:nvPr/>
          </p:nvSpPr>
          <p:spPr>
            <a:xfrm>
              <a:off x="4164145" y="1464853"/>
              <a:ext cx="3483864" cy="623888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i="0" dirty="0">
                  <a:solidFill>
                    <a:srgbClr val="005F88"/>
                  </a:solidFill>
                </a:rPr>
                <a:t>PURPOSE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FAB75746-320D-4B22-AD9B-B75952F48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25199" y="4739238"/>
              <a:ext cx="794808" cy="79480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960D6D-248D-B405-EC14-01746BAC6995}"/>
                </a:ext>
              </a:extLst>
            </p:cNvPr>
            <p:cNvSpPr txBox="1"/>
            <p:nvPr/>
          </p:nvSpPr>
          <p:spPr>
            <a:xfrm>
              <a:off x="4331549" y="2369942"/>
              <a:ext cx="3089065" cy="244770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200"/>
                </a:spcAft>
              </a:pPr>
              <a:r>
                <a:rPr lang="en-ZA" sz="1600" dirty="0">
                  <a:solidFill>
                    <a:schemeClr val="accent6">
                      <a:lumMod val="10000"/>
                    </a:schemeClr>
                  </a:solidFill>
                  <a:latin typeface="Myriad Pro" panose="020B0503030403020204"/>
                  <a:cs typeface="Arial" panose="020B0604020202020204" pitchFamily="34" charset="0"/>
                </a:rPr>
                <a:t>Growing long-term sustainability by both proactively identifying new industries and driving growth in existing priority sectors.</a:t>
              </a:r>
            </a:p>
            <a:p>
              <a:pPr algn="ctr">
                <a:lnSpc>
                  <a:spcPct val="90000"/>
                </a:lnSpc>
                <a:spcAft>
                  <a:spcPts val="1200"/>
                </a:spcAft>
              </a:pPr>
              <a:endParaRPr lang="en-ZA" sz="1600" dirty="0">
                <a:solidFill>
                  <a:schemeClr val="accent6">
                    <a:lumMod val="10000"/>
                  </a:schemeClr>
                </a:solidFill>
                <a:latin typeface="Myriad Pro" panose="020B0503030403020204"/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1200"/>
                </a:spcAft>
              </a:pPr>
              <a:r>
                <a:rPr lang="en-ZA" sz="1600" dirty="0">
                  <a:solidFill>
                    <a:schemeClr val="accent6">
                      <a:lumMod val="10000"/>
                    </a:schemeClr>
                  </a:solidFill>
                  <a:latin typeface="Myriad Pro" panose="020B0503030403020204"/>
                  <a:cs typeface="Arial" panose="020B0604020202020204" pitchFamily="34" charset="0"/>
                </a:rPr>
                <a:t>Supporting entrepreneurs.             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10504B4-34D4-ACC3-51E5-A88917FAC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6432" y="3172529"/>
              <a:ext cx="2633472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A2BDED4-C78C-10F6-1A73-C92E61BE0B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0817" y="3814170"/>
              <a:ext cx="2633472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979EAF-A40C-1BF3-9057-287720BFCFD4}"/>
                </a:ext>
              </a:extLst>
            </p:cNvPr>
            <p:cNvSpPr txBox="1"/>
            <p:nvPr/>
          </p:nvSpPr>
          <p:spPr>
            <a:xfrm>
              <a:off x="682066" y="2344293"/>
              <a:ext cx="3157718" cy="175539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ZA" sz="1600" dirty="0">
                  <a:solidFill>
                    <a:schemeClr val="accent6">
                      <a:lumMod val="10000"/>
                    </a:schemeClr>
                  </a:solidFill>
                  <a:latin typeface="Myriad Pro" panose="020B0503030403020204"/>
                  <a:cs typeface="Arial" panose="020B0604020202020204" pitchFamily="34" charset="0"/>
                </a:rPr>
                <a:t>Proactively maximise our development impact through effective and sustainable industrial development, not only in South Africa but across the continent. </a:t>
              </a:r>
            </a:p>
            <a:p>
              <a:pPr algn="ctr">
                <a:spcAft>
                  <a:spcPts val="1200"/>
                </a:spcAft>
              </a:pPr>
              <a:endParaRPr lang="en-ZA" sz="1600" dirty="0">
                <a:solidFill>
                  <a:schemeClr val="accent6">
                    <a:lumMod val="10000"/>
                  </a:schemeClr>
                </a:solidFill>
                <a:latin typeface="Myriad Pro" panose="020B0503030403020204"/>
                <a:cs typeface="Arial" panose="020B0604020202020204" pitchFamily="34" charset="0"/>
              </a:endParaRPr>
            </a:p>
            <a:p>
              <a:pPr algn="ctr">
                <a:spcAft>
                  <a:spcPts val="1200"/>
                </a:spcAft>
              </a:pPr>
              <a:r>
                <a:rPr lang="en-ZA" sz="1600" dirty="0">
                  <a:solidFill>
                    <a:schemeClr val="accent6">
                      <a:lumMod val="10000"/>
                    </a:schemeClr>
                  </a:solidFill>
                  <a:latin typeface="Myriad Pro" panose="020B0503030403020204"/>
                  <a:cs typeface="Arial" panose="020B0604020202020204" pitchFamily="34" charset="0"/>
                </a:rPr>
                <a:t>Contribute to an inclusive economy by amongst others, funding black-owned companies, black industrialists, women and youth-empowered enterprises.</a:t>
              </a:r>
            </a:p>
            <a:p>
              <a:pPr algn="ctr">
                <a:spcAft>
                  <a:spcPts val="1200"/>
                </a:spcAft>
              </a:pPr>
              <a:endParaRPr lang="en-ZA" sz="1600" dirty="0">
                <a:solidFill>
                  <a:schemeClr val="accent6">
                    <a:lumMod val="10000"/>
                  </a:schemeClr>
                </a:solidFill>
                <a:latin typeface="Myriad Pro" panose="020B0503030403020204"/>
                <a:cs typeface="Arial" panose="020B0604020202020204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2D15EB-A716-EC62-9141-D2D516D7DD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14" y="3395994"/>
              <a:ext cx="2633472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C82EC-51C4-27FA-D85A-E45F6E6960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A1CF99-998B-20B8-604F-8D65E8586F14}"/>
              </a:ext>
            </a:extLst>
          </p:cNvPr>
          <p:cNvSpPr txBox="1"/>
          <p:nvPr/>
        </p:nvSpPr>
        <p:spPr>
          <a:xfrm>
            <a:off x="6629400" y="4584626"/>
            <a:ext cx="3647597" cy="60084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ZA" sz="1600" dirty="0">
                <a:solidFill>
                  <a:schemeClr val="accent6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Improving lives – job creation, economic upliftment, community support.</a:t>
            </a:r>
          </a:p>
        </p:txBody>
      </p:sp>
    </p:spTree>
    <p:extLst>
      <p:ext uri="{BB962C8B-B14F-4D97-AF65-F5344CB8AC3E}">
        <p14:creationId xmlns:p14="http://schemas.microsoft.com/office/powerpoint/2010/main" val="352605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6B6FB-4C76-93E2-5DA0-3EB672D85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8E0B4E-FE06-ABD3-BCCA-BE6E722AC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166785"/>
            <a:ext cx="3204809" cy="3189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5BD8FB0-DB25-192A-C9EE-2CCB1380FB96}"/>
              </a:ext>
            </a:extLst>
          </p:cNvPr>
          <p:cNvSpPr txBox="1">
            <a:spLocks/>
          </p:cNvSpPr>
          <p:nvPr/>
        </p:nvSpPr>
        <p:spPr>
          <a:xfrm>
            <a:off x="413605" y="433361"/>
            <a:ext cx="12088151" cy="623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900" dirty="0">
                <a:solidFill>
                  <a:srgbClr val="005780"/>
                </a:solidFill>
              </a:rPr>
              <a:t>IDC is a purpose and values-driven development financier </a:t>
            </a:r>
            <a:br>
              <a:rPr lang="en-GB" sz="2900" dirty="0">
                <a:solidFill>
                  <a:srgbClr val="005780"/>
                </a:solidFill>
              </a:rPr>
            </a:br>
            <a:r>
              <a:rPr lang="en-GB" sz="2900" dirty="0">
                <a:solidFill>
                  <a:srgbClr val="005780"/>
                </a:solidFill>
              </a:rPr>
              <a:t>anchored by founding mandate</a:t>
            </a:r>
            <a:endParaRPr lang="en-US" sz="2900" dirty="0">
              <a:solidFill>
                <a:srgbClr val="00578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57925-A7B4-EEAA-5887-28FB368F71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48F0E2B-8286-A32F-00CC-1F696C11C8F0}"/>
              </a:ext>
            </a:extLst>
          </p:cNvPr>
          <p:cNvSpPr/>
          <p:nvPr/>
        </p:nvSpPr>
        <p:spPr>
          <a:xfrm>
            <a:off x="347472" y="1810512"/>
            <a:ext cx="3483864" cy="4147948"/>
          </a:xfrm>
          <a:prstGeom prst="roundRect">
            <a:avLst>
              <a:gd name="adj" fmla="val 7528"/>
            </a:avLst>
          </a:prstGeom>
          <a:solidFill>
            <a:srgbClr val="DCDCDC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F0E341-121B-1039-684D-B1A8A4199AB8}"/>
              </a:ext>
            </a:extLst>
          </p:cNvPr>
          <p:cNvSpPr txBox="1"/>
          <p:nvPr/>
        </p:nvSpPr>
        <p:spPr>
          <a:xfrm>
            <a:off x="627692" y="3321546"/>
            <a:ext cx="2977124" cy="17553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ZA" sz="1600" dirty="0">
                <a:solidFill>
                  <a:schemeClr val="accent6">
                    <a:lumMod val="25000"/>
                  </a:schemeClr>
                </a:solidFill>
                <a:latin typeface="Myriad Pro" panose="020B0503030403020204"/>
                <a:cs typeface="Arial" panose="020B0604020202020204" pitchFamily="34" charset="0"/>
              </a:rPr>
              <a:t>To be the primary driving force of commercially sustainable industrial development and innovation to the benefit of South Africa and the rest of the African continent.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en-ZA" sz="1600" dirty="0">
              <a:solidFill>
                <a:schemeClr val="accent6">
                  <a:lumMod val="25000"/>
                </a:schemeClr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5A717FA-9302-5ED6-7D61-E6935A2BE06D}"/>
              </a:ext>
            </a:extLst>
          </p:cNvPr>
          <p:cNvSpPr/>
          <p:nvPr/>
        </p:nvSpPr>
        <p:spPr>
          <a:xfrm>
            <a:off x="1485900" y="1392745"/>
            <a:ext cx="1013079" cy="998029"/>
          </a:xfrm>
          <a:prstGeom prst="roundRect">
            <a:avLst>
              <a:gd name="adj" fmla="val 50000"/>
            </a:avLst>
          </a:prstGeom>
          <a:solidFill>
            <a:srgbClr val="005F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4450E3D-0FEC-3967-7060-F56FF38D326A}"/>
              </a:ext>
            </a:extLst>
          </p:cNvPr>
          <p:cNvSpPr txBox="1">
            <a:spLocks/>
          </p:cNvSpPr>
          <p:nvPr/>
        </p:nvSpPr>
        <p:spPr>
          <a:xfrm>
            <a:off x="347472" y="2482885"/>
            <a:ext cx="3483864" cy="6238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i="0" dirty="0">
                <a:solidFill>
                  <a:srgbClr val="005F88"/>
                </a:solidFill>
              </a:rPr>
              <a:t>VISION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4DFED5B-5660-98A3-4B6E-095C8CAADE68}"/>
              </a:ext>
            </a:extLst>
          </p:cNvPr>
          <p:cNvSpPr/>
          <p:nvPr/>
        </p:nvSpPr>
        <p:spPr>
          <a:xfrm>
            <a:off x="4081272" y="1829562"/>
            <a:ext cx="3483864" cy="4147948"/>
          </a:xfrm>
          <a:prstGeom prst="roundRect">
            <a:avLst>
              <a:gd name="adj" fmla="val 7528"/>
            </a:avLst>
          </a:prstGeom>
          <a:solidFill>
            <a:srgbClr val="DCDCDC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A55B5D-CA73-F3A2-2D3E-4855222E8E1C}"/>
              </a:ext>
            </a:extLst>
          </p:cNvPr>
          <p:cNvSpPr txBox="1"/>
          <p:nvPr/>
        </p:nvSpPr>
        <p:spPr>
          <a:xfrm>
            <a:off x="4342442" y="3550146"/>
            <a:ext cx="2977124" cy="17553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ZA" sz="1600" dirty="0">
                <a:solidFill>
                  <a:schemeClr val="accent6">
                    <a:lumMod val="25000"/>
                  </a:schemeClr>
                </a:solidFill>
                <a:latin typeface="Myriad Pro" panose="020B0503030403020204"/>
                <a:cs typeface="Arial" panose="020B0604020202020204" pitchFamily="34" charset="0"/>
              </a:rPr>
              <a:t>Passion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endParaRPr lang="en-ZA" sz="1600" dirty="0">
              <a:solidFill>
                <a:schemeClr val="accent6">
                  <a:lumMod val="25000"/>
                </a:schemeClr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ZA" sz="1600" dirty="0">
                <a:solidFill>
                  <a:schemeClr val="accent6">
                    <a:lumMod val="25000"/>
                  </a:schemeClr>
                </a:solidFill>
                <a:latin typeface="Myriad Pro" panose="020B0503030403020204"/>
                <a:cs typeface="Arial" panose="020B0604020202020204" pitchFamily="34" charset="0"/>
              </a:rPr>
              <a:t>Partnership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endParaRPr lang="en-ZA" sz="1600" dirty="0">
              <a:solidFill>
                <a:schemeClr val="accent6">
                  <a:lumMod val="25000"/>
                </a:schemeClr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ZA" sz="1600" dirty="0">
                <a:solidFill>
                  <a:schemeClr val="accent6">
                    <a:lumMod val="25000"/>
                  </a:schemeClr>
                </a:solidFill>
                <a:latin typeface="Myriad Pro" panose="020B0503030403020204"/>
                <a:cs typeface="Arial" panose="020B0604020202020204" pitchFamily="34" charset="0"/>
              </a:rPr>
              <a:t>Professionalism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endParaRPr lang="en-ZA" sz="1600" dirty="0">
              <a:solidFill>
                <a:schemeClr val="accent6">
                  <a:lumMod val="25000"/>
                </a:schemeClr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B66CBCB-9430-E39A-0C39-3396EA785ABD}"/>
              </a:ext>
            </a:extLst>
          </p:cNvPr>
          <p:cNvSpPr/>
          <p:nvPr/>
        </p:nvSpPr>
        <p:spPr>
          <a:xfrm>
            <a:off x="5219700" y="1411795"/>
            <a:ext cx="1013079" cy="998029"/>
          </a:xfrm>
          <a:prstGeom prst="roundRect">
            <a:avLst>
              <a:gd name="adj" fmla="val 50000"/>
            </a:avLst>
          </a:prstGeom>
          <a:solidFill>
            <a:srgbClr val="005F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B44EC2A-F221-7F12-16CA-D87BA8FE046B}"/>
              </a:ext>
            </a:extLst>
          </p:cNvPr>
          <p:cNvSpPr txBox="1">
            <a:spLocks/>
          </p:cNvSpPr>
          <p:nvPr/>
        </p:nvSpPr>
        <p:spPr>
          <a:xfrm>
            <a:off x="4081272" y="2501935"/>
            <a:ext cx="3483864" cy="6238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i="0" dirty="0">
                <a:solidFill>
                  <a:srgbClr val="005F88"/>
                </a:solidFill>
              </a:rPr>
              <a:t>VALUES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EDFE341-F1A6-BBEC-4A2D-58D115FB63A3}"/>
              </a:ext>
            </a:extLst>
          </p:cNvPr>
          <p:cNvSpPr/>
          <p:nvPr/>
        </p:nvSpPr>
        <p:spPr>
          <a:xfrm>
            <a:off x="7948422" y="1829562"/>
            <a:ext cx="3483864" cy="4147948"/>
          </a:xfrm>
          <a:prstGeom prst="roundRect">
            <a:avLst>
              <a:gd name="adj" fmla="val 7528"/>
            </a:avLst>
          </a:prstGeom>
          <a:solidFill>
            <a:srgbClr val="DCDCDC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0E3F95-0625-CE3E-1B7B-AF9283447614}"/>
              </a:ext>
            </a:extLst>
          </p:cNvPr>
          <p:cNvSpPr txBox="1"/>
          <p:nvPr/>
        </p:nvSpPr>
        <p:spPr>
          <a:xfrm>
            <a:off x="8228642" y="3607296"/>
            <a:ext cx="2977124" cy="17553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ZA" sz="1600" dirty="0">
                <a:solidFill>
                  <a:schemeClr val="accent6">
                    <a:lumMod val="25000"/>
                  </a:schemeClr>
                </a:solidFill>
                <a:latin typeface="Myriad Pro" panose="020B0503030403020204"/>
                <a:cs typeface="Arial" panose="020B0604020202020204" pitchFamily="34" charset="0"/>
              </a:rPr>
              <a:t>Growing sustainable industries and realising inclusive and transformative growth.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en-ZA" sz="1600" dirty="0">
              <a:solidFill>
                <a:schemeClr val="accent6">
                  <a:lumMod val="25000"/>
                </a:schemeClr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01FD81C-2E2F-0F1F-68D0-D5FF3EA46C0C}"/>
              </a:ext>
            </a:extLst>
          </p:cNvPr>
          <p:cNvSpPr/>
          <p:nvPr/>
        </p:nvSpPr>
        <p:spPr>
          <a:xfrm>
            <a:off x="9086850" y="1411795"/>
            <a:ext cx="1013079" cy="998029"/>
          </a:xfrm>
          <a:prstGeom prst="roundRect">
            <a:avLst>
              <a:gd name="adj" fmla="val 50000"/>
            </a:avLst>
          </a:prstGeom>
          <a:solidFill>
            <a:srgbClr val="005F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5EBF6AF3-9CE7-EC7E-58EC-77F2333B7803}"/>
              </a:ext>
            </a:extLst>
          </p:cNvPr>
          <p:cNvSpPr txBox="1">
            <a:spLocks/>
          </p:cNvSpPr>
          <p:nvPr/>
        </p:nvSpPr>
        <p:spPr>
          <a:xfrm>
            <a:off x="7948422" y="2501935"/>
            <a:ext cx="3483864" cy="6238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i="0" dirty="0">
                <a:solidFill>
                  <a:srgbClr val="005F88"/>
                </a:solidFill>
              </a:rPr>
              <a:t>FUND FOCUS</a:t>
            </a:r>
          </a:p>
        </p:txBody>
      </p:sp>
      <p:pic>
        <p:nvPicPr>
          <p:cNvPr id="49" name="Graphic 48" descr="Ribbon outline">
            <a:extLst>
              <a:ext uri="{FF2B5EF4-FFF2-40B4-BE49-F238E27FC236}">
                <a16:creationId xmlns:a16="http://schemas.microsoft.com/office/drawing/2014/main" id="{7D7DAF5B-BFE8-F4D9-9760-4BA45D5C1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0" y="1533525"/>
            <a:ext cx="760378" cy="760378"/>
          </a:xfrm>
          <a:prstGeom prst="rect">
            <a:avLst/>
          </a:prstGeom>
        </p:spPr>
      </p:pic>
      <p:pic>
        <p:nvPicPr>
          <p:cNvPr id="51" name="Graphic 50" descr="Target outline">
            <a:extLst>
              <a:ext uri="{FF2B5EF4-FFF2-40B4-BE49-F238E27FC236}">
                <a16:creationId xmlns:a16="http://schemas.microsoft.com/office/drawing/2014/main" id="{7E99CB23-38A9-BE46-500D-A0616E436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3525" y="1428750"/>
            <a:ext cx="914400" cy="914400"/>
          </a:xfrm>
          <a:prstGeom prst="rect">
            <a:avLst/>
          </a:prstGeom>
        </p:spPr>
      </p:pic>
      <p:pic>
        <p:nvPicPr>
          <p:cNvPr id="53" name="Graphic 52" descr="Magnifying glass outline">
            <a:extLst>
              <a:ext uri="{FF2B5EF4-FFF2-40B4-BE49-F238E27FC236}">
                <a16:creationId xmlns:a16="http://schemas.microsoft.com/office/drawing/2014/main" id="{87CF6EC7-3592-6B5F-5669-5DE09B94B9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50" y="1504950"/>
            <a:ext cx="828676" cy="828676"/>
          </a:xfrm>
          <a:prstGeom prst="rect">
            <a:avLst/>
          </a:prstGeom>
        </p:spPr>
      </p:pic>
      <p:pic>
        <p:nvPicPr>
          <p:cNvPr id="55" name="Graphic 54" descr="Dollar outline">
            <a:extLst>
              <a:ext uri="{FF2B5EF4-FFF2-40B4-BE49-F238E27FC236}">
                <a16:creationId xmlns:a16="http://schemas.microsoft.com/office/drawing/2014/main" id="{64368EFA-2D54-F9AC-4BAE-E0BC131CB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24976" y="1662474"/>
            <a:ext cx="293579" cy="293579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A04B385-2A65-5D3E-D427-9AE67C4157B5}"/>
              </a:ext>
            </a:extLst>
          </p:cNvPr>
          <p:cNvCxnSpPr>
            <a:cxnSpLocks/>
          </p:cNvCxnSpPr>
          <p:nvPr/>
        </p:nvCxnSpPr>
        <p:spPr>
          <a:xfrm flipH="1">
            <a:off x="4546854" y="4005834"/>
            <a:ext cx="263347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D1F7E47-FACA-026C-0433-76E27921D697}"/>
              </a:ext>
            </a:extLst>
          </p:cNvPr>
          <p:cNvCxnSpPr>
            <a:cxnSpLocks/>
          </p:cNvCxnSpPr>
          <p:nvPr/>
        </p:nvCxnSpPr>
        <p:spPr>
          <a:xfrm flipH="1">
            <a:off x="4571238" y="4768596"/>
            <a:ext cx="263347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60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066D474-194A-CFEF-7171-29D9AB9AE526}"/>
              </a:ext>
            </a:extLst>
          </p:cNvPr>
          <p:cNvSpPr txBox="1">
            <a:spLocks/>
          </p:cNvSpPr>
          <p:nvPr/>
        </p:nvSpPr>
        <p:spPr>
          <a:xfrm>
            <a:off x="6830256" y="2442839"/>
            <a:ext cx="4920978" cy="1175884"/>
          </a:xfrm>
          <a:prstGeom prst="rect">
            <a:avLst/>
          </a:prstGeom>
        </p:spPr>
        <p:txBody>
          <a:bodyPr vert="horz" lIns="0" tIns="0" rIns="0" bIns="0" rtlCol="0" anchor="b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 b="1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Performance </a:t>
            </a:r>
            <a:br>
              <a:rPr lang="en-US" dirty="0"/>
            </a:br>
            <a:r>
              <a:rPr lang="en-US" dirty="0"/>
              <a:t>Highlights &amp; Impact</a:t>
            </a:r>
          </a:p>
        </p:txBody>
      </p:sp>
    </p:spTree>
    <p:extLst>
      <p:ext uri="{BB962C8B-B14F-4D97-AF65-F5344CB8AC3E}">
        <p14:creationId xmlns:p14="http://schemas.microsoft.com/office/powerpoint/2010/main" val="3215433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68C8-86E6-9F60-9332-23CED9F74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12119"/>
            <a:ext cx="9463472" cy="977780"/>
          </a:xfrm>
        </p:spPr>
        <p:txBody>
          <a:bodyPr/>
          <a:lstStyle/>
          <a:p>
            <a:r>
              <a:rPr lang="en-US" dirty="0"/>
              <a:t>FY24 Highlights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6E94D-9DF1-3529-62D0-89B499562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5F01BF6E-5CC6-BAF4-FA3F-2B2CBF2FADAC}"/>
              </a:ext>
            </a:extLst>
          </p:cNvPr>
          <p:cNvSpPr txBox="1"/>
          <p:nvPr/>
        </p:nvSpPr>
        <p:spPr>
          <a:xfrm>
            <a:off x="466750" y="1524711"/>
            <a:ext cx="713232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92854">
              <a:lnSpc>
                <a:spcPct val="100000"/>
              </a:lnSpc>
              <a:spcBef>
                <a:spcPts val="95"/>
              </a:spcBef>
            </a:pPr>
            <a:r>
              <a:rPr sz="2800" b="0" spc="-10">
                <a:solidFill>
                  <a:srgbClr val="FFFFFF"/>
                </a:solidFill>
                <a:latin typeface="Segoe UI Light"/>
                <a:cs typeface="Segoe UI Light"/>
              </a:rPr>
              <a:t>Performance</a:t>
            </a:r>
            <a:r>
              <a:rPr sz="2800" b="0" spc="-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800" b="0" spc="20">
                <a:solidFill>
                  <a:srgbClr val="FFFFFF"/>
                </a:solidFill>
                <a:latin typeface="Segoe UI Light"/>
                <a:cs typeface="Segoe UI Light"/>
              </a:rPr>
              <a:t>overview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1EBB21F-1CDC-4DFF-7D6F-4E96DE0A0F14}"/>
              </a:ext>
            </a:extLst>
          </p:cNvPr>
          <p:cNvSpPr txBox="1"/>
          <p:nvPr/>
        </p:nvSpPr>
        <p:spPr>
          <a:xfrm>
            <a:off x="466750" y="1524711"/>
            <a:ext cx="713232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92854">
              <a:lnSpc>
                <a:spcPct val="100000"/>
              </a:lnSpc>
              <a:spcBef>
                <a:spcPts val="95"/>
              </a:spcBef>
            </a:pPr>
            <a:r>
              <a:rPr sz="2800" b="0" spc="-10">
                <a:solidFill>
                  <a:srgbClr val="FFFFFF"/>
                </a:solidFill>
                <a:latin typeface="Segoe UI Light"/>
                <a:cs typeface="Segoe UI Light"/>
              </a:rPr>
              <a:t>Performance</a:t>
            </a:r>
            <a:r>
              <a:rPr sz="2800" b="0" spc="-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2800" b="0" spc="20">
                <a:solidFill>
                  <a:srgbClr val="FFFFFF"/>
                </a:solidFill>
                <a:latin typeface="Segoe UI Light"/>
                <a:cs typeface="Segoe UI Light"/>
              </a:rPr>
              <a:t>overview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595D324C-314D-7342-1633-597B29F95C3A}"/>
              </a:ext>
            </a:extLst>
          </p:cNvPr>
          <p:cNvSpPr/>
          <p:nvPr/>
        </p:nvSpPr>
        <p:spPr>
          <a:xfrm>
            <a:off x="554077" y="1323899"/>
            <a:ext cx="11186413" cy="4619701"/>
          </a:xfrm>
          <a:prstGeom prst="round2DiagRect">
            <a:avLst/>
          </a:prstGeom>
          <a:solidFill>
            <a:srgbClr val="005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3982C678-E22A-79CC-B47D-A433593801CB}"/>
              </a:ext>
            </a:extLst>
          </p:cNvPr>
          <p:cNvSpPr txBox="1"/>
          <p:nvPr/>
        </p:nvSpPr>
        <p:spPr>
          <a:xfrm>
            <a:off x="2046483" y="2038872"/>
            <a:ext cx="2502246" cy="1202252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24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R17.3</a:t>
            </a:r>
            <a:r>
              <a:rPr sz="2400" b="1" spc="-100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billion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ts val="1420"/>
              </a:lnSpc>
              <a:spcBef>
                <a:spcPts val="225"/>
              </a:spcBef>
            </a:pPr>
            <a:r>
              <a:rPr sz="1200" b="1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(R20.7 </a:t>
            </a:r>
            <a:r>
              <a:rPr sz="1200" b="1" spc="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billion in</a:t>
            </a:r>
            <a:r>
              <a:rPr sz="1200" b="1" spc="-13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 </a:t>
            </a:r>
            <a:r>
              <a:rPr sz="1200" b="1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2022/23)</a:t>
            </a:r>
            <a:endParaRPr sz="1200" b="1" dirty="0">
              <a:latin typeface="Myriad Pro" panose="020B0503030403020204"/>
              <a:cs typeface="Segoe UI Light"/>
            </a:endParaRPr>
          </a:p>
          <a:p>
            <a:pPr marL="12700">
              <a:lnSpc>
                <a:spcPts val="2860"/>
              </a:lnSpc>
            </a:pP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-16%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b="0" spc="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IDC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funding</a:t>
            </a:r>
            <a:r>
              <a:rPr sz="1200" b="0" spc="-8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approved</a:t>
            </a:r>
            <a:endParaRPr sz="1200" dirty="0">
              <a:latin typeface="Myriad Pro" panose="020B0503030403020204"/>
              <a:cs typeface="Segoe UI Light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5E7A715A-C9F4-9A46-7B6C-6AED21A63453}"/>
              </a:ext>
            </a:extLst>
          </p:cNvPr>
          <p:cNvSpPr txBox="1"/>
          <p:nvPr/>
        </p:nvSpPr>
        <p:spPr>
          <a:xfrm>
            <a:off x="2029416" y="3769488"/>
            <a:ext cx="2502246" cy="1403589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4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R22.3</a:t>
            </a:r>
            <a:r>
              <a:rPr sz="2400" b="1" spc="-10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billion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Calibri"/>
              </a:rPr>
              <a:t>(R11.4 </a:t>
            </a:r>
            <a:r>
              <a:rPr sz="1200" b="1" dirty="0">
                <a:solidFill>
                  <a:srgbClr val="FFFFFF"/>
                </a:solidFill>
                <a:latin typeface="Myriad Pro" panose="020B0503030403020204"/>
                <a:cs typeface="Calibri"/>
              </a:rPr>
              <a:t>billion in</a:t>
            </a:r>
            <a:r>
              <a:rPr sz="1200" b="1" spc="5" dirty="0">
                <a:solidFill>
                  <a:srgbClr val="FFFFFF"/>
                </a:solidFill>
                <a:latin typeface="Myriad Pro" panose="020B0503030403020204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Myriad Pro" panose="020B0503030403020204"/>
                <a:cs typeface="Calibri"/>
              </a:rPr>
              <a:t>2022/23)</a:t>
            </a:r>
            <a:endParaRPr sz="1200" dirty="0">
              <a:latin typeface="Myriad Pro" panose="020B0503030403020204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96%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 marR="333375">
              <a:lnSpc>
                <a:spcPct val="100000"/>
              </a:lnSpc>
              <a:spcBef>
                <a:spcPts val="240"/>
              </a:spcBef>
            </a:pP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Committed </a:t>
            </a:r>
            <a:r>
              <a:rPr sz="1200" b="0" spc="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to 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transformation</a:t>
            </a:r>
            <a:r>
              <a:rPr sz="1200" b="0" spc="-12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funding</a:t>
            </a:r>
            <a:endParaRPr sz="1200" dirty="0">
              <a:latin typeface="Myriad Pro" panose="020B0503030403020204"/>
              <a:cs typeface="Segoe UI Light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CCCFD97D-0B7F-99D2-D784-E58E1819CC7C}"/>
              </a:ext>
            </a:extLst>
          </p:cNvPr>
          <p:cNvSpPr txBox="1"/>
          <p:nvPr/>
        </p:nvSpPr>
        <p:spPr>
          <a:xfrm>
            <a:off x="8952383" y="2047739"/>
            <a:ext cx="2417647" cy="1201611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4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R7.4</a:t>
            </a:r>
            <a:r>
              <a:rPr sz="2400" b="1" spc="-5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billion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ts val="1425"/>
              </a:lnSpc>
              <a:spcBef>
                <a:spcPts val="229"/>
              </a:spcBef>
            </a:pP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(R5.</a:t>
            </a:r>
            <a:r>
              <a:rPr lang="en-US"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9</a:t>
            </a: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billion </a:t>
            </a: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in</a:t>
            </a:r>
            <a:r>
              <a:rPr sz="1200" b="1" spc="-60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2022/23)</a:t>
            </a:r>
            <a:endParaRPr sz="1200" dirty="0">
              <a:latin typeface="Myriad Pro" panose="020B0503030403020204"/>
              <a:cs typeface="Segoe UI"/>
            </a:endParaRPr>
          </a:p>
          <a:p>
            <a:pPr marL="12700">
              <a:lnSpc>
                <a:spcPts val="2865"/>
              </a:lnSpc>
            </a:pPr>
            <a:r>
              <a:rPr lang="en-US"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25</a:t>
            </a: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%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Net </a:t>
            </a:r>
            <a:r>
              <a:rPr sz="1200" b="0" spc="-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profit</a:t>
            </a:r>
            <a:r>
              <a:rPr sz="1200" b="0" spc="-6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(</a:t>
            </a:r>
            <a:r>
              <a:rPr lang="en-US"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C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ompany)</a:t>
            </a:r>
            <a:endParaRPr sz="1200" dirty="0">
              <a:latin typeface="Myriad Pro" panose="020B0503030403020204"/>
              <a:cs typeface="Segoe UI Light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FAD53CB-3006-EE48-0676-DEF036D102B1}"/>
              </a:ext>
            </a:extLst>
          </p:cNvPr>
          <p:cNvSpPr txBox="1"/>
          <p:nvPr/>
        </p:nvSpPr>
        <p:spPr>
          <a:xfrm>
            <a:off x="8941567" y="3814033"/>
            <a:ext cx="2417647" cy="1161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R156.7</a:t>
            </a:r>
            <a:r>
              <a:rPr lang="en-US" sz="24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billion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 marR="245745">
              <a:lnSpc>
                <a:spcPct val="100000"/>
              </a:lnSpc>
              <a:spcBef>
                <a:spcPts val="225"/>
              </a:spcBef>
            </a:pP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(R161.9 billion</a:t>
            </a:r>
            <a:r>
              <a:rPr sz="1200" b="1" spc="-9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in  2022/23)</a:t>
            </a:r>
            <a:endParaRPr sz="1200" dirty="0">
              <a:latin typeface="Myriad Pro" panose="020B0503030403020204"/>
              <a:cs typeface="Segoe UI"/>
            </a:endParaRPr>
          </a:p>
          <a:p>
            <a:pPr marL="12700">
              <a:lnSpc>
                <a:spcPts val="2845"/>
              </a:lnSpc>
            </a:pPr>
            <a:r>
              <a:rPr sz="24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-3</a:t>
            </a:r>
            <a:r>
              <a:rPr sz="2400" b="1" spc="-10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%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b="0" spc="-3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Total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assets</a:t>
            </a:r>
            <a:r>
              <a:rPr sz="1200" b="0" spc="-10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(Company)</a:t>
            </a:r>
            <a:endParaRPr sz="1200" dirty="0">
              <a:latin typeface="Myriad Pro" panose="020B0503030403020204"/>
              <a:cs typeface="Segoe UI Light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36F9E32B-1F87-AE85-97D7-DA6B348786EC}"/>
              </a:ext>
            </a:extLst>
          </p:cNvPr>
          <p:cNvSpPr txBox="1"/>
          <p:nvPr/>
        </p:nvSpPr>
        <p:spPr>
          <a:xfrm>
            <a:off x="5489567" y="2045907"/>
            <a:ext cx="2536262" cy="1202252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24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R15.9</a:t>
            </a:r>
            <a:r>
              <a:rPr sz="2400" b="1" spc="-114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billion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ts val="1420"/>
              </a:lnSpc>
              <a:spcBef>
                <a:spcPts val="225"/>
              </a:spcBef>
            </a:pP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(R17.8 billion in</a:t>
            </a:r>
            <a:r>
              <a:rPr sz="1200" b="1" spc="-6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2022/23)</a:t>
            </a:r>
            <a:endParaRPr sz="1200" dirty="0">
              <a:latin typeface="Myriad Pro" panose="020B0503030403020204"/>
              <a:cs typeface="Segoe UI"/>
            </a:endParaRPr>
          </a:p>
          <a:p>
            <a:pPr marL="12700">
              <a:lnSpc>
                <a:spcPts val="2860"/>
              </a:lnSpc>
            </a:pP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-11%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b="0" spc="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IDC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funding</a:t>
            </a:r>
            <a:r>
              <a:rPr sz="1200" b="0" spc="-8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disbursed</a:t>
            </a:r>
            <a:endParaRPr sz="1200" dirty="0">
              <a:latin typeface="Myriad Pro" panose="020B0503030403020204"/>
              <a:cs typeface="Segoe UI Light"/>
            </a:endParaRP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99D263A7-96AB-B741-0E3F-F47E2C62E56F}"/>
              </a:ext>
            </a:extLst>
          </p:cNvPr>
          <p:cNvSpPr txBox="1"/>
          <p:nvPr/>
        </p:nvSpPr>
        <p:spPr>
          <a:xfrm>
            <a:off x="5496196" y="3776069"/>
            <a:ext cx="2692380" cy="1597232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17</a:t>
            </a:r>
            <a:r>
              <a:rPr sz="2400" b="1" spc="-2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8</a:t>
            </a:r>
            <a:r>
              <a:rPr lang="en-US"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2</a:t>
            </a: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6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ts val="1420"/>
              </a:lnSpc>
              <a:spcBef>
                <a:spcPts val="225"/>
              </a:spcBef>
            </a:pPr>
            <a:r>
              <a:rPr sz="1200" b="1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(34 035 </a:t>
            </a: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in</a:t>
            </a:r>
            <a:r>
              <a:rPr sz="1200" b="1" spc="-80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2022/23)</a:t>
            </a:r>
            <a:endParaRPr sz="1200" dirty="0">
              <a:latin typeface="Myriad Pro" panose="020B0503030403020204"/>
              <a:cs typeface="Segoe UI"/>
            </a:endParaRPr>
          </a:p>
          <a:p>
            <a:pPr marL="12700">
              <a:lnSpc>
                <a:spcPts val="2860"/>
              </a:lnSpc>
            </a:pPr>
            <a:r>
              <a:rPr sz="2400" b="1" spc="-5" dirty="0">
                <a:solidFill>
                  <a:srgbClr val="FFFFFF"/>
                </a:solidFill>
                <a:latin typeface="Myriad Pro" panose="020B0503030403020204"/>
                <a:cs typeface="Segoe UI"/>
              </a:rPr>
              <a:t>-48%</a:t>
            </a:r>
            <a:endParaRPr sz="2400" dirty="0">
              <a:latin typeface="Myriad Pro" panose="020B0503030403020204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Number </a:t>
            </a:r>
            <a:r>
              <a:rPr sz="1200" b="0" spc="-1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of </a:t>
            </a:r>
            <a:r>
              <a:rPr sz="1200" b="0" spc="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jobs</a:t>
            </a:r>
            <a:r>
              <a:rPr sz="1200" b="0" spc="-7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expected</a:t>
            </a:r>
            <a:endParaRPr sz="1200" dirty="0">
              <a:latin typeface="Myriad Pro" panose="020B0503030403020204"/>
              <a:cs typeface="Segoe UI Light"/>
            </a:endParaRPr>
          </a:p>
          <a:p>
            <a:pPr marL="12700">
              <a:lnSpc>
                <a:spcPct val="100000"/>
              </a:lnSpc>
            </a:pPr>
            <a:r>
              <a:rPr sz="1200" b="0" spc="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to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be</a:t>
            </a:r>
            <a:r>
              <a:rPr sz="1200" b="0" spc="-4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created</a:t>
            </a:r>
            <a:endParaRPr sz="1200" dirty="0">
              <a:latin typeface="Myriad Pro" panose="020B0503030403020204"/>
              <a:cs typeface="Segoe UI Ligh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200" b="0" spc="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and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saved </a:t>
            </a:r>
            <a:r>
              <a:rPr sz="1200" b="0" spc="-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through</a:t>
            </a:r>
            <a:r>
              <a:rPr sz="1200" b="0" spc="-135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 </a:t>
            </a:r>
            <a:r>
              <a:rPr sz="1200" b="0" dirty="0">
                <a:solidFill>
                  <a:srgbClr val="FFFFFF"/>
                </a:solidFill>
                <a:latin typeface="Myriad Pro" panose="020B0503030403020204"/>
                <a:cs typeface="Segoe UI Light"/>
              </a:rPr>
              <a:t>committed funds</a:t>
            </a:r>
            <a:endParaRPr sz="1200" dirty="0">
              <a:latin typeface="Myriad Pro" panose="020B0503030403020204"/>
              <a:cs typeface="Segoe UI Ligh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91979-7694-F0F2-9DA0-0632873F3ECD}"/>
              </a:ext>
            </a:extLst>
          </p:cNvPr>
          <p:cNvGrpSpPr/>
          <p:nvPr/>
        </p:nvGrpSpPr>
        <p:grpSpPr>
          <a:xfrm>
            <a:off x="1578864" y="2724912"/>
            <a:ext cx="304800" cy="304800"/>
            <a:chOff x="1066800" y="2743200"/>
            <a:chExt cx="304800" cy="304800"/>
          </a:xfrm>
        </p:grpSpPr>
        <p:sp>
          <p:nvSpPr>
            <p:cNvPr id="28" name="Round Diagonal Corner of Rectangle 27">
              <a:extLst>
                <a:ext uri="{FF2B5EF4-FFF2-40B4-BE49-F238E27FC236}">
                  <a16:creationId xmlns:a16="http://schemas.microsoft.com/office/drawing/2014/main" id="{2626C4ED-9E0B-B09D-E7A0-F54FFCCC940D}"/>
                </a:ext>
              </a:extLst>
            </p:cNvPr>
            <p:cNvSpPr/>
            <p:nvPr/>
          </p:nvSpPr>
          <p:spPr>
            <a:xfrm>
              <a:off x="1066800" y="2743200"/>
              <a:ext cx="304800" cy="304800"/>
            </a:xfrm>
            <a:prstGeom prst="round2DiagRect">
              <a:avLst/>
            </a:prstGeom>
            <a:solidFill>
              <a:srgbClr val="FC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28">
              <a:extLst>
                <a:ext uri="{FF2B5EF4-FFF2-40B4-BE49-F238E27FC236}">
                  <a16:creationId xmlns:a16="http://schemas.microsoft.com/office/drawing/2014/main" id="{405D0130-04AC-C161-F4E8-6C5CF89086DF}"/>
                </a:ext>
              </a:extLst>
            </p:cNvPr>
            <p:cNvSpPr/>
            <p:nvPr/>
          </p:nvSpPr>
          <p:spPr>
            <a:xfrm rot="10800000">
              <a:off x="1096782" y="2829394"/>
              <a:ext cx="228600" cy="152400"/>
            </a:xfrm>
            <a:prstGeom prst="triangle">
              <a:avLst/>
            </a:prstGeom>
            <a:solidFill>
              <a:srgbClr val="0058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1C730C-D391-AE1E-D485-300E9193C57E}"/>
              </a:ext>
            </a:extLst>
          </p:cNvPr>
          <p:cNvGrpSpPr/>
          <p:nvPr/>
        </p:nvGrpSpPr>
        <p:grpSpPr>
          <a:xfrm>
            <a:off x="5038344" y="2724912"/>
            <a:ext cx="304800" cy="304800"/>
            <a:chOff x="1066800" y="2743200"/>
            <a:chExt cx="304800" cy="304800"/>
          </a:xfrm>
        </p:grpSpPr>
        <p:sp>
          <p:nvSpPr>
            <p:cNvPr id="35" name="Round Diagonal Corner of Rectangle 30">
              <a:extLst>
                <a:ext uri="{FF2B5EF4-FFF2-40B4-BE49-F238E27FC236}">
                  <a16:creationId xmlns:a16="http://schemas.microsoft.com/office/drawing/2014/main" id="{F50D6C44-908B-E71D-5E88-F90495D46DDB}"/>
                </a:ext>
              </a:extLst>
            </p:cNvPr>
            <p:cNvSpPr/>
            <p:nvPr/>
          </p:nvSpPr>
          <p:spPr>
            <a:xfrm>
              <a:off x="1066800" y="2743200"/>
              <a:ext cx="304800" cy="304800"/>
            </a:xfrm>
            <a:prstGeom prst="round2DiagRect">
              <a:avLst/>
            </a:prstGeom>
            <a:solidFill>
              <a:srgbClr val="FC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iangle 31">
              <a:extLst>
                <a:ext uri="{FF2B5EF4-FFF2-40B4-BE49-F238E27FC236}">
                  <a16:creationId xmlns:a16="http://schemas.microsoft.com/office/drawing/2014/main" id="{186D6BC4-905B-108B-E970-DA1B192607EB}"/>
                </a:ext>
              </a:extLst>
            </p:cNvPr>
            <p:cNvSpPr/>
            <p:nvPr/>
          </p:nvSpPr>
          <p:spPr>
            <a:xfrm rot="10800000">
              <a:off x="1096782" y="2829394"/>
              <a:ext cx="228600" cy="152400"/>
            </a:xfrm>
            <a:prstGeom prst="triangle">
              <a:avLst/>
            </a:prstGeom>
            <a:solidFill>
              <a:srgbClr val="0058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1B8BE5-C32D-4B26-0A34-07E4512A7D4E}"/>
              </a:ext>
            </a:extLst>
          </p:cNvPr>
          <p:cNvGrpSpPr/>
          <p:nvPr/>
        </p:nvGrpSpPr>
        <p:grpSpPr>
          <a:xfrm>
            <a:off x="5038344" y="4456176"/>
            <a:ext cx="304800" cy="304800"/>
            <a:chOff x="1066800" y="2743200"/>
            <a:chExt cx="304800" cy="304800"/>
          </a:xfrm>
        </p:grpSpPr>
        <p:sp>
          <p:nvSpPr>
            <p:cNvPr id="38" name="Round Diagonal Corner of Rectangle 33">
              <a:extLst>
                <a:ext uri="{FF2B5EF4-FFF2-40B4-BE49-F238E27FC236}">
                  <a16:creationId xmlns:a16="http://schemas.microsoft.com/office/drawing/2014/main" id="{7656875A-6101-D5F5-69AC-3600DDDF8D3E}"/>
                </a:ext>
              </a:extLst>
            </p:cNvPr>
            <p:cNvSpPr/>
            <p:nvPr/>
          </p:nvSpPr>
          <p:spPr>
            <a:xfrm>
              <a:off x="1066800" y="2743200"/>
              <a:ext cx="304800" cy="304800"/>
            </a:xfrm>
            <a:prstGeom prst="round2DiagRect">
              <a:avLst/>
            </a:prstGeom>
            <a:solidFill>
              <a:srgbClr val="FC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riangle 34">
              <a:extLst>
                <a:ext uri="{FF2B5EF4-FFF2-40B4-BE49-F238E27FC236}">
                  <a16:creationId xmlns:a16="http://schemas.microsoft.com/office/drawing/2014/main" id="{FF92D29F-C97D-9E54-FC55-D903BB3D449C}"/>
                </a:ext>
              </a:extLst>
            </p:cNvPr>
            <p:cNvSpPr/>
            <p:nvPr/>
          </p:nvSpPr>
          <p:spPr>
            <a:xfrm rot="10800000">
              <a:off x="1096782" y="2829394"/>
              <a:ext cx="228600" cy="152400"/>
            </a:xfrm>
            <a:prstGeom prst="triangle">
              <a:avLst/>
            </a:prstGeom>
            <a:solidFill>
              <a:srgbClr val="0058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BAEE3F-53E7-A752-400A-01497B2C2E9E}"/>
              </a:ext>
            </a:extLst>
          </p:cNvPr>
          <p:cNvGrpSpPr/>
          <p:nvPr/>
        </p:nvGrpSpPr>
        <p:grpSpPr>
          <a:xfrm>
            <a:off x="8467344" y="4456176"/>
            <a:ext cx="304800" cy="304800"/>
            <a:chOff x="1066800" y="2743200"/>
            <a:chExt cx="304800" cy="304800"/>
          </a:xfrm>
        </p:grpSpPr>
        <p:sp>
          <p:nvSpPr>
            <p:cNvPr id="55" name="Round Diagonal Corner of Rectangle 36">
              <a:extLst>
                <a:ext uri="{FF2B5EF4-FFF2-40B4-BE49-F238E27FC236}">
                  <a16:creationId xmlns:a16="http://schemas.microsoft.com/office/drawing/2014/main" id="{AC913401-23BE-728B-08F5-A006784F4CB1}"/>
                </a:ext>
              </a:extLst>
            </p:cNvPr>
            <p:cNvSpPr/>
            <p:nvPr/>
          </p:nvSpPr>
          <p:spPr>
            <a:xfrm>
              <a:off x="1066800" y="2743200"/>
              <a:ext cx="304800" cy="304800"/>
            </a:xfrm>
            <a:prstGeom prst="round2DiagRect">
              <a:avLst/>
            </a:prstGeom>
            <a:solidFill>
              <a:srgbClr val="FC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37">
              <a:extLst>
                <a:ext uri="{FF2B5EF4-FFF2-40B4-BE49-F238E27FC236}">
                  <a16:creationId xmlns:a16="http://schemas.microsoft.com/office/drawing/2014/main" id="{3801BD55-F56E-BD3F-344C-AD87A45A0D21}"/>
                </a:ext>
              </a:extLst>
            </p:cNvPr>
            <p:cNvSpPr/>
            <p:nvPr/>
          </p:nvSpPr>
          <p:spPr>
            <a:xfrm rot="10800000">
              <a:off x="1096782" y="2829394"/>
              <a:ext cx="228600" cy="152400"/>
            </a:xfrm>
            <a:prstGeom prst="triangle">
              <a:avLst/>
            </a:prstGeom>
            <a:solidFill>
              <a:srgbClr val="0058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F7ADC7-4D80-9AB5-D161-29A7AE6E2099}"/>
              </a:ext>
            </a:extLst>
          </p:cNvPr>
          <p:cNvGrpSpPr/>
          <p:nvPr/>
        </p:nvGrpSpPr>
        <p:grpSpPr>
          <a:xfrm>
            <a:off x="8467344" y="2715768"/>
            <a:ext cx="304800" cy="304800"/>
            <a:chOff x="1066800" y="2743200"/>
            <a:chExt cx="304800" cy="304800"/>
          </a:xfrm>
        </p:grpSpPr>
        <p:sp>
          <p:nvSpPr>
            <p:cNvPr id="58" name="Round Diagonal Corner of Rectangle 39">
              <a:extLst>
                <a:ext uri="{FF2B5EF4-FFF2-40B4-BE49-F238E27FC236}">
                  <a16:creationId xmlns:a16="http://schemas.microsoft.com/office/drawing/2014/main" id="{95A9C2C3-E767-AF7F-37E2-23EFF0569914}"/>
                </a:ext>
              </a:extLst>
            </p:cNvPr>
            <p:cNvSpPr/>
            <p:nvPr/>
          </p:nvSpPr>
          <p:spPr>
            <a:xfrm>
              <a:off x="1066800" y="2743200"/>
              <a:ext cx="304800" cy="304800"/>
            </a:xfrm>
            <a:prstGeom prst="round2DiagRect">
              <a:avLst/>
            </a:prstGeom>
            <a:solidFill>
              <a:srgbClr val="C1D1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40">
              <a:extLst>
                <a:ext uri="{FF2B5EF4-FFF2-40B4-BE49-F238E27FC236}">
                  <a16:creationId xmlns:a16="http://schemas.microsoft.com/office/drawing/2014/main" id="{35A2554E-6621-7344-C643-55C827595923}"/>
                </a:ext>
              </a:extLst>
            </p:cNvPr>
            <p:cNvSpPr/>
            <p:nvPr/>
          </p:nvSpPr>
          <p:spPr>
            <a:xfrm>
              <a:off x="1103132" y="2803994"/>
              <a:ext cx="228600" cy="152400"/>
            </a:xfrm>
            <a:prstGeom prst="triangle">
              <a:avLst/>
            </a:prstGeom>
            <a:solidFill>
              <a:srgbClr val="0058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4A8262-BCC7-CD2E-55C8-AF1247DB7641}"/>
              </a:ext>
            </a:extLst>
          </p:cNvPr>
          <p:cNvGrpSpPr/>
          <p:nvPr/>
        </p:nvGrpSpPr>
        <p:grpSpPr>
          <a:xfrm>
            <a:off x="1579541" y="4454819"/>
            <a:ext cx="304800" cy="304800"/>
            <a:chOff x="1066800" y="2743200"/>
            <a:chExt cx="304800" cy="304800"/>
          </a:xfrm>
        </p:grpSpPr>
        <p:sp>
          <p:nvSpPr>
            <p:cNvPr id="61" name="Round Diagonal Corner of Rectangle 42">
              <a:extLst>
                <a:ext uri="{FF2B5EF4-FFF2-40B4-BE49-F238E27FC236}">
                  <a16:creationId xmlns:a16="http://schemas.microsoft.com/office/drawing/2014/main" id="{8707F494-53A2-B68B-3005-1684D12F6E7E}"/>
                </a:ext>
              </a:extLst>
            </p:cNvPr>
            <p:cNvSpPr/>
            <p:nvPr/>
          </p:nvSpPr>
          <p:spPr>
            <a:xfrm>
              <a:off x="1066800" y="2743200"/>
              <a:ext cx="304800" cy="304800"/>
            </a:xfrm>
            <a:prstGeom prst="round2DiagRect">
              <a:avLst/>
            </a:prstGeom>
            <a:solidFill>
              <a:srgbClr val="C1D1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iangle 43">
              <a:extLst>
                <a:ext uri="{FF2B5EF4-FFF2-40B4-BE49-F238E27FC236}">
                  <a16:creationId xmlns:a16="http://schemas.microsoft.com/office/drawing/2014/main" id="{F26A6329-12CB-75DF-EA5E-898DEF616442}"/>
                </a:ext>
              </a:extLst>
            </p:cNvPr>
            <p:cNvSpPr/>
            <p:nvPr/>
          </p:nvSpPr>
          <p:spPr>
            <a:xfrm>
              <a:off x="1093988" y="2803994"/>
              <a:ext cx="228600" cy="152400"/>
            </a:xfrm>
            <a:prstGeom prst="triangle">
              <a:avLst/>
            </a:prstGeom>
            <a:solidFill>
              <a:srgbClr val="0058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A1CF444-3859-9D31-CA4D-D7A3AFF99F28}"/>
              </a:ext>
            </a:extLst>
          </p:cNvPr>
          <p:cNvSpPr txBox="1">
            <a:spLocks/>
          </p:cNvSpPr>
          <p:nvPr/>
        </p:nvSpPr>
        <p:spPr>
          <a:xfrm>
            <a:off x="479424" y="81060"/>
            <a:ext cx="3204809" cy="318900"/>
          </a:xfrm>
          <a:prstGeom prst="rect">
            <a:avLst/>
          </a:prstGeom>
        </p:spPr>
        <p:txBody>
          <a:bodyPr>
            <a:normAutofit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Performance Highlights &amp; Impact</a:t>
            </a:r>
          </a:p>
        </p:txBody>
      </p:sp>
    </p:spTree>
    <p:extLst>
      <p:ext uri="{BB962C8B-B14F-4D97-AF65-F5344CB8AC3E}">
        <p14:creationId xmlns:p14="http://schemas.microsoft.com/office/powerpoint/2010/main" val="2902241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D88EB4-5E31-AE38-8D8C-44A7C60D8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0256" y="2475112"/>
            <a:ext cx="4920978" cy="11758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Commercial</a:t>
            </a:r>
            <a:br>
              <a:rPr lang="en-US" dirty="0"/>
            </a:br>
            <a:r>
              <a:rPr lang="en-US" dirty="0"/>
              <a:t>Funding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9CA2A7-6715-8646-C44D-00A3861AF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37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7996A3-072F-C7FE-EBC7-B8921147E9CB}"/>
              </a:ext>
            </a:extLst>
          </p:cNvPr>
          <p:cNvSpPr/>
          <p:nvPr/>
        </p:nvSpPr>
        <p:spPr>
          <a:xfrm>
            <a:off x="6095999" y="1274398"/>
            <a:ext cx="6096001" cy="4567602"/>
          </a:xfrm>
          <a:prstGeom prst="roundRect">
            <a:avLst>
              <a:gd name="adj" fmla="val 9023"/>
            </a:avLst>
          </a:prstGeom>
          <a:solidFill>
            <a:srgbClr val="D8D8CD">
              <a:alpha val="4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5326A-BEEB-2E43-B07D-BCD091AE98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Commercial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F273E-6B11-DA9B-EE7A-CAD9419FBEE4}"/>
              </a:ext>
            </a:extLst>
          </p:cNvPr>
          <p:cNvSpPr txBox="1">
            <a:spLocks/>
          </p:cNvSpPr>
          <p:nvPr/>
        </p:nvSpPr>
        <p:spPr>
          <a:xfrm>
            <a:off x="479425" y="1101033"/>
            <a:ext cx="4863906" cy="1772795"/>
          </a:xfrm>
          <a:prstGeom prst="rect">
            <a:avLst/>
          </a:prstGeom>
        </p:spPr>
        <p:txBody>
          <a:bodyPr lIns="0" tIns="0" rIns="0" bIns="0"/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We provide funding to:</a:t>
            </a: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  <a:t>Maximise the (mandated) developmental goals of the IDC</a:t>
            </a: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  <a:t>Enhance and grow industrial capacity and capabilities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  <a:t>of South Africa</a:t>
            </a: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  <a:t>Boost economic growth (country and continent)</a:t>
            </a: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  <a:t>Boost industrial development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4B01CC-D372-159D-6F9D-CFE911EF3C0B}"/>
              </a:ext>
            </a:extLst>
          </p:cNvPr>
          <p:cNvSpPr txBox="1">
            <a:spLocks/>
          </p:cNvSpPr>
          <p:nvPr/>
        </p:nvSpPr>
        <p:spPr>
          <a:xfrm>
            <a:off x="479425" y="3377368"/>
            <a:ext cx="4863906" cy="944714"/>
          </a:xfrm>
          <a:prstGeom prst="rect">
            <a:avLst/>
          </a:prstGeom>
        </p:spPr>
        <p:txBody>
          <a:bodyPr lIns="0" tIns="0" rIns="0" bIns="0"/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We fund:</a:t>
            </a:r>
          </a:p>
          <a:p>
            <a:pPr>
              <a:spcAft>
                <a:spcPts val="600"/>
              </a:spcAft>
            </a:pPr>
            <a:r>
              <a:rPr lang="en-ZA" sz="1600" dirty="0"/>
              <a:t>Entrepreneurs starting new enterprises</a:t>
            </a:r>
          </a:p>
          <a:p>
            <a:pPr>
              <a:spcAft>
                <a:spcPts val="600"/>
              </a:spcAft>
            </a:pPr>
            <a:r>
              <a:rPr lang="en-ZA" sz="1600" dirty="0"/>
              <a:t>Companies that want to extend existing operations</a:t>
            </a:r>
          </a:p>
          <a:p>
            <a:pPr>
              <a:spcAft>
                <a:spcPts val="600"/>
              </a:spcAft>
            </a:pPr>
            <a:r>
              <a:rPr lang="en-ZA" sz="1600" dirty="0"/>
              <a:t>Acquisitions by B-BBEE and Black Industrialists</a:t>
            </a:r>
          </a:p>
          <a:p>
            <a:pPr>
              <a:spcAft>
                <a:spcPts val="600"/>
              </a:spcAft>
            </a:pPr>
            <a:endParaRPr lang="en-ZA" sz="1600" dirty="0"/>
          </a:p>
          <a:p>
            <a:pPr>
              <a:spcAft>
                <a:spcPts val="600"/>
              </a:spcAft>
            </a:pPr>
            <a:endParaRPr lang="en-ZA" sz="16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444F0F-8841-42FD-0361-D965C68E5196}"/>
              </a:ext>
            </a:extLst>
          </p:cNvPr>
          <p:cNvSpPr txBox="1">
            <a:spLocks/>
          </p:cNvSpPr>
          <p:nvPr/>
        </p:nvSpPr>
        <p:spPr>
          <a:xfrm>
            <a:off x="479425" y="4858064"/>
            <a:ext cx="4863906" cy="1429140"/>
          </a:xfrm>
          <a:prstGeom prst="rect">
            <a:avLst/>
          </a:prstGeom>
        </p:spPr>
        <p:txBody>
          <a:bodyPr lIns="0" tIns="0" rIns="0" bIns="0"/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How our funding model works: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ZA" sz="1600" dirty="0"/>
              <a:t>Funded through:</a:t>
            </a:r>
          </a:p>
          <a:p>
            <a:pPr lvl="1">
              <a:spcAft>
                <a:spcPts val="300"/>
              </a:spcAft>
            </a:pPr>
            <a:r>
              <a:rPr lang="en-ZA" sz="1400" dirty="0"/>
              <a:t>Divestment of mature investment</a:t>
            </a:r>
          </a:p>
          <a:p>
            <a:pPr lvl="1">
              <a:spcAft>
                <a:spcPts val="300"/>
              </a:spcAft>
            </a:pPr>
            <a:r>
              <a:rPr lang="en-ZA" sz="1400" dirty="0"/>
              <a:t>Internal profits</a:t>
            </a:r>
          </a:p>
          <a:p>
            <a:pPr lvl="1">
              <a:spcAft>
                <a:spcPts val="300"/>
              </a:spcAft>
            </a:pPr>
            <a:r>
              <a:rPr lang="en-ZA" sz="1400" dirty="0"/>
              <a:t>Borrowing in domestic and international markets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E1C7F-17B8-D902-2F7C-093678F5341E}"/>
              </a:ext>
            </a:extLst>
          </p:cNvPr>
          <p:cNvGrpSpPr/>
          <p:nvPr/>
        </p:nvGrpSpPr>
        <p:grpSpPr>
          <a:xfrm rot="10800000">
            <a:off x="6096000" y="1101032"/>
            <a:ext cx="6096000" cy="896392"/>
            <a:chOff x="2687216" y="5399031"/>
            <a:chExt cx="3408784" cy="501248"/>
          </a:xfrm>
          <a:solidFill>
            <a:schemeClr val="accent1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F155570-248D-7A1C-FA0A-3A0CC693188A}"/>
                </a:ext>
              </a:extLst>
            </p:cNvPr>
            <p:cNvSpPr/>
            <p:nvPr/>
          </p:nvSpPr>
          <p:spPr>
            <a:xfrm flipH="1">
              <a:off x="4793297" y="5399031"/>
              <a:ext cx="1302703" cy="501247"/>
            </a:xfrm>
            <a:custGeom>
              <a:avLst/>
              <a:gdLst>
                <a:gd name="connsiteX0" fmla="*/ 114539 w 5955999"/>
                <a:gd name="connsiteY0" fmla="*/ 0 h 2291718"/>
                <a:gd name="connsiteX1" fmla="*/ 3890870 w 5955999"/>
                <a:gd name="connsiteY1" fmla="*/ 0 h 2291718"/>
                <a:gd name="connsiteX2" fmla="*/ 3890870 w 5955999"/>
                <a:gd name="connsiteY2" fmla="*/ 1 h 2291718"/>
                <a:gd name="connsiteX3" fmla="*/ 5955999 w 5955999"/>
                <a:gd name="connsiteY3" fmla="*/ 1 h 2291718"/>
                <a:gd name="connsiteX4" fmla="*/ 5955999 w 5955999"/>
                <a:gd name="connsiteY4" fmla="*/ 2291717 h 2291718"/>
                <a:gd name="connsiteX5" fmla="*/ 3890870 w 5955999"/>
                <a:gd name="connsiteY5" fmla="*/ 2291717 h 2291718"/>
                <a:gd name="connsiteX6" fmla="*/ 3890870 w 5955999"/>
                <a:gd name="connsiteY6" fmla="*/ 2291718 h 2291718"/>
                <a:gd name="connsiteX7" fmla="*/ 924404 w 5955999"/>
                <a:gd name="connsiteY7" fmla="*/ 2291718 h 2291718"/>
                <a:gd name="connsiteX8" fmla="*/ 0 w 5955999"/>
                <a:gd name="connsiteY8" fmla="*/ 1368616 h 2291718"/>
                <a:gd name="connsiteX9" fmla="*/ 0 w 5955999"/>
                <a:gd name="connsiteY9" fmla="*/ 114377 h 2291718"/>
                <a:gd name="connsiteX10" fmla="*/ 114539 w 5955999"/>
                <a:gd name="connsiteY10" fmla="*/ 0 h 229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55999" h="2291718">
                  <a:moveTo>
                    <a:pt x="114539" y="0"/>
                  </a:moveTo>
                  <a:lnTo>
                    <a:pt x="3890870" y="0"/>
                  </a:lnTo>
                  <a:lnTo>
                    <a:pt x="3890870" y="1"/>
                  </a:lnTo>
                  <a:lnTo>
                    <a:pt x="5955999" y="1"/>
                  </a:lnTo>
                  <a:lnTo>
                    <a:pt x="5955999" y="2291717"/>
                  </a:lnTo>
                  <a:lnTo>
                    <a:pt x="3890870" y="2291717"/>
                  </a:lnTo>
                  <a:lnTo>
                    <a:pt x="3890870" y="2291718"/>
                  </a:lnTo>
                  <a:lnTo>
                    <a:pt x="924404" y="2291718"/>
                  </a:lnTo>
                  <a:cubicBezTo>
                    <a:pt x="924404" y="2291718"/>
                    <a:pt x="0" y="2291718"/>
                    <a:pt x="0" y="1368616"/>
                  </a:cubicBezTo>
                  <a:lnTo>
                    <a:pt x="0" y="114377"/>
                  </a:lnTo>
                  <a:cubicBezTo>
                    <a:pt x="0" y="114377"/>
                    <a:pt x="0" y="0"/>
                    <a:pt x="11453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F8C1BB-6529-42D6-6493-8628137950FC}"/>
                </a:ext>
              </a:extLst>
            </p:cNvPr>
            <p:cNvSpPr/>
            <p:nvPr/>
          </p:nvSpPr>
          <p:spPr>
            <a:xfrm>
              <a:off x="2687216" y="5399032"/>
              <a:ext cx="2173432" cy="50124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E0E1AB1-F40A-B193-5525-0F03EA1B121F}"/>
              </a:ext>
            </a:extLst>
          </p:cNvPr>
          <p:cNvSpPr/>
          <p:nvPr/>
        </p:nvSpPr>
        <p:spPr>
          <a:xfrm>
            <a:off x="9455965" y="2297246"/>
            <a:ext cx="2405402" cy="3234632"/>
          </a:xfrm>
          <a:prstGeom prst="roundRect">
            <a:avLst>
              <a:gd name="adj" fmla="val 5980"/>
            </a:avLst>
          </a:prstGeom>
          <a:solidFill>
            <a:schemeClr val="accent1">
              <a:alpha val="97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01A3C01-0B5C-A96C-3A0D-8E3D5B8B2B47}"/>
              </a:ext>
            </a:extLst>
          </p:cNvPr>
          <p:cNvSpPr/>
          <p:nvPr/>
        </p:nvSpPr>
        <p:spPr>
          <a:xfrm>
            <a:off x="6414188" y="2297246"/>
            <a:ext cx="2405402" cy="3234632"/>
          </a:xfrm>
          <a:prstGeom prst="roundRect">
            <a:avLst>
              <a:gd name="adj" fmla="val 5980"/>
            </a:avLst>
          </a:prstGeom>
          <a:solidFill>
            <a:schemeClr val="accent1">
              <a:alpha val="97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A94733-37B8-8A3E-4443-8F33891BFCEB}"/>
              </a:ext>
            </a:extLst>
          </p:cNvPr>
          <p:cNvSpPr txBox="1">
            <a:spLocks/>
          </p:cNvSpPr>
          <p:nvPr/>
        </p:nvSpPr>
        <p:spPr>
          <a:xfrm>
            <a:off x="6376370" y="1293868"/>
            <a:ext cx="5336205" cy="566036"/>
          </a:xfrm>
          <a:prstGeom prst="rect">
            <a:avLst/>
          </a:prstGeom>
        </p:spPr>
        <p:txBody>
          <a:bodyPr lIns="0" tIns="0" rIns="0" bIns="0"/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We use capital to provide funding to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your business in the form of: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1C32D00-0077-1754-4462-53D28ECFB0DA}"/>
              </a:ext>
            </a:extLst>
          </p:cNvPr>
          <p:cNvSpPr txBox="1">
            <a:spLocks/>
          </p:cNvSpPr>
          <p:nvPr/>
        </p:nvSpPr>
        <p:spPr>
          <a:xfrm>
            <a:off x="6586640" y="2620193"/>
            <a:ext cx="2066715" cy="623888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0" dirty="0"/>
              <a:t>LOAN FUNDING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2F37D2-EE8D-8443-215A-4C2509A7533B}"/>
              </a:ext>
            </a:extLst>
          </p:cNvPr>
          <p:cNvSpPr txBox="1">
            <a:spLocks/>
          </p:cNvSpPr>
          <p:nvPr/>
        </p:nvSpPr>
        <p:spPr>
          <a:xfrm>
            <a:off x="9510150" y="2622518"/>
            <a:ext cx="2285390" cy="623888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0" dirty="0"/>
              <a:t>EQUITY FUNDING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50B451-8A9B-4ADC-27BE-6DB9A41BC94B}"/>
              </a:ext>
            </a:extLst>
          </p:cNvPr>
          <p:cNvCxnSpPr>
            <a:cxnSpLocks/>
          </p:cNvCxnSpPr>
          <p:nvPr/>
        </p:nvCxnSpPr>
        <p:spPr>
          <a:xfrm>
            <a:off x="9137777" y="2320192"/>
            <a:ext cx="0" cy="3234632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CB78DCA-8196-DDD8-A3AB-F7836E9B14C9}"/>
              </a:ext>
            </a:extLst>
          </p:cNvPr>
          <p:cNvSpPr txBox="1"/>
          <p:nvPr/>
        </p:nvSpPr>
        <p:spPr>
          <a:xfrm>
            <a:off x="6494103" y="3609192"/>
            <a:ext cx="2251788" cy="147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  <a:t>Interest payments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  <a:t>Capital repayments (loans are eventually repaid in full)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E471B-192D-BE28-ACC5-3CB0ED20C629}"/>
              </a:ext>
            </a:extLst>
          </p:cNvPr>
          <p:cNvSpPr txBox="1"/>
          <p:nvPr/>
        </p:nvSpPr>
        <p:spPr>
          <a:xfrm>
            <a:off x="9526951" y="3633113"/>
            <a:ext cx="2251788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  <a:t>Dividend receipts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34D"/>
                </a:solidFill>
                <a:effectLst/>
                <a:uLnTx/>
                <a:uFillTx/>
                <a:ea typeface="+mn-ea"/>
                <a:cs typeface="+mn-cs"/>
              </a:rPr>
              <a:t>Capital growth and realisation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CB0AF0-4638-4814-3756-34AD26C3E5FF}"/>
              </a:ext>
            </a:extLst>
          </p:cNvPr>
          <p:cNvCxnSpPr>
            <a:cxnSpLocks/>
          </p:cNvCxnSpPr>
          <p:nvPr/>
        </p:nvCxnSpPr>
        <p:spPr>
          <a:xfrm flipH="1">
            <a:off x="6648052" y="4094442"/>
            <a:ext cx="194389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13F51B-FE96-F594-6F6B-2221F898E2EB}"/>
              </a:ext>
            </a:extLst>
          </p:cNvPr>
          <p:cNvCxnSpPr>
            <a:cxnSpLocks/>
          </p:cNvCxnSpPr>
          <p:nvPr/>
        </p:nvCxnSpPr>
        <p:spPr>
          <a:xfrm flipH="1">
            <a:off x="9680900" y="4120939"/>
            <a:ext cx="194389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9F57A-395E-D706-3FAC-8B27A56A6C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4B50FBF-1A22-C440-94E2-19418F6287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74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C 2">
      <a:dk1>
        <a:srgbClr val="002C57"/>
      </a:dk1>
      <a:lt1>
        <a:srgbClr val="FFFFFF"/>
      </a:lt1>
      <a:dk2>
        <a:srgbClr val="36434D"/>
      </a:dk2>
      <a:lt2>
        <a:srgbClr val="E7E6E6"/>
      </a:lt2>
      <a:accent1>
        <a:srgbClr val="005780"/>
      </a:accent1>
      <a:accent2>
        <a:srgbClr val="FDBE34"/>
      </a:accent2>
      <a:accent3>
        <a:srgbClr val="36434D"/>
      </a:accent3>
      <a:accent4>
        <a:srgbClr val="CCD220"/>
      </a:accent4>
      <a:accent5>
        <a:srgbClr val="A69B91"/>
      </a:accent5>
      <a:accent6>
        <a:srgbClr val="D8D8CD"/>
      </a:accent6>
      <a:hlink>
        <a:srgbClr val="005780"/>
      </a:hlink>
      <a:folHlink>
        <a:srgbClr val="005780"/>
      </a:folHlink>
    </a:clrScheme>
    <a:fontScheme name="IDC 2022">
      <a:majorFont>
        <a:latin typeface="Myriad pro "/>
        <a:ea typeface=""/>
        <a:cs typeface=""/>
      </a:majorFont>
      <a:minorFont>
        <a:latin typeface="Myriad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5770</TotalTime>
  <Words>1491</Words>
  <Application>Microsoft Office PowerPoint</Application>
  <PresentationFormat>Widescreen</PresentationFormat>
  <Paragraphs>204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Myriad Pro</vt:lpstr>
      <vt:lpstr>Myriad pro </vt:lpstr>
      <vt:lpstr>Myriad pro light</vt:lpstr>
      <vt:lpstr>Myriad pro light (body)</vt:lpstr>
      <vt:lpstr>Segoe UI Light</vt:lpstr>
      <vt:lpstr>Office Theme</vt:lpstr>
      <vt:lpstr>This is the IDC </vt:lpstr>
      <vt:lpstr>PowerPoint Presentation</vt:lpstr>
      <vt:lpstr>Who we are</vt:lpstr>
      <vt:lpstr>PowerPoint Presentation</vt:lpstr>
      <vt:lpstr>PowerPoint Presentation</vt:lpstr>
      <vt:lpstr>PowerPoint Presentation</vt:lpstr>
      <vt:lpstr>FY24 Highlights</vt:lpstr>
      <vt:lpstr>PowerPoint Presentation</vt:lpstr>
      <vt:lpstr>PowerPoint Presentation</vt:lpstr>
      <vt:lpstr>PowerPoint Presentation</vt:lpstr>
      <vt:lpstr>PowerPoint Presentation</vt:lpstr>
      <vt:lpstr>Funding Requirements</vt:lpstr>
      <vt:lpstr>How Do We Fund Businesses</vt:lpstr>
      <vt:lpstr> How Do We Fund Businesses - RoA</vt:lpstr>
      <vt:lpstr>Funding Schemes - EIB SME And Midcap Facility II</vt:lpstr>
      <vt:lpstr> COMMUNITY AND WORKERS TRUSTS </vt:lpstr>
      <vt:lpstr>Investment Strategy To Support The Tourism Value Chain Development</vt:lpstr>
      <vt:lpstr>Some Of Our Current Investments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Marketing Team</dc:creator>
  <cp:lastModifiedBy>Katlego Mphahlele</cp:lastModifiedBy>
  <cp:revision>404</cp:revision>
  <dcterms:created xsi:type="dcterms:W3CDTF">2022-08-22T07:24:03Z</dcterms:created>
  <dcterms:modified xsi:type="dcterms:W3CDTF">2025-06-17T06:31:35Z</dcterms:modified>
</cp:coreProperties>
</file>