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59" r:id="rId8"/>
    <p:sldId id="261" r:id="rId9"/>
    <p:sldId id="262" r:id="rId10"/>
    <p:sldId id="263" r:id="rId11"/>
    <p:sldId id="260" r:id="rId12"/>
    <p:sldId id="264" r:id="rId13"/>
    <p:sldId id="265" r:id="rId14"/>
    <p:sldId id="266" r:id="rId15"/>
    <p:sldId id="278" r:id="rId16"/>
    <p:sldId id="277" r:id="rId1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A4E"/>
    <a:srgbClr val="FF6111"/>
    <a:srgbClr val="525252"/>
    <a:srgbClr val="B2C9BF"/>
    <a:srgbClr val="FF6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FBA69-47F7-9E4B-AEE7-684C1F6769C3}" v="110" dt="2025-06-11T16:09:51.5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79"/>
    <p:restoredTop sz="97386" autoAdjust="0"/>
  </p:normalViewPr>
  <p:slideViewPr>
    <p:cSldViewPr>
      <p:cViewPr>
        <p:scale>
          <a:sx n="50" d="100"/>
          <a:sy n="50" d="100"/>
        </p:scale>
        <p:origin x="424" y="6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 Warren" userId="8e15ecf7d79388f8" providerId="LiveId" clId="{9FCFBA69-47F7-9E4B-AEE7-684C1F6769C3}"/>
    <pc:docChg chg="modSld sldOrd">
      <pc:chgData name="Herman Warren" userId="8e15ecf7d79388f8" providerId="LiveId" clId="{9FCFBA69-47F7-9E4B-AEE7-684C1F6769C3}" dt="2025-06-11T16:09:51.535" v="392"/>
      <pc:docMkLst>
        <pc:docMk/>
      </pc:docMkLst>
      <pc:sldChg chg="addSp modSp mod delAnim modAnim">
        <pc:chgData name="Herman Warren" userId="8e15ecf7d79388f8" providerId="LiveId" clId="{9FCFBA69-47F7-9E4B-AEE7-684C1F6769C3}" dt="2025-06-11T15:55:11.987" v="378"/>
        <pc:sldMkLst>
          <pc:docMk/>
          <pc:sldMk cId="0" sldId="257"/>
        </pc:sldMkLst>
        <pc:spChg chg="mod">
          <ac:chgData name="Herman Warren" userId="8e15ecf7d79388f8" providerId="LiveId" clId="{9FCFBA69-47F7-9E4B-AEE7-684C1F6769C3}" dt="2025-06-11T15:36:50.092" v="265" actId="14100"/>
          <ac:spMkLst>
            <pc:docMk/>
            <pc:sldMk cId="0" sldId="257"/>
            <ac:spMk id="20" creationId="{35C0922F-203B-DE87-0914-3FB2C6566235}"/>
          </ac:spMkLst>
        </pc:spChg>
        <pc:grpChg chg="add">
          <ac:chgData name="Herman Warren" userId="8e15ecf7d79388f8" providerId="LiveId" clId="{9FCFBA69-47F7-9E4B-AEE7-684C1F6769C3}" dt="2025-06-11T15:37:07.960" v="266" actId="164"/>
          <ac:grpSpMkLst>
            <pc:docMk/>
            <pc:sldMk cId="0" sldId="257"/>
            <ac:grpSpMk id="2" creationId="{0577CE48-921E-060A-3E9C-78554017493B}"/>
          </ac:grpSpMkLst>
        </pc:grpChg>
      </pc:sldChg>
      <pc:sldChg chg="addSp delSp modSp mod delAnim modAnim">
        <pc:chgData name="Herman Warren" userId="8e15ecf7d79388f8" providerId="LiveId" clId="{9FCFBA69-47F7-9E4B-AEE7-684C1F6769C3}" dt="2025-06-11T15:46:09.812" v="317"/>
        <pc:sldMkLst>
          <pc:docMk/>
          <pc:sldMk cId="3506522454" sldId="258"/>
        </pc:sldMkLst>
        <pc:spChg chg="add mod">
          <ac:chgData name="Herman Warren" userId="8e15ecf7d79388f8" providerId="LiveId" clId="{9FCFBA69-47F7-9E4B-AEE7-684C1F6769C3}" dt="2025-06-11T15:45:45.928" v="315" actId="166"/>
          <ac:spMkLst>
            <pc:docMk/>
            <pc:sldMk cId="3506522454" sldId="258"/>
            <ac:spMk id="3" creationId="{5B333CA8-D94E-F1E9-4047-F25B5DFA46CF}"/>
          </ac:spMkLst>
        </pc:spChg>
        <pc:spChg chg="add mod">
          <ac:chgData name="Herman Warren" userId="8e15ecf7d79388f8" providerId="LiveId" clId="{9FCFBA69-47F7-9E4B-AEE7-684C1F6769C3}" dt="2025-06-11T15:39:32.995" v="274" actId="571"/>
          <ac:spMkLst>
            <pc:docMk/>
            <pc:sldMk cId="3506522454" sldId="258"/>
            <ac:spMk id="6" creationId="{764AB905-F58E-01A9-E2E6-A3B5D3D1271F}"/>
          </ac:spMkLst>
        </pc:spChg>
        <pc:spChg chg="mod topLvl">
          <ac:chgData name="Herman Warren" userId="8e15ecf7d79388f8" providerId="LiveId" clId="{9FCFBA69-47F7-9E4B-AEE7-684C1F6769C3}" dt="2025-06-11T15:45:22.653" v="302" actId="1035"/>
          <ac:spMkLst>
            <pc:docMk/>
            <pc:sldMk cId="3506522454" sldId="258"/>
            <ac:spMk id="8" creationId="{F1E9E5BE-FCF7-CDC0-A153-28A4EF57A3C5}"/>
          </ac:spMkLst>
        </pc:spChg>
        <pc:spChg chg="add mod">
          <ac:chgData name="Herman Warren" userId="8e15ecf7d79388f8" providerId="LiveId" clId="{9FCFBA69-47F7-9E4B-AEE7-684C1F6769C3}" dt="2025-06-11T15:39:32.995" v="274" actId="571"/>
          <ac:spMkLst>
            <pc:docMk/>
            <pc:sldMk cId="3506522454" sldId="258"/>
            <ac:spMk id="10" creationId="{C5AB73AD-A0E3-141B-048D-EC291168285A}"/>
          </ac:spMkLst>
        </pc:spChg>
        <pc:spChg chg="mod topLvl">
          <ac:chgData name="Herman Warren" userId="8e15ecf7d79388f8" providerId="LiveId" clId="{9FCFBA69-47F7-9E4B-AEE7-684C1F6769C3}" dt="2025-06-11T15:45:22.653" v="302" actId="1035"/>
          <ac:spMkLst>
            <pc:docMk/>
            <pc:sldMk cId="3506522454" sldId="258"/>
            <ac:spMk id="16" creationId="{674EE660-538F-8DB3-1B28-47FAE52685B1}"/>
          </ac:spMkLst>
        </pc:spChg>
        <pc:grpChg chg="add">
          <ac:chgData name="Herman Warren" userId="8e15ecf7d79388f8" providerId="LiveId" clId="{9FCFBA69-47F7-9E4B-AEE7-684C1F6769C3}" dt="2025-06-11T15:37:58.039" v="268" actId="164"/>
          <ac:grpSpMkLst>
            <pc:docMk/>
            <pc:sldMk cId="3506522454" sldId="258"/>
            <ac:grpSpMk id="4" creationId="{133A027A-9204-6EC9-32F4-1714094F7E78}"/>
          </ac:grpSpMkLst>
        </pc:grpChg>
        <pc:grpChg chg="add del">
          <ac:chgData name="Herman Warren" userId="8e15ecf7d79388f8" providerId="LiveId" clId="{9FCFBA69-47F7-9E4B-AEE7-684C1F6769C3}" dt="2025-06-11T15:39:21.134" v="272" actId="165"/>
          <ac:grpSpMkLst>
            <pc:docMk/>
            <pc:sldMk cId="3506522454" sldId="258"/>
            <ac:grpSpMk id="5" creationId="{0674FE4C-755E-710D-62C6-87D72749131D}"/>
          </ac:grpSpMkLst>
        </pc:grpChg>
        <pc:grpChg chg="add mod">
          <ac:chgData name="Herman Warren" userId="8e15ecf7d79388f8" providerId="LiveId" clId="{9FCFBA69-47F7-9E4B-AEE7-684C1F6769C3}" dt="2025-06-11T15:45:22.653" v="302" actId="1035"/>
          <ac:grpSpMkLst>
            <pc:docMk/>
            <pc:sldMk cId="3506522454" sldId="258"/>
            <ac:grpSpMk id="14" creationId="{50EBB1F0-A8F3-E3DA-2510-F680911B87BA}"/>
          </ac:grpSpMkLst>
        </pc:grpChg>
        <pc:grpChg chg="add mod">
          <ac:chgData name="Herman Warren" userId="8e15ecf7d79388f8" providerId="LiveId" clId="{9FCFBA69-47F7-9E4B-AEE7-684C1F6769C3}" dt="2025-06-11T15:45:22.653" v="302" actId="1035"/>
          <ac:grpSpMkLst>
            <pc:docMk/>
            <pc:sldMk cId="3506522454" sldId="258"/>
            <ac:grpSpMk id="17" creationId="{2EFA00EE-6211-2017-6B5C-B7B471F288C5}"/>
          </ac:grpSpMkLst>
        </pc:grpChg>
        <pc:grpChg chg="add">
          <ac:chgData name="Herman Warren" userId="8e15ecf7d79388f8" providerId="LiveId" clId="{9FCFBA69-47F7-9E4B-AEE7-684C1F6769C3}" dt="2025-06-11T15:45:54.521" v="316" actId="164"/>
          <ac:grpSpMkLst>
            <pc:docMk/>
            <pc:sldMk cId="3506522454" sldId="258"/>
            <ac:grpSpMk id="18" creationId="{AF7D12CB-02C3-7047-14B7-7B636300507E}"/>
          </ac:grpSpMkLst>
        </pc:grpChg>
        <pc:picChg chg="add mod">
          <ac:chgData name="Herman Warren" userId="8e15ecf7d79388f8" providerId="LiveId" clId="{9FCFBA69-47F7-9E4B-AEE7-684C1F6769C3}" dt="2025-06-11T15:39:32.995" v="274" actId="571"/>
          <ac:picMkLst>
            <pc:docMk/>
            <pc:sldMk cId="3506522454" sldId="258"/>
            <ac:picMk id="11" creationId="{68DABF6E-BFB9-0FE0-2192-3C4DE1D64E05}"/>
          </ac:picMkLst>
        </pc:picChg>
        <pc:picChg chg="mod">
          <ac:chgData name="Herman Warren" userId="8e15ecf7d79388f8" providerId="LiveId" clId="{9FCFBA69-47F7-9E4B-AEE7-684C1F6769C3}" dt="2025-06-11T15:45:22.653" v="302" actId="1035"/>
          <ac:picMkLst>
            <pc:docMk/>
            <pc:sldMk cId="3506522454" sldId="258"/>
            <ac:picMk id="26" creationId="{2EDC4781-93F8-D055-AB98-232AC68441F1}"/>
          </ac:picMkLst>
        </pc:picChg>
        <pc:picChg chg="mod topLvl">
          <ac:chgData name="Herman Warren" userId="8e15ecf7d79388f8" providerId="LiveId" clId="{9FCFBA69-47F7-9E4B-AEE7-684C1F6769C3}" dt="2025-06-11T15:45:22.653" v="302" actId="1035"/>
          <ac:picMkLst>
            <pc:docMk/>
            <pc:sldMk cId="3506522454" sldId="258"/>
            <ac:picMk id="1026" creationId="{3BE81ADF-ECD3-0E51-10DB-C9A68CB50CF0}"/>
          </ac:picMkLst>
        </pc:picChg>
      </pc:sldChg>
      <pc:sldChg chg="addSp modSp mod modAnim">
        <pc:chgData name="Herman Warren" userId="8e15ecf7d79388f8" providerId="LiveId" clId="{9FCFBA69-47F7-9E4B-AEE7-684C1F6769C3}" dt="2025-06-11T15:48:12.598" v="349"/>
        <pc:sldMkLst>
          <pc:docMk/>
          <pc:sldMk cId="375969493" sldId="259"/>
        </pc:sldMkLst>
        <pc:spChg chg="add mod">
          <ac:chgData name="Herman Warren" userId="8e15ecf7d79388f8" providerId="LiveId" clId="{9FCFBA69-47F7-9E4B-AEE7-684C1F6769C3}" dt="2025-06-11T15:33:04.374" v="160" actId="14100"/>
          <ac:spMkLst>
            <pc:docMk/>
            <pc:sldMk cId="375969493" sldId="259"/>
            <ac:spMk id="2" creationId="{3A0E419A-4099-B68D-D4BB-8F496CE2145F}"/>
          </ac:spMkLst>
        </pc:spChg>
        <pc:grpChg chg="add">
          <ac:chgData name="Herman Warren" userId="8e15ecf7d79388f8" providerId="LiveId" clId="{9FCFBA69-47F7-9E4B-AEE7-684C1F6769C3}" dt="2025-06-11T15:46:28.942" v="318" actId="164"/>
          <ac:grpSpMkLst>
            <pc:docMk/>
            <pc:sldMk cId="375969493" sldId="259"/>
            <ac:grpSpMk id="3" creationId="{CD113FCA-2DAC-A580-A252-F3E171667404}"/>
          </ac:grpSpMkLst>
        </pc:grpChg>
      </pc:sldChg>
      <pc:sldChg chg="addSp modSp mod ord">
        <pc:chgData name="Herman Warren" userId="8e15ecf7d79388f8" providerId="LiveId" clId="{9FCFBA69-47F7-9E4B-AEE7-684C1F6769C3}" dt="2025-06-11T15:48:34.665" v="350" actId="20578"/>
        <pc:sldMkLst>
          <pc:docMk/>
          <pc:sldMk cId="2057409220" sldId="261"/>
        </pc:sldMkLst>
        <pc:spChg chg="add mod">
          <ac:chgData name="Herman Warren" userId="8e15ecf7d79388f8" providerId="LiveId" clId="{9FCFBA69-47F7-9E4B-AEE7-684C1F6769C3}" dt="2025-06-11T15:05:48.399" v="56"/>
          <ac:spMkLst>
            <pc:docMk/>
            <pc:sldMk cId="2057409220" sldId="261"/>
            <ac:spMk id="2" creationId="{A6D07140-459E-178E-E433-B9DAB4FDF65A}"/>
          </ac:spMkLst>
        </pc:spChg>
        <pc:spChg chg="add mod">
          <ac:chgData name="Herman Warren" userId="8e15ecf7d79388f8" providerId="LiveId" clId="{9FCFBA69-47F7-9E4B-AEE7-684C1F6769C3}" dt="2025-06-11T15:07:53.100" v="124" actId="20577"/>
          <ac:spMkLst>
            <pc:docMk/>
            <pc:sldMk cId="2057409220" sldId="261"/>
            <ac:spMk id="3" creationId="{C29141E7-7CE0-6138-F4BC-F4FC628B8965}"/>
          </ac:spMkLst>
        </pc:spChg>
      </pc:sldChg>
      <pc:sldChg chg="addSp modSp mod ord">
        <pc:chgData name="Herman Warren" userId="8e15ecf7d79388f8" providerId="LiveId" clId="{9FCFBA69-47F7-9E4B-AEE7-684C1F6769C3}" dt="2025-06-11T15:48:56.369" v="351" actId="20578"/>
        <pc:sldMkLst>
          <pc:docMk/>
          <pc:sldMk cId="1419995193" sldId="262"/>
        </pc:sldMkLst>
        <pc:spChg chg="add mod">
          <ac:chgData name="Herman Warren" userId="8e15ecf7d79388f8" providerId="LiveId" clId="{9FCFBA69-47F7-9E4B-AEE7-684C1F6769C3}" dt="2025-06-11T15:08:02.025" v="125"/>
          <ac:spMkLst>
            <pc:docMk/>
            <pc:sldMk cId="1419995193" sldId="262"/>
            <ac:spMk id="3" creationId="{596E2612-2C77-735F-1146-6263DED6F5B8}"/>
          </ac:spMkLst>
        </pc:spChg>
        <pc:spChg chg="mod">
          <ac:chgData name="Herman Warren" userId="8e15ecf7d79388f8" providerId="LiveId" clId="{9FCFBA69-47F7-9E4B-AEE7-684C1F6769C3}" dt="2025-06-11T14:50:38.009" v="12" actId="20577"/>
          <ac:spMkLst>
            <pc:docMk/>
            <pc:sldMk cId="1419995193" sldId="262"/>
            <ac:spMk id="17" creationId="{7DE384BE-FBB6-4FDB-D799-6E634947618B}"/>
          </ac:spMkLst>
        </pc:spChg>
      </pc:sldChg>
      <pc:sldChg chg="addSp modSp mod ord modAnim">
        <pc:chgData name="Herman Warren" userId="8e15ecf7d79388f8" providerId="LiveId" clId="{9FCFBA69-47F7-9E4B-AEE7-684C1F6769C3}" dt="2025-06-11T16:09:51.535" v="392"/>
        <pc:sldMkLst>
          <pc:docMk/>
          <pc:sldMk cId="3732693269" sldId="263"/>
        </pc:sldMkLst>
        <pc:spChg chg="add mod">
          <ac:chgData name="Herman Warren" userId="8e15ecf7d79388f8" providerId="LiveId" clId="{9FCFBA69-47F7-9E4B-AEE7-684C1F6769C3}" dt="2025-06-11T15:32:52.985" v="153" actId="20577"/>
          <ac:spMkLst>
            <pc:docMk/>
            <pc:sldMk cId="3732693269" sldId="263"/>
            <ac:spMk id="3" creationId="{73114EEB-1EDA-1A39-3F97-F7260EAF1E51}"/>
          </ac:spMkLst>
        </pc:spChg>
        <pc:grpChg chg="add">
          <ac:chgData name="Herman Warren" userId="8e15ecf7d79388f8" providerId="LiveId" clId="{9FCFBA69-47F7-9E4B-AEE7-684C1F6769C3}" dt="2025-06-11T15:49:42.234" v="353" actId="164"/>
          <ac:grpSpMkLst>
            <pc:docMk/>
            <pc:sldMk cId="3732693269" sldId="263"/>
            <ac:grpSpMk id="4" creationId="{6720AF10-7B33-BC33-9F34-F12F335B4C8F}"/>
          </ac:grpSpMkLst>
        </pc:grpChg>
      </pc:sldChg>
      <pc:sldChg chg="addSp modSp mod modAnim">
        <pc:chgData name="Herman Warren" userId="8e15ecf7d79388f8" providerId="LiveId" clId="{9FCFBA69-47F7-9E4B-AEE7-684C1F6769C3}" dt="2025-06-11T15:53:40.711" v="372"/>
        <pc:sldMkLst>
          <pc:docMk/>
          <pc:sldMk cId="3385404821" sldId="266"/>
        </pc:sldMkLst>
        <pc:spChg chg="add mod">
          <ac:chgData name="Herman Warren" userId="8e15ecf7d79388f8" providerId="LiveId" clId="{9FCFBA69-47F7-9E4B-AEE7-684C1F6769C3}" dt="2025-06-11T15:34:23.030" v="233" actId="20577"/>
          <ac:spMkLst>
            <pc:docMk/>
            <pc:sldMk cId="3385404821" sldId="266"/>
            <ac:spMk id="4" creationId="{7E8EE0BC-5E02-8C20-51A8-E22B0D0A2D82}"/>
          </ac:spMkLst>
        </pc:spChg>
        <pc:grpChg chg="add">
          <ac:chgData name="Herman Warren" userId="8e15ecf7d79388f8" providerId="LiveId" clId="{9FCFBA69-47F7-9E4B-AEE7-684C1F6769C3}" dt="2025-06-11T15:53:13.724" v="366" actId="164"/>
          <ac:grpSpMkLst>
            <pc:docMk/>
            <pc:sldMk cId="3385404821" sldId="266"/>
            <ac:grpSpMk id="5" creationId="{49742F6C-C0D2-0C2F-A363-00E4DC4069F9}"/>
          </ac:grpSpMkLst>
        </pc:grpChg>
      </pc:sldChg>
      <pc:sldChg chg="addSp modSp mod modAnim">
        <pc:chgData name="Herman Warren" userId="8e15ecf7d79388f8" providerId="LiveId" clId="{9FCFBA69-47F7-9E4B-AEE7-684C1F6769C3}" dt="2025-06-11T15:54:29.680" v="376"/>
        <pc:sldMkLst>
          <pc:docMk/>
          <pc:sldMk cId="763644978" sldId="278"/>
        </pc:sldMkLst>
        <pc:spChg chg="add mod">
          <ac:chgData name="Herman Warren" userId="8e15ecf7d79388f8" providerId="LiveId" clId="{9FCFBA69-47F7-9E4B-AEE7-684C1F6769C3}" dt="2025-06-11T15:35:04.184" v="259" actId="20577"/>
          <ac:spMkLst>
            <pc:docMk/>
            <pc:sldMk cId="763644978" sldId="278"/>
            <ac:spMk id="2" creationId="{94091A9E-3D32-4C5E-42A8-037EDC4B1E66}"/>
          </ac:spMkLst>
        </pc:spChg>
        <pc:grpChg chg="add">
          <ac:chgData name="Herman Warren" userId="8e15ecf7d79388f8" providerId="LiveId" clId="{9FCFBA69-47F7-9E4B-AEE7-684C1F6769C3}" dt="2025-06-11T15:54:03.044" v="373" actId="164"/>
          <ac:grpSpMkLst>
            <pc:docMk/>
            <pc:sldMk cId="763644978" sldId="278"/>
            <ac:grpSpMk id="5" creationId="{17D28DB4-F42E-2DD6-E662-0D43DD2BFA3F}"/>
          </ac:grpSpMkLst>
        </pc:grpChg>
        <pc:grpChg chg="add">
          <ac:chgData name="Herman Warren" userId="8e15ecf7d79388f8" providerId="LiveId" clId="{9FCFBA69-47F7-9E4B-AEE7-684C1F6769C3}" dt="2025-06-11T15:54:28.875" v="375" actId="164"/>
          <ac:grpSpMkLst>
            <pc:docMk/>
            <pc:sldMk cId="763644978" sldId="278"/>
            <ac:grpSpMk id="6" creationId="{FD40E7D1-9393-85D6-DEC7-C1764FC5A1F0}"/>
          </ac:grpSpMkLst>
        </pc:grpChg>
      </pc:sldChg>
    </pc:docChg>
  </pc:docChgLst>
  <pc:docChgLst>
    <pc:chgData name="Leonid Pedro" userId="443ab7139ac703a6" providerId="LiveId" clId="{460BE6D7-F88F-4BF3-936A-7FAE8402B15C}"/>
    <pc:docChg chg="undo custSel modSld">
      <pc:chgData name="Leonid Pedro" userId="443ab7139ac703a6" providerId="LiveId" clId="{460BE6D7-F88F-4BF3-936A-7FAE8402B15C}" dt="2025-06-09T19:58:55.444" v="132"/>
      <pc:docMkLst>
        <pc:docMk/>
      </pc:docMkLst>
      <pc:sldChg chg="addSp delSp modSp mod">
        <pc:chgData name="Leonid Pedro" userId="443ab7139ac703a6" providerId="LiveId" clId="{460BE6D7-F88F-4BF3-936A-7FAE8402B15C}" dt="2025-06-09T19:58:07.254" v="130" actId="1076"/>
        <pc:sldMkLst>
          <pc:docMk/>
          <pc:sldMk cId="3506522454" sldId="258"/>
        </pc:sldMkLst>
        <pc:spChg chg="mod">
          <ac:chgData name="Leonid Pedro" userId="443ab7139ac703a6" providerId="LiveId" clId="{460BE6D7-F88F-4BF3-936A-7FAE8402B15C}" dt="2025-06-09T19:29:27.283" v="3" actId="1076"/>
          <ac:spMkLst>
            <pc:docMk/>
            <pc:sldMk cId="3506522454" sldId="258"/>
            <ac:spMk id="9" creationId="{AFD58641-3C7B-DE76-CC2C-87BA817D37AD}"/>
          </ac:spMkLst>
        </pc:spChg>
        <pc:picChg chg="mod">
          <ac:chgData name="Leonid Pedro" userId="443ab7139ac703a6" providerId="LiveId" clId="{460BE6D7-F88F-4BF3-936A-7FAE8402B15C}" dt="2025-06-09T19:29:20.550" v="2" actId="1076"/>
          <ac:picMkLst>
            <pc:docMk/>
            <pc:sldMk cId="3506522454" sldId="258"/>
            <ac:picMk id="2" creationId="{CFD32ABF-8B2D-3EFB-6AFD-7D420DEB01FF}"/>
          </ac:picMkLst>
        </pc:picChg>
        <pc:picChg chg="add mod">
          <ac:chgData name="Leonid Pedro" userId="443ab7139ac703a6" providerId="LiveId" clId="{460BE6D7-F88F-4BF3-936A-7FAE8402B15C}" dt="2025-06-09T19:58:07.254" v="130" actId="1076"/>
          <ac:picMkLst>
            <pc:docMk/>
            <pc:sldMk cId="3506522454" sldId="258"/>
            <ac:picMk id="1026" creationId="{3BE81ADF-ECD3-0E51-10DB-C9A68CB50CF0}"/>
          </ac:picMkLst>
        </pc:picChg>
      </pc:sldChg>
      <pc:sldChg chg="modSp mod">
        <pc:chgData name="Leonid Pedro" userId="443ab7139ac703a6" providerId="LiveId" clId="{460BE6D7-F88F-4BF3-936A-7FAE8402B15C}" dt="2025-06-09T07:31:17.999" v="0" actId="14100"/>
        <pc:sldMkLst>
          <pc:docMk/>
          <pc:sldMk cId="2784709500" sldId="260"/>
        </pc:sldMkLst>
        <pc:spChg chg="mod">
          <ac:chgData name="Leonid Pedro" userId="443ab7139ac703a6" providerId="LiveId" clId="{460BE6D7-F88F-4BF3-936A-7FAE8402B15C}" dt="2025-06-09T07:31:17.999" v="0" actId="14100"/>
          <ac:spMkLst>
            <pc:docMk/>
            <pc:sldMk cId="2784709500" sldId="260"/>
            <ac:spMk id="9" creationId="{BE24B254-C4B7-0BCF-9200-049647EFE629}"/>
          </ac:spMkLst>
        </pc:spChg>
      </pc:sldChg>
      <pc:sldChg chg="addSp delSp modSp mod">
        <pc:chgData name="Leonid Pedro" userId="443ab7139ac703a6" providerId="LiveId" clId="{460BE6D7-F88F-4BF3-936A-7FAE8402B15C}" dt="2025-06-09T19:58:55.444" v="132"/>
        <pc:sldMkLst>
          <pc:docMk/>
          <pc:sldMk cId="1419995193" sldId="262"/>
        </pc:sldMkLst>
        <pc:spChg chg="mod">
          <ac:chgData name="Leonid Pedro" userId="443ab7139ac703a6" providerId="LiveId" clId="{460BE6D7-F88F-4BF3-936A-7FAE8402B15C}" dt="2025-06-09T19:53:11.908" v="129" actId="20577"/>
          <ac:spMkLst>
            <pc:docMk/>
            <pc:sldMk cId="1419995193" sldId="262"/>
            <ac:spMk id="17" creationId="{7DE384BE-FBB6-4FDB-D799-6E634947618B}"/>
          </ac:spMkLst>
        </pc:spChg>
        <pc:graphicFrameChg chg="add mod">
          <ac:chgData name="Leonid Pedro" userId="443ab7139ac703a6" providerId="LiveId" clId="{460BE6D7-F88F-4BF3-936A-7FAE8402B15C}" dt="2025-06-09T19:58:55.444" v="132"/>
          <ac:graphicFrameMkLst>
            <pc:docMk/>
            <pc:sldMk cId="1419995193" sldId="262"/>
            <ac:graphicFrameMk id="2" creationId="{561BB562-8E91-49C1-9BA7-E35F6B8D9549}"/>
          </ac:graphicFrameMkLst>
        </pc:graphicFrameChg>
      </pc:sldChg>
      <pc:sldChg chg="modSp mod">
        <pc:chgData name="Leonid Pedro" userId="443ab7139ac703a6" providerId="LiveId" clId="{460BE6D7-F88F-4BF3-936A-7FAE8402B15C}" dt="2025-06-09T19:32:47.478" v="19" actId="1076"/>
        <pc:sldMkLst>
          <pc:docMk/>
          <pc:sldMk cId="3979617684" sldId="264"/>
        </pc:sldMkLst>
        <pc:spChg chg="mod">
          <ac:chgData name="Leonid Pedro" userId="443ab7139ac703a6" providerId="LiveId" clId="{460BE6D7-F88F-4BF3-936A-7FAE8402B15C}" dt="2025-06-09T19:31:45.823" v="17" actId="14100"/>
          <ac:spMkLst>
            <pc:docMk/>
            <pc:sldMk cId="3979617684" sldId="264"/>
            <ac:spMk id="9" creationId="{C3D3930C-5402-96A7-31D9-C6B194BED76A}"/>
          </ac:spMkLst>
        </pc:spChg>
        <pc:spChg chg="mod">
          <ac:chgData name="Leonid Pedro" userId="443ab7139ac703a6" providerId="LiveId" clId="{460BE6D7-F88F-4BF3-936A-7FAE8402B15C}" dt="2025-06-09T19:31:39.628" v="16" actId="1076"/>
          <ac:spMkLst>
            <pc:docMk/>
            <pc:sldMk cId="3979617684" sldId="264"/>
            <ac:spMk id="30" creationId="{38C6369B-4148-6346-8EE9-00B9B1B86CA5}"/>
          </ac:spMkLst>
        </pc:spChg>
        <pc:picChg chg="mod">
          <ac:chgData name="Leonid Pedro" userId="443ab7139ac703a6" providerId="LiveId" clId="{460BE6D7-F88F-4BF3-936A-7FAE8402B15C}" dt="2025-06-09T19:32:47.478" v="19" actId="1076"/>
          <ac:picMkLst>
            <pc:docMk/>
            <pc:sldMk cId="3979617684" sldId="264"/>
            <ac:picMk id="5" creationId="{1CCCB981-0D4D-83CB-6D13-01F87D25A6B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rieb\Downloads\World%20Uncertainty%20Index.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eb\Downloads\World%20Uncertainty%20Index.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ieb\Downloads\Hela%20FHS%20Global%20Shifts%20Shaping%20Hospitality%20Industry\World%20Uncertainty%20Index.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509564597412393E-2"/>
          <c:y val="8.4795321637426896E-2"/>
          <c:w val="0.84480772034958884"/>
          <c:h val="0.80228553667633651"/>
        </c:manualLayout>
      </c:layout>
      <c:lineChart>
        <c:grouping val="standard"/>
        <c:varyColors val="0"/>
        <c:ser>
          <c:idx val="0"/>
          <c:order val="0"/>
          <c:tx>
            <c:strRef>
              <c:f>visualizer1798!$B$1</c:f>
              <c:strCache>
                <c:ptCount val="1"/>
                <c:pt idx="0">
                  <c:v>World Uncertainty Index</c:v>
                </c:pt>
              </c:strCache>
            </c:strRef>
          </c:tx>
          <c:spPr>
            <a:ln w="28575" cap="rnd">
              <a:solidFill>
                <a:srgbClr val="0F4A4E"/>
              </a:solidFill>
              <a:round/>
            </a:ln>
            <a:effectLst/>
          </c:spPr>
          <c:marker>
            <c:symbol val="none"/>
          </c:marker>
          <c:cat>
            <c:strRef>
              <c:f>visualizer1798!$A$86:$A$209</c:f>
              <c:strCache>
                <c:ptCount val="121"/>
                <c:pt idx="0">
                  <c:v>Jan-15</c:v>
                </c:pt>
                <c:pt idx="12">
                  <c:v>Jan-16</c:v>
                </c:pt>
                <c:pt idx="24">
                  <c:v>Jan-17</c:v>
                </c:pt>
                <c:pt idx="36">
                  <c:v>Jan-18</c:v>
                </c:pt>
                <c:pt idx="48">
                  <c:v>Jan-19</c:v>
                </c:pt>
                <c:pt idx="60">
                  <c:v>Jan-20</c:v>
                </c:pt>
                <c:pt idx="72">
                  <c:v>Jan-21</c:v>
                </c:pt>
                <c:pt idx="84">
                  <c:v>Jan-22</c:v>
                </c:pt>
                <c:pt idx="96">
                  <c:v>Jan-23</c:v>
                </c:pt>
                <c:pt idx="108">
                  <c:v>Jan-24</c:v>
                </c:pt>
                <c:pt idx="120">
                  <c:v>Jan-25</c:v>
                </c:pt>
              </c:strCache>
            </c:strRef>
          </c:cat>
          <c:val>
            <c:numRef>
              <c:f>visualizer1798!$B$86:$B$209</c:f>
              <c:numCache>
                <c:formatCode>_(* #,##0_);_(* \(#,##0\);_(* "-"??_);_(@_)</c:formatCode>
                <c:ptCount val="124"/>
                <c:pt idx="0">
                  <c:v>25444</c:v>
                </c:pt>
                <c:pt idx="1">
                  <c:v>29456.7</c:v>
                </c:pt>
                <c:pt idx="2">
                  <c:v>29700.5</c:v>
                </c:pt>
                <c:pt idx="3">
                  <c:v>22530.2</c:v>
                </c:pt>
                <c:pt idx="4">
                  <c:v>21803.7</c:v>
                </c:pt>
                <c:pt idx="5">
                  <c:v>25042.2</c:v>
                </c:pt>
                <c:pt idx="6">
                  <c:v>26689.9</c:v>
                </c:pt>
                <c:pt idx="7">
                  <c:v>22015</c:v>
                </c:pt>
                <c:pt idx="8">
                  <c:v>20895.2</c:v>
                </c:pt>
                <c:pt idx="9">
                  <c:v>25572.9</c:v>
                </c:pt>
                <c:pt idx="10">
                  <c:v>21317</c:v>
                </c:pt>
                <c:pt idx="11">
                  <c:v>16845.900000000001</c:v>
                </c:pt>
                <c:pt idx="12">
                  <c:v>18498.8</c:v>
                </c:pt>
                <c:pt idx="13">
                  <c:v>20446.400000000001</c:v>
                </c:pt>
                <c:pt idx="14">
                  <c:v>22191.5</c:v>
                </c:pt>
                <c:pt idx="15">
                  <c:v>15032.1</c:v>
                </c:pt>
                <c:pt idx="16">
                  <c:v>21466.5</c:v>
                </c:pt>
                <c:pt idx="17">
                  <c:v>17423.5</c:v>
                </c:pt>
                <c:pt idx="18">
                  <c:v>45973.4</c:v>
                </c:pt>
                <c:pt idx="19">
                  <c:v>44083.8</c:v>
                </c:pt>
                <c:pt idx="20">
                  <c:v>28374.1</c:v>
                </c:pt>
                <c:pt idx="21">
                  <c:v>18582.5</c:v>
                </c:pt>
                <c:pt idx="22">
                  <c:v>26743.5</c:v>
                </c:pt>
                <c:pt idx="23">
                  <c:v>30556.1</c:v>
                </c:pt>
                <c:pt idx="24">
                  <c:v>38065</c:v>
                </c:pt>
                <c:pt idx="25">
                  <c:v>34721.699999999997</c:v>
                </c:pt>
                <c:pt idx="26">
                  <c:v>28585.1</c:v>
                </c:pt>
                <c:pt idx="27">
                  <c:v>22038.3</c:v>
                </c:pt>
                <c:pt idx="28">
                  <c:v>20300.900000000001</c:v>
                </c:pt>
                <c:pt idx="29">
                  <c:v>15384.2</c:v>
                </c:pt>
                <c:pt idx="30">
                  <c:v>16915.2</c:v>
                </c:pt>
                <c:pt idx="31">
                  <c:v>21568</c:v>
                </c:pt>
                <c:pt idx="32">
                  <c:v>15469</c:v>
                </c:pt>
                <c:pt idx="33">
                  <c:v>20376.2</c:v>
                </c:pt>
                <c:pt idx="34">
                  <c:v>20821.3</c:v>
                </c:pt>
                <c:pt idx="35">
                  <c:v>27945.3</c:v>
                </c:pt>
                <c:pt idx="36">
                  <c:v>21420.1</c:v>
                </c:pt>
                <c:pt idx="37">
                  <c:v>17493.099999999999</c:v>
                </c:pt>
                <c:pt idx="38">
                  <c:v>12197.9</c:v>
                </c:pt>
                <c:pt idx="39">
                  <c:v>12920.1</c:v>
                </c:pt>
                <c:pt idx="40">
                  <c:v>19883.099999999999</c:v>
                </c:pt>
                <c:pt idx="41">
                  <c:v>25859.4</c:v>
                </c:pt>
                <c:pt idx="42">
                  <c:v>22117.7</c:v>
                </c:pt>
                <c:pt idx="43">
                  <c:v>30926.799999999999</c:v>
                </c:pt>
                <c:pt idx="44">
                  <c:v>27915.3</c:v>
                </c:pt>
                <c:pt idx="45">
                  <c:v>22779.5</c:v>
                </c:pt>
                <c:pt idx="46">
                  <c:v>18793.400000000001</c:v>
                </c:pt>
                <c:pt idx="47">
                  <c:v>26231.1</c:v>
                </c:pt>
                <c:pt idx="48">
                  <c:v>36382.300000000003</c:v>
                </c:pt>
                <c:pt idx="49">
                  <c:v>51178.6</c:v>
                </c:pt>
                <c:pt idx="50">
                  <c:v>35809</c:v>
                </c:pt>
                <c:pt idx="51">
                  <c:v>27627.599999999999</c:v>
                </c:pt>
                <c:pt idx="52">
                  <c:v>57518</c:v>
                </c:pt>
                <c:pt idx="53">
                  <c:v>41085.599999999999</c:v>
                </c:pt>
                <c:pt idx="54">
                  <c:v>22822.2</c:v>
                </c:pt>
                <c:pt idx="55">
                  <c:v>33126.300000000003</c:v>
                </c:pt>
                <c:pt idx="56">
                  <c:v>32220.9</c:v>
                </c:pt>
                <c:pt idx="57">
                  <c:v>39475.4</c:v>
                </c:pt>
                <c:pt idx="58">
                  <c:v>39040.400000000001</c:v>
                </c:pt>
                <c:pt idx="59">
                  <c:v>52683.199999999997</c:v>
                </c:pt>
                <c:pt idx="60">
                  <c:v>42258.7</c:v>
                </c:pt>
                <c:pt idx="61">
                  <c:v>39762.5</c:v>
                </c:pt>
                <c:pt idx="62">
                  <c:v>56223.6</c:v>
                </c:pt>
                <c:pt idx="63">
                  <c:v>21439</c:v>
                </c:pt>
                <c:pt idx="64">
                  <c:v>26490.7</c:v>
                </c:pt>
                <c:pt idx="65">
                  <c:v>28737.9</c:v>
                </c:pt>
                <c:pt idx="66">
                  <c:v>26888.3</c:v>
                </c:pt>
                <c:pt idx="67">
                  <c:v>20430</c:v>
                </c:pt>
                <c:pt idx="68">
                  <c:v>26409.8</c:v>
                </c:pt>
                <c:pt idx="69">
                  <c:v>28194.5</c:v>
                </c:pt>
                <c:pt idx="70">
                  <c:v>25062.2</c:v>
                </c:pt>
                <c:pt idx="71">
                  <c:v>14886.4</c:v>
                </c:pt>
                <c:pt idx="72">
                  <c:v>11956.5</c:v>
                </c:pt>
                <c:pt idx="73">
                  <c:v>9050.2999999999993</c:v>
                </c:pt>
                <c:pt idx="74">
                  <c:v>13602.1</c:v>
                </c:pt>
                <c:pt idx="75">
                  <c:v>14890</c:v>
                </c:pt>
                <c:pt idx="76">
                  <c:v>15392.9</c:v>
                </c:pt>
                <c:pt idx="77">
                  <c:v>21543.4</c:v>
                </c:pt>
                <c:pt idx="78">
                  <c:v>19371.400000000001</c:v>
                </c:pt>
                <c:pt idx="79">
                  <c:v>17169.7</c:v>
                </c:pt>
                <c:pt idx="80">
                  <c:v>23904</c:v>
                </c:pt>
                <c:pt idx="81">
                  <c:v>10477.799999999999</c:v>
                </c:pt>
                <c:pt idx="82">
                  <c:v>14556.5</c:v>
                </c:pt>
                <c:pt idx="83">
                  <c:v>28225.8</c:v>
                </c:pt>
                <c:pt idx="84">
                  <c:v>25576.799999999999</c:v>
                </c:pt>
                <c:pt idx="85">
                  <c:v>25212.7</c:v>
                </c:pt>
                <c:pt idx="86">
                  <c:v>27256.799999999999</c:v>
                </c:pt>
                <c:pt idx="87">
                  <c:v>41669.1</c:v>
                </c:pt>
                <c:pt idx="88">
                  <c:v>25064.400000000001</c:v>
                </c:pt>
                <c:pt idx="89">
                  <c:v>23022.7</c:v>
                </c:pt>
                <c:pt idx="90">
                  <c:v>19588.099999999999</c:v>
                </c:pt>
                <c:pt idx="91">
                  <c:v>31577.9</c:v>
                </c:pt>
                <c:pt idx="92">
                  <c:v>22559.7</c:v>
                </c:pt>
                <c:pt idx="93">
                  <c:v>28962.7</c:v>
                </c:pt>
                <c:pt idx="94">
                  <c:v>34628.5</c:v>
                </c:pt>
                <c:pt idx="95">
                  <c:v>17406</c:v>
                </c:pt>
                <c:pt idx="96">
                  <c:v>29339.8</c:v>
                </c:pt>
                <c:pt idx="97">
                  <c:v>32027.8</c:v>
                </c:pt>
                <c:pt idx="98">
                  <c:v>17736.5</c:v>
                </c:pt>
                <c:pt idx="99">
                  <c:v>37638.800000000003</c:v>
                </c:pt>
                <c:pt idx="100">
                  <c:v>37309.4</c:v>
                </c:pt>
                <c:pt idx="101">
                  <c:v>17679</c:v>
                </c:pt>
                <c:pt idx="102">
                  <c:v>15649.5</c:v>
                </c:pt>
                <c:pt idx="103">
                  <c:v>22258</c:v>
                </c:pt>
                <c:pt idx="104">
                  <c:v>16389.5</c:v>
                </c:pt>
                <c:pt idx="105">
                  <c:v>15354.5</c:v>
                </c:pt>
                <c:pt idx="106">
                  <c:v>17278.8</c:v>
                </c:pt>
                <c:pt idx="107">
                  <c:v>17109</c:v>
                </c:pt>
                <c:pt idx="108">
                  <c:v>17865.7</c:v>
                </c:pt>
                <c:pt idx="109">
                  <c:v>16358.1</c:v>
                </c:pt>
                <c:pt idx="110">
                  <c:v>17273.900000000001</c:v>
                </c:pt>
                <c:pt idx="111">
                  <c:v>16746</c:v>
                </c:pt>
                <c:pt idx="112">
                  <c:v>15083.3</c:v>
                </c:pt>
                <c:pt idx="113">
                  <c:v>14606</c:v>
                </c:pt>
                <c:pt idx="114">
                  <c:v>15929.9</c:v>
                </c:pt>
                <c:pt idx="115">
                  <c:v>21425.4</c:v>
                </c:pt>
                <c:pt idx="116">
                  <c:v>20372.400000000001</c:v>
                </c:pt>
                <c:pt idx="117">
                  <c:v>21669.200000000001</c:v>
                </c:pt>
                <c:pt idx="118">
                  <c:v>24333</c:v>
                </c:pt>
                <c:pt idx="119">
                  <c:v>30375.599999999999</c:v>
                </c:pt>
                <c:pt idx="120">
                  <c:v>41383.199999999997</c:v>
                </c:pt>
                <c:pt idx="121">
                  <c:v>48816</c:v>
                </c:pt>
                <c:pt idx="122">
                  <c:v>53189.5</c:v>
                </c:pt>
                <c:pt idx="123">
                  <c:v>72733.5</c:v>
                </c:pt>
              </c:numCache>
            </c:numRef>
          </c:val>
          <c:smooth val="0"/>
          <c:extLst>
            <c:ext xmlns:c16="http://schemas.microsoft.com/office/drawing/2014/chart" uri="{C3380CC4-5D6E-409C-BE32-E72D297353CC}">
              <c16:uniqueId val="{00000000-F6F0-49E6-9BCA-6F770E8BEC08}"/>
            </c:ext>
          </c:extLst>
        </c:ser>
        <c:dLbls>
          <c:showLegendKey val="0"/>
          <c:showVal val="0"/>
          <c:showCatName val="0"/>
          <c:showSerName val="0"/>
          <c:showPercent val="0"/>
          <c:showBubbleSize val="0"/>
        </c:dLbls>
        <c:marker val="1"/>
        <c:smooth val="0"/>
        <c:axId val="1941652944"/>
        <c:axId val="1941638064"/>
      </c:lineChart>
      <c:lineChart>
        <c:grouping val="standard"/>
        <c:varyColors val="0"/>
        <c:ser>
          <c:idx val="1"/>
          <c:order val="1"/>
          <c:tx>
            <c:strRef>
              <c:f>visualizer1798!$C$1</c:f>
              <c:strCache>
                <c:ptCount val="1"/>
                <c:pt idx="0">
                  <c:v>World Trade Uncertainty Index</c:v>
                </c:pt>
              </c:strCache>
            </c:strRef>
          </c:tx>
          <c:spPr>
            <a:ln w="28575" cap="rnd">
              <a:solidFill>
                <a:srgbClr val="FF6111"/>
              </a:solidFill>
              <a:round/>
            </a:ln>
            <a:effectLst/>
          </c:spPr>
          <c:marker>
            <c:symbol val="none"/>
          </c:marker>
          <c:cat>
            <c:strRef>
              <c:f>visualizer1798!$A$86:$A$209</c:f>
              <c:strCache>
                <c:ptCount val="121"/>
                <c:pt idx="0">
                  <c:v>Jan-15</c:v>
                </c:pt>
                <c:pt idx="12">
                  <c:v>Jan-16</c:v>
                </c:pt>
                <c:pt idx="24">
                  <c:v>Jan-17</c:v>
                </c:pt>
                <c:pt idx="36">
                  <c:v>Jan-18</c:v>
                </c:pt>
                <c:pt idx="48">
                  <c:v>Jan-19</c:v>
                </c:pt>
                <c:pt idx="60">
                  <c:v>Jan-20</c:v>
                </c:pt>
                <c:pt idx="72">
                  <c:v>Jan-21</c:v>
                </c:pt>
                <c:pt idx="84">
                  <c:v>Jan-22</c:v>
                </c:pt>
                <c:pt idx="96">
                  <c:v>Jan-23</c:v>
                </c:pt>
                <c:pt idx="108">
                  <c:v>Jan-24</c:v>
                </c:pt>
                <c:pt idx="120">
                  <c:v>Jan-25</c:v>
                </c:pt>
              </c:strCache>
            </c:strRef>
          </c:cat>
          <c:val>
            <c:numRef>
              <c:f>visualizer1798!$C$86:$C$209</c:f>
              <c:numCache>
                <c:formatCode>_(* #,##0_);_(* \(#,##0\);_(* "-"??_);_(@_)</c:formatCode>
                <c:ptCount val="124"/>
                <c:pt idx="0">
                  <c:v>7.4</c:v>
                </c:pt>
                <c:pt idx="1">
                  <c:v>3688.8</c:v>
                </c:pt>
                <c:pt idx="2">
                  <c:v>16.100000000000001</c:v>
                </c:pt>
                <c:pt idx="3">
                  <c:v>393.4</c:v>
                </c:pt>
                <c:pt idx="4">
                  <c:v>16.2</c:v>
                </c:pt>
                <c:pt idx="5">
                  <c:v>90.4</c:v>
                </c:pt>
                <c:pt idx="6">
                  <c:v>310.7</c:v>
                </c:pt>
                <c:pt idx="7">
                  <c:v>476.8</c:v>
                </c:pt>
                <c:pt idx="8">
                  <c:v>315.60000000000002</c:v>
                </c:pt>
                <c:pt idx="9">
                  <c:v>439.8</c:v>
                </c:pt>
                <c:pt idx="10">
                  <c:v>267.60000000000002</c:v>
                </c:pt>
                <c:pt idx="11">
                  <c:v>225.6</c:v>
                </c:pt>
                <c:pt idx="12">
                  <c:v>414.7</c:v>
                </c:pt>
                <c:pt idx="13">
                  <c:v>353.1</c:v>
                </c:pt>
                <c:pt idx="14">
                  <c:v>213.8</c:v>
                </c:pt>
                <c:pt idx="15">
                  <c:v>218.2</c:v>
                </c:pt>
                <c:pt idx="16">
                  <c:v>181</c:v>
                </c:pt>
                <c:pt idx="17">
                  <c:v>198.8</c:v>
                </c:pt>
                <c:pt idx="18">
                  <c:v>822.4</c:v>
                </c:pt>
                <c:pt idx="19">
                  <c:v>6529.6</c:v>
                </c:pt>
                <c:pt idx="20">
                  <c:v>761.3</c:v>
                </c:pt>
                <c:pt idx="21">
                  <c:v>722.6</c:v>
                </c:pt>
                <c:pt idx="22">
                  <c:v>1530.9</c:v>
                </c:pt>
                <c:pt idx="23">
                  <c:v>2250.5</c:v>
                </c:pt>
                <c:pt idx="24">
                  <c:v>3643.5</c:v>
                </c:pt>
                <c:pt idx="25">
                  <c:v>1023.6</c:v>
                </c:pt>
                <c:pt idx="26">
                  <c:v>1620.5</c:v>
                </c:pt>
                <c:pt idx="27">
                  <c:v>430.2</c:v>
                </c:pt>
                <c:pt idx="28">
                  <c:v>2777.2</c:v>
                </c:pt>
                <c:pt idx="29">
                  <c:v>520.1</c:v>
                </c:pt>
                <c:pt idx="30">
                  <c:v>777.4</c:v>
                </c:pt>
                <c:pt idx="31">
                  <c:v>1151.8</c:v>
                </c:pt>
                <c:pt idx="32">
                  <c:v>1399.8</c:v>
                </c:pt>
                <c:pt idx="33">
                  <c:v>719.1</c:v>
                </c:pt>
                <c:pt idx="34">
                  <c:v>833.2</c:v>
                </c:pt>
                <c:pt idx="35">
                  <c:v>756</c:v>
                </c:pt>
                <c:pt idx="36">
                  <c:v>940.7</c:v>
                </c:pt>
                <c:pt idx="37">
                  <c:v>723.6</c:v>
                </c:pt>
                <c:pt idx="38">
                  <c:v>904</c:v>
                </c:pt>
                <c:pt idx="39">
                  <c:v>1255.8</c:v>
                </c:pt>
                <c:pt idx="40">
                  <c:v>1075</c:v>
                </c:pt>
                <c:pt idx="41">
                  <c:v>2114.5</c:v>
                </c:pt>
                <c:pt idx="42">
                  <c:v>7401.9</c:v>
                </c:pt>
                <c:pt idx="43">
                  <c:v>12514.1</c:v>
                </c:pt>
                <c:pt idx="44">
                  <c:v>5239.7</c:v>
                </c:pt>
                <c:pt idx="45">
                  <c:v>5238.8999999999996</c:v>
                </c:pt>
                <c:pt idx="46">
                  <c:v>3162.1</c:v>
                </c:pt>
                <c:pt idx="47">
                  <c:v>2997.4</c:v>
                </c:pt>
                <c:pt idx="48">
                  <c:v>12522.2</c:v>
                </c:pt>
                <c:pt idx="49">
                  <c:v>17314</c:v>
                </c:pt>
                <c:pt idx="50">
                  <c:v>14667</c:v>
                </c:pt>
                <c:pt idx="51">
                  <c:v>4740.7</c:v>
                </c:pt>
                <c:pt idx="52">
                  <c:v>3141.7</c:v>
                </c:pt>
                <c:pt idx="53">
                  <c:v>14279.5</c:v>
                </c:pt>
                <c:pt idx="54">
                  <c:v>4362</c:v>
                </c:pt>
                <c:pt idx="55">
                  <c:v>16851.400000000001</c:v>
                </c:pt>
                <c:pt idx="56">
                  <c:v>14831.9</c:v>
                </c:pt>
                <c:pt idx="57">
                  <c:v>16695.5</c:v>
                </c:pt>
                <c:pt idx="58">
                  <c:v>15102.7</c:v>
                </c:pt>
                <c:pt idx="59">
                  <c:v>25767.9</c:v>
                </c:pt>
                <c:pt idx="60">
                  <c:v>8840.7999999999993</c:v>
                </c:pt>
                <c:pt idx="61">
                  <c:v>10797.9</c:v>
                </c:pt>
                <c:pt idx="62">
                  <c:v>16122.9</c:v>
                </c:pt>
                <c:pt idx="63">
                  <c:v>300.60000000000002</c:v>
                </c:pt>
                <c:pt idx="64">
                  <c:v>726.6</c:v>
                </c:pt>
                <c:pt idx="65">
                  <c:v>3479.4</c:v>
                </c:pt>
                <c:pt idx="66">
                  <c:v>467.6</c:v>
                </c:pt>
                <c:pt idx="67">
                  <c:v>1491.7</c:v>
                </c:pt>
                <c:pt idx="68">
                  <c:v>1740.4</c:v>
                </c:pt>
                <c:pt idx="69">
                  <c:v>718.3</c:v>
                </c:pt>
                <c:pt idx="70">
                  <c:v>546.9</c:v>
                </c:pt>
                <c:pt idx="71">
                  <c:v>549.1</c:v>
                </c:pt>
                <c:pt idx="72">
                  <c:v>1285.3</c:v>
                </c:pt>
                <c:pt idx="73">
                  <c:v>142.80000000000001</c:v>
                </c:pt>
                <c:pt idx="74">
                  <c:v>74.900000000000006</c:v>
                </c:pt>
                <c:pt idx="75">
                  <c:v>42.2</c:v>
                </c:pt>
                <c:pt idx="76">
                  <c:v>512</c:v>
                </c:pt>
                <c:pt idx="77">
                  <c:v>1667.7</c:v>
                </c:pt>
                <c:pt idx="78">
                  <c:v>31.5</c:v>
                </c:pt>
                <c:pt idx="79">
                  <c:v>260.7</c:v>
                </c:pt>
                <c:pt idx="80">
                  <c:v>291</c:v>
                </c:pt>
                <c:pt idx="81">
                  <c:v>130.69999999999999</c:v>
                </c:pt>
                <c:pt idx="82">
                  <c:v>3.5</c:v>
                </c:pt>
                <c:pt idx="83">
                  <c:v>0</c:v>
                </c:pt>
                <c:pt idx="84">
                  <c:v>0</c:v>
                </c:pt>
                <c:pt idx="85">
                  <c:v>0</c:v>
                </c:pt>
                <c:pt idx="86">
                  <c:v>5758.7</c:v>
                </c:pt>
                <c:pt idx="87">
                  <c:v>5802</c:v>
                </c:pt>
                <c:pt idx="88">
                  <c:v>6039.4</c:v>
                </c:pt>
                <c:pt idx="89">
                  <c:v>2599</c:v>
                </c:pt>
                <c:pt idx="90">
                  <c:v>4407.8999999999996</c:v>
                </c:pt>
                <c:pt idx="91">
                  <c:v>6700.1</c:v>
                </c:pt>
                <c:pt idx="92">
                  <c:v>3445.7</c:v>
                </c:pt>
                <c:pt idx="93">
                  <c:v>96.6</c:v>
                </c:pt>
                <c:pt idx="94">
                  <c:v>113.1</c:v>
                </c:pt>
                <c:pt idx="95">
                  <c:v>105.4</c:v>
                </c:pt>
                <c:pt idx="96">
                  <c:v>9532.7000000000007</c:v>
                </c:pt>
                <c:pt idx="97">
                  <c:v>95</c:v>
                </c:pt>
                <c:pt idx="98">
                  <c:v>31.9</c:v>
                </c:pt>
                <c:pt idx="99">
                  <c:v>3502.7</c:v>
                </c:pt>
                <c:pt idx="100">
                  <c:v>73.5</c:v>
                </c:pt>
                <c:pt idx="101">
                  <c:v>693.8</c:v>
                </c:pt>
                <c:pt idx="102">
                  <c:v>211.4</c:v>
                </c:pt>
                <c:pt idx="103">
                  <c:v>536.5</c:v>
                </c:pt>
                <c:pt idx="104">
                  <c:v>209.9</c:v>
                </c:pt>
                <c:pt idx="105">
                  <c:v>145</c:v>
                </c:pt>
                <c:pt idx="106">
                  <c:v>262.8</c:v>
                </c:pt>
                <c:pt idx="107">
                  <c:v>436.2</c:v>
                </c:pt>
                <c:pt idx="108">
                  <c:v>461.1</c:v>
                </c:pt>
                <c:pt idx="109">
                  <c:v>457.5</c:v>
                </c:pt>
                <c:pt idx="110">
                  <c:v>424.6</c:v>
                </c:pt>
                <c:pt idx="111">
                  <c:v>453.6</c:v>
                </c:pt>
                <c:pt idx="112">
                  <c:v>186.8</c:v>
                </c:pt>
                <c:pt idx="113">
                  <c:v>187.1</c:v>
                </c:pt>
                <c:pt idx="114">
                  <c:v>171.1</c:v>
                </c:pt>
                <c:pt idx="115">
                  <c:v>2058</c:v>
                </c:pt>
                <c:pt idx="116">
                  <c:v>1817.2</c:v>
                </c:pt>
                <c:pt idx="117">
                  <c:v>3352.1</c:v>
                </c:pt>
                <c:pt idx="118">
                  <c:v>6654.4</c:v>
                </c:pt>
                <c:pt idx="119">
                  <c:v>6420</c:v>
                </c:pt>
                <c:pt idx="120">
                  <c:v>6678.7</c:v>
                </c:pt>
                <c:pt idx="121">
                  <c:v>9819.7000000000007</c:v>
                </c:pt>
                <c:pt idx="122">
                  <c:v>13050.2</c:v>
                </c:pt>
                <c:pt idx="123">
                  <c:v>20999.7</c:v>
                </c:pt>
              </c:numCache>
            </c:numRef>
          </c:val>
          <c:smooth val="0"/>
          <c:extLst>
            <c:ext xmlns:c16="http://schemas.microsoft.com/office/drawing/2014/chart" uri="{C3380CC4-5D6E-409C-BE32-E72D297353CC}">
              <c16:uniqueId val="{00000001-F6F0-49E6-9BCA-6F770E8BEC08}"/>
            </c:ext>
          </c:extLst>
        </c:ser>
        <c:dLbls>
          <c:showLegendKey val="0"/>
          <c:showVal val="0"/>
          <c:showCatName val="0"/>
          <c:showSerName val="0"/>
          <c:showPercent val="0"/>
          <c:showBubbleSize val="0"/>
        </c:dLbls>
        <c:marker val="1"/>
        <c:smooth val="0"/>
        <c:axId val="2059612800"/>
        <c:axId val="2059625280"/>
      </c:lineChart>
      <c:catAx>
        <c:axId val="194165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040000" spcFirstLastPara="1" vertOverflow="ellipsis"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941638064"/>
        <c:crosses val="autoZero"/>
        <c:auto val="1"/>
        <c:lblAlgn val="ctr"/>
        <c:lblOffset val="100"/>
        <c:noMultiLvlLbl val="0"/>
      </c:catAx>
      <c:valAx>
        <c:axId val="1941638064"/>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F4A4E"/>
                </a:solidFill>
                <a:latin typeface="Aptos" panose="020B0004020202020204" pitchFamily="34" charset="0"/>
                <a:ea typeface="+mn-ea"/>
                <a:cs typeface="+mn-cs"/>
              </a:defRPr>
            </a:pPr>
            <a:endParaRPr lang="en-US"/>
          </a:p>
        </c:txPr>
        <c:crossAx val="1941652944"/>
        <c:crosses val="autoZero"/>
        <c:crossBetween val="between"/>
        <c:majorUnit val="20000"/>
      </c:valAx>
      <c:valAx>
        <c:axId val="2059625280"/>
        <c:scaling>
          <c:orientation val="minMax"/>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FF6111"/>
                </a:solidFill>
                <a:latin typeface="Aptos" panose="020B0004020202020204" pitchFamily="34" charset="0"/>
                <a:ea typeface="+mn-ea"/>
                <a:cs typeface="+mn-cs"/>
              </a:defRPr>
            </a:pPr>
            <a:endParaRPr lang="en-US"/>
          </a:p>
        </c:txPr>
        <c:crossAx val="2059612800"/>
        <c:crosses val="max"/>
        <c:crossBetween val="between"/>
        <c:majorUnit val="10000"/>
      </c:valAx>
      <c:catAx>
        <c:axId val="2059612800"/>
        <c:scaling>
          <c:orientation val="minMax"/>
        </c:scaling>
        <c:delete val="1"/>
        <c:axPos val="b"/>
        <c:numFmt formatCode="General" sourceLinked="1"/>
        <c:majorTickMark val="out"/>
        <c:minorTickMark val="none"/>
        <c:tickLblPos val="nextTo"/>
        <c:crossAx val="2059625280"/>
        <c:crosses val="autoZero"/>
        <c:auto val="1"/>
        <c:lblAlgn val="ctr"/>
        <c:lblOffset val="100"/>
        <c:noMultiLvlLbl val="0"/>
      </c:catAx>
      <c:spPr>
        <a:noFill/>
        <a:ln>
          <a:noFill/>
        </a:ln>
        <a:effectLst/>
      </c:spPr>
    </c:plotArea>
    <c:legend>
      <c:legendPos val="r"/>
      <c:layout>
        <c:manualLayout>
          <c:xMode val="edge"/>
          <c:yMode val="edge"/>
          <c:x val="7.4858792399756929E-2"/>
          <c:y val="9.6064450277048671E-2"/>
          <c:w val="0.23582807870103858"/>
          <c:h val="9.6360417474582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09564597412393E-2"/>
          <c:y val="8.4795321637426896E-2"/>
          <c:w val="0.84480772034958884"/>
          <c:h val="0.80228553667633651"/>
        </c:manualLayout>
      </c:layout>
      <c:lineChart>
        <c:grouping val="standard"/>
        <c:varyColors val="0"/>
        <c:ser>
          <c:idx val="0"/>
          <c:order val="0"/>
          <c:tx>
            <c:strRef>
              <c:f>visualizer1798!$D$1</c:f>
              <c:strCache>
                <c:ptCount val="1"/>
                <c:pt idx="0">
                  <c:v>Economic Policy Uncertainty</c:v>
                </c:pt>
              </c:strCache>
            </c:strRef>
          </c:tx>
          <c:spPr>
            <a:ln w="28575" cap="rnd">
              <a:solidFill>
                <a:schemeClr val="bg2">
                  <a:lumMod val="50000"/>
                </a:schemeClr>
              </a:solidFill>
              <a:prstDash val="sysDot"/>
              <a:round/>
            </a:ln>
            <a:effectLst/>
          </c:spPr>
          <c:marker>
            <c:symbol val="none"/>
          </c:marker>
          <c:cat>
            <c:strRef>
              <c:f>visualizer1798!$A$86:$A$209</c:f>
              <c:strCache>
                <c:ptCount val="121"/>
                <c:pt idx="0">
                  <c:v>Jan-15</c:v>
                </c:pt>
                <c:pt idx="12">
                  <c:v>Jan-16</c:v>
                </c:pt>
                <c:pt idx="24">
                  <c:v>Jan-17</c:v>
                </c:pt>
                <c:pt idx="36">
                  <c:v>Jan-18</c:v>
                </c:pt>
                <c:pt idx="48">
                  <c:v>Jan-19</c:v>
                </c:pt>
                <c:pt idx="60">
                  <c:v>Jan-20</c:v>
                </c:pt>
                <c:pt idx="72">
                  <c:v>Jan-21</c:v>
                </c:pt>
                <c:pt idx="84">
                  <c:v>Jan-22</c:v>
                </c:pt>
                <c:pt idx="96">
                  <c:v>Jan-23</c:v>
                </c:pt>
                <c:pt idx="108">
                  <c:v>Jan-24</c:v>
                </c:pt>
                <c:pt idx="120">
                  <c:v>Jan-25</c:v>
                </c:pt>
              </c:strCache>
            </c:strRef>
          </c:cat>
          <c:val>
            <c:numRef>
              <c:f>visualizer1798!$D$86:$D$209</c:f>
              <c:numCache>
                <c:formatCode>General</c:formatCode>
                <c:ptCount val="124"/>
                <c:pt idx="0">
                  <c:v>129.69995996224776</c:v>
                </c:pt>
                <c:pt idx="1">
                  <c:v>115.91893329454298</c:v>
                </c:pt>
                <c:pt idx="2">
                  <c:v>112.75988701401899</c:v>
                </c:pt>
                <c:pt idx="3">
                  <c:v>101.82656972180595</c:v>
                </c:pt>
                <c:pt idx="4">
                  <c:v>104.77005422805576</c:v>
                </c:pt>
                <c:pt idx="5">
                  <c:v>119.77703506203567</c:v>
                </c:pt>
                <c:pt idx="6">
                  <c:v>123.79260440344112</c:v>
                </c:pt>
                <c:pt idx="7">
                  <c:v>120.17289708662904</c:v>
                </c:pt>
                <c:pt idx="8">
                  <c:v>153.95840831252073</c:v>
                </c:pt>
                <c:pt idx="9">
                  <c:v>116.20497727171133</c:v>
                </c:pt>
                <c:pt idx="10">
                  <c:v>105.97552475247888</c:v>
                </c:pt>
                <c:pt idx="11">
                  <c:v>112.97410011842781</c:v>
                </c:pt>
                <c:pt idx="12">
                  <c:v>144.66653132899731</c:v>
                </c:pt>
                <c:pt idx="13">
                  <c:v>147.71160954266273</c:v>
                </c:pt>
                <c:pt idx="14">
                  <c:v>159.91295420066061</c:v>
                </c:pt>
                <c:pt idx="15">
                  <c:v>142.77454810405797</c:v>
                </c:pt>
                <c:pt idx="16">
                  <c:v>126.73436287540859</c:v>
                </c:pt>
                <c:pt idx="17">
                  <c:v>230.8549190157562</c:v>
                </c:pt>
                <c:pt idx="18">
                  <c:v>204.31419554518584</c:v>
                </c:pt>
                <c:pt idx="19">
                  <c:v>135.19956813935937</c:v>
                </c:pt>
                <c:pt idx="20">
                  <c:v>136.2280757258433</c:v>
                </c:pt>
                <c:pt idx="21">
                  <c:v>126.50189421712959</c:v>
                </c:pt>
                <c:pt idx="22">
                  <c:v>229.2629180962096</c:v>
                </c:pt>
                <c:pt idx="23">
                  <c:v>185.540732145373</c:v>
                </c:pt>
                <c:pt idx="24">
                  <c:v>248.14349816788553</c:v>
                </c:pt>
                <c:pt idx="25">
                  <c:v>186.33805618540856</c:v>
                </c:pt>
                <c:pt idx="26">
                  <c:v>237.66208950234071</c:v>
                </c:pt>
                <c:pt idx="27">
                  <c:v>177.4766338130768</c:v>
                </c:pt>
                <c:pt idx="28">
                  <c:v>144.98397170623778</c:v>
                </c:pt>
                <c:pt idx="29">
                  <c:v>172.73647444186571</c:v>
                </c:pt>
                <c:pt idx="30">
                  <c:v>166.61957174150706</c:v>
                </c:pt>
                <c:pt idx="31">
                  <c:v>140.96057529818151</c:v>
                </c:pt>
                <c:pt idx="32">
                  <c:v>158.79868897599823</c:v>
                </c:pt>
                <c:pt idx="33">
                  <c:v>145.0410494944895</c:v>
                </c:pt>
                <c:pt idx="34">
                  <c:v>161.15993694834486</c:v>
                </c:pt>
                <c:pt idx="35">
                  <c:v>149.39491476077291</c:v>
                </c:pt>
                <c:pt idx="36">
                  <c:v>179.25554841162821</c:v>
                </c:pt>
                <c:pt idx="37">
                  <c:v>127.32893641480153</c:v>
                </c:pt>
                <c:pt idx="38">
                  <c:v>183.24361396512541</c:v>
                </c:pt>
                <c:pt idx="39">
                  <c:v>166.43761448854178</c:v>
                </c:pt>
                <c:pt idx="40">
                  <c:v>172.56719304185202</c:v>
                </c:pt>
                <c:pt idx="41">
                  <c:v>165.48750705408889</c:v>
                </c:pt>
                <c:pt idx="42">
                  <c:v>230.33356623743825</c:v>
                </c:pt>
                <c:pt idx="43">
                  <c:v>173.50932195156452</c:v>
                </c:pt>
                <c:pt idx="44">
                  <c:v>194.73733982633962</c:v>
                </c:pt>
                <c:pt idx="45">
                  <c:v>215.23904852065468</c:v>
                </c:pt>
                <c:pt idx="46">
                  <c:v>249.54114349276443</c:v>
                </c:pt>
                <c:pt idx="47">
                  <c:v>221.62230692090569</c:v>
                </c:pt>
                <c:pt idx="48">
                  <c:v>245.25949977715987</c:v>
                </c:pt>
                <c:pt idx="49">
                  <c:v>174.35450269654078</c:v>
                </c:pt>
                <c:pt idx="50">
                  <c:v>242.13894352996962</c:v>
                </c:pt>
                <c:pt idx="51">
                  <c:v>192.40579858473959</c:v>
                </c:pt>
                <c:pt idx="52">
                  <c:v>225.19538806346597</c:v>
                </c:pt>
                <c:pt idx="53">
                  <c:v>324.00187016572568</c:v>
                </c:pt>
                <c:pt idx="54">
                  <c:v>250.88935594823036</c:v>
                </c:pt>
                <c:pt idx="55">
                  <c:v>292.55588954899258</c:v>
                </c:pt>
                <c:pt idx="56">
                  <c:v>238.61245038393932</c:v>
                </c:pt>
                <c:pt idx="57">
                  <c:v>202.84219266921198</c:v>
                </c:pt>
                <c:pt idx="58">
                  <c:v>244.9156733902488</c:v>
                </c:pt>
                <c:pt idx="59">
                  <c:v>233.10537801580523</c:v>
                </c:pt>
                <c:pt idx="60">
                  <c:v>193.10319401201849</c:v>
                </c:pt>
                <c:pt idx="61">
                  <c:v>197.66197687100268</c:v>
                </c:pt>
                <c:pt idx="62">
                  <c:v>319.06199607338766</c:v>
                </c:pt>
                <c:pt idx="63">
                  <c:v>329.93168795812647</c:v>
                </c:pt>
                <c:pt idx="64">
                  <c:v>418.61574158764336</c:v>
                </c:pt>
                <c:pt idx="65">
                  <c:v>312.1598271496116</c:v>
                </c:pt>
                <c:pt idx="66">
                  <c:v>315.37189596579236</c:v>
                </c:pt>
                <c:pt idx="67">
                  <c:v>292.00463788153911</c:v>
                </c:pt>
                <c:pt idx="68">
                  <c:v>312.3465041820395</c:v>
                </c:pt>
                <c:pt idx="69">
                  <c:v>308.13202373497131</c:v>
                </c:pt>
                <c:pt idx="70">
                  <c:v>401.61681642236658</c:v>
                </c:pt>
                <c:pt idx="71">
                  <c:v>305.19146791515999</c:v>
                </c:pt>
                <c:pt idx="72">
                  <c:v>274.46862981761126</c:v>
                </c:pt>
                <c:pt idx="73">
                  <c:v>196.15800876260477</c:v>
                </c:pt>
                <c:pt idx="74">
                  <c:v>214.23363061621541</c:v>
                </c:pt>
                <c:pt idx="75">
                  <c:v>196.74294926713725</c:v>
                </c:pt>
                <c:pt idx="76">
                  <c:v>175.16595564279385</c:v>
                </c:pt>
                <c:pt idx="77">
                  <c:v>172.50453412525232</c:v>
                </c:pt>
                <c:pt idx="78">
                  <c:v>190.97165131056116</c:v>
                </c:pt>
                <c:pt idx="79">
                  <c:v>203.90274693330784</c:v>
                </c:pt>
                <c:pt idx="80">
                  <c:v>214.1930293601643</c:v>
                </c:pt>
                <c:pt idx="81">
                  <c:v>189.62877671918574</c:v>
                </c:pt>
                <c:pt idx="82">
                  <c:v>231.73920781296056</c:v>
                </c:pt>
                <c:pt idx="83">
                  <c:v>262.0784155157499</c:v>
                </c:pt>
                <c:pt idx="84">
                  <c:v>224.78687244685094</c:v>
                </c:pt>
                <c:pt idx="85">
                  <c:v>177.66454686940108</c:v>
                </c:pt>
                <c:pt idx="86">
                  <c:v>300.49568507048843</c:v>
                </c:pt>
                <c:pt idx="87">
                  <c:v>271.76172201930649</c:v>
                </c:pt>
                <c:pt idx="88">
                  <c:v>279.32387333008404</c:v>
                </c:pt>
                <c:pt idx="89">
                  <c:v>251.07865120815976</c:v>
                </c:pt>
                <c:pt idx="90">
                  <c:v>296.60047134872195</c:v>
                </c:pt>
                <c:pt idx="91">
                  <c:v>238.2448162252434</c:v>
                </c:pt>
                <c:pt idx="92">
                  <c:v>251.30363473211327</c:v>
                </c:pt>
                <c:pt idx="93">
                  <c:v>267.78499754082162</c:v>
                </c:pt>
                <c:pt idx="94">
                  <c:v>314.66725492418823</c:v>
                </c:pt>
                <c:pt idx="95">
                  <c:v>242.74379434727516</c:v>
                </c:pt>
                <c:pt idx="96">
                  <c:v>219.46004157909729</c:v>
                </c:pt>
                <c:pt idx="97">
                  <c:v>244.2081404713723</c:v>
                </c:pt>
                <c:pt idx="98">
                  <c:v>317.53734356316011</c:v>
                </c:pt>
                <c:pt idx="99">
                  <c:v>258.06956150420217</c:v>
                </c:pt>
                <c:pt idx="100">
                  <c:v>213.93518672291339</c:v>
                </c:pt>
                <c:pt idx="101">
                  <c:v>224.11164681772843</c:v>
                </c:pt>
                <c:pt idx="102">
                  <c:v>194.25687373487693</c:v>
                </c:pt>
                <c:pt idx="103">
                  <c:v>177.33742635298165</c:v>
                </c:pt>
                <c:pt idx="104">
                  <c:v>203.20496313873883</c:v>
                </c:pt>
                <c:pt idx="105">
                  <c:v>192.25612817405118</c:v>
                </c:pt>
                <c:pt idx="106">
                  <c:v>210.11728548825576</c:v>
                </c:pt>
                <c:pt idx="107">
                  <c:v>225.80458985987235</c:v>
                </c:pt>
                <c:pt idx="108">
                  <c:v>242.80831676238176</c:v>
                </c:pt>
                <c:pt idx="109">
                  <c:v>169.47806637110415</c:v>
                </c:pt>
                <c:pt idx="110">
                  <c:v>181.20333460526354</c:v>
                </c:pt>
                <c:pt idx="111">
                  <c:v>173.19921806419092</c:v>
                </c:pt>
                <c:pt idx="112">
                  <c:v>186.5267629326581</c:v>
                </c:pt>
                <c:pt idx="113">
                  <c:v>174.81421645568841</c:v>
                </c:pt>
                <c:pt idx="114">
                  <c:v>232.16122911955154</c:v>
                </c:pt>
                <c:pt idx="115">
                  <c:v>193.37648836301409</c:v>
                </c:pt>
                <c:pt idx="116">
                  <c:v>204.5104075746259</c:v>
                </c:pt>
                <c:pt idx="117">
                  <c:v>207.55609062195558</c:v>
                </c:pt>
                <c:pt idx="118">
                  <c:v>284.80217090192167</c:v>
                </c:pt>
                <c:pt idx="119">
                  <c:v>329.90507937138938</c:v>
                </c:pt>
                <c:pt idx="120">
                  <c:v>311.21714603945037</c:v>
                </c:pt>
                <c:pt idx="121">
                  <c:v>328.29244518620294</c:v>
                </c:pt>
                <c:pt idx="122">
                  <c:v>472.00976436760067</c:v>
                </c:pt>
                <c:pt idx="123">
                  <c:v>603.56460806079838</c:v>
                </c:pt>
              </c:numCache>
            </c:numRef>
          </c:val>
          <c:smooth val="0"/>
          <c:extLst>
            <c:ext xmlns:c16="http://schemas.microsoft.com/office/drawing/2014/chart" uri="{C3380CC4-5D6E-409C-BE32-E72D297353CC}">
              <c16:uniqueId val="{00000000-E48D-4BAB-9AE9-472659840330}"/>
            </c:ext>
          </c:extLst>
        </c:ser>
        <c:dLbls>
          <c:showLegendKey val="0"/>
          <c:showVal val="0"/>
          <c:showCatName val="0"/>
          <c:showSerName val="0"/>
          <c:showPercent val="0"/>
          <c:showBubbleSize val="0"/>
        </c:dLbls>
        <c:smooth val="0"/>
        <c:axId val="1941652944"/>
        <c:axId val="1941638064"/>
      </c:lineChart>
      <c:catAx>
        <c:axId val="1941652944"/>
        <c:scaling>
          <c:orientation val="minMax"/>
        </c:scaling>
        <c:delete val="1"/>
        <c:axPos val="b"/>
        <c:numFmt formatCode="General" sourceLinked="1"/>
        <c:majorTickMark val="none"/>
        <c:minorTickMark val="none"/>
        <c:tickLblPos val="nextTo"/>
        <c:crossAx val="1941638064"/>
        <c:crosses val="autoZero"/>
        <c:auto val="1"/>
        <c:lblAlgn val="ctr"/>
        <c:lblOffset val="100"/>
        <c:noMultiLvlLbl val="0"/>
      </c:catAx>
      <c:valAx>
        <c:axId val="1941638064"/>
        <c:scaling>
          <c:orientation val="minMax"/>
        </c:scaling>
        <c:delete val="1"/>
        <c:axPos val="l"/>
        <c:numFmt formatCode="General" sourceLinked="1"/>
        <c:majorTickMark val="none"/>
        <c:minorTickMark val="none"/>
        <c:tickLblPos val="nextTo"/>
        <c:crossAx val="1941652944"/>
        <c:crosses val="autoZero"/>
        <c:crossBetween val="between"/>
      </c:valAx>
      <c:spPr>
        <a:noFill/>
        <a:ln>
          <a:noFill/>
        </a:ln>
        <a:effectLst/>
      </c:spPr>
    </c:plotArea>
    <c:legend>
      <c:legendPos val="r"/>
      <c:layout>
        <c:manualLayout>
          <c:xMode val="edge"/>
          <c:yMode val="edge"/>
          <c:x val="9.8059384961478396E-2"/>
          <c:y val="0.14258091692969665"/>
          <c:w val="0.16897031476840893"/>
          <c:h val="6.79425616056018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771425393629488E-2"/>
          <c:y val="5.8479589722337348E-2"/>
          <c:w val="0.93825214531993706"/>
          <c:h val="0.82202237878159967"/>
        </c:manualLayout>
      </c:layout>
      <c:lineChart>
        <c:grouping val="standard"/>
        <c:varyColors val="0"/>
        <c:ser>
          <c:idx val="0"/>
          <c:order val="0"/>
          <c:tx>
            <c:strRef>
              <c:f>'GDP CPI'!$B$1</c:f>
              <c:strCache>
                <c:ptCount val="1"/>
                <c:pt idx="0">
                  <c:v>CPI (% change y/y)</c:v>
                </c:pt>
              </c:strCache>
            </c:strRef>
          </c:tx>
          <c:spPr>
            <a:ln w="28575" cap="rnd">
              <a:solidFill>
                <a:srgbClr val="0F4A4E"/>
              </a:solidFill>
              <a:round/>
            </a:ln>
            <a:effectLst/>
          </c:spPr>
          <c:marker>
            <c:symbol val="none"/>
          </c:marker>
          <c:cat>
            <c:numRef>
              <c:f>'GDP CPI'!$A$2:$A$9</c:f>
              <c:numCache>
                <c:formatCode>General</c:formatCode>
                <c:ptCount val="8"/>
                <c:pt idx="0">
                  <c:v>2022</c:v>
                </c:pt>
                <c:pt idx="1">
                  <c:v>2023</c:v>
                </c:pt>
                <c:pt idx="2">
                  <c:v>2024</c:v>
                </c:pt>
                <c:pt idx="3">
                  <c:v>2025</c:v>
                </c:pt>
                <c:pt idx="4">
                  <c:v>2026</c:v>
                </c:pt>
                <c:pt idx="5">
                  <c:v>2027</c:v>
                </c:pt>
                <c:pt idx="6">
                  <c:v>2028</c:v>
                </c:pt>
                <c:pt idx="7">
                  <c:v>2029</c:v>
                </c:pt>
              </c:numCache>
            </c:numRef>
          </c:cat>
          <c:val>
            <c:numRef>
              <c:f>'GDP CPI'!$B$2:$B$9</c:f>
              <c:numCache>
                <c:formatCode>General</c:formatCode>
                <c:ptCount val="8"/>
                <c:pt idx="0">
                  <c:v>8.1999999999999993</c:v>
                </c:pt>
                <c:pt idx="1">
                  <c:v>6</c:v>
                </c:pt>
                <c:pt idx="2">
                  <c:v>4.7</c:v>
                </c:pt>
                <c:pt idx="3">
                  <c:v>3.6</c:v>
                </c:pt>
                <c:pt idx="4">
                  <c:v>3.1</c:v>
                </c:pt>
                <c:pt idx="5">
                  <c:v>2.9</c:v>
                </c:pt>
                <c:pt idx="6">
                  <c:v>2.9</c:v>
                </c:pt>
                <c:pt idx="7">
                  <c:v>2.7</c:v>
                </c:pt>
              </c:numCache>
            </c:numRef>
          </c:val>
          <c:smooth val="0"/>
          <c:extLst>
            <c:ext xmlns:c16="http://schemas.microsoft.com/office/drawing/2014/chart" uri="{C3380CC4-5D6E-409C-BE32-E72D297353CC}">
              <c16:uniqueId val="{00000000-6467-44FE-853E-391E48338612}"/>
            </c:ext>
          </c:extLst>
        </c:ser>
        <c:ser>
          <c:idx val="1"/>
          <c:order val="1"/>
          <c:tx>
            <c:strRef>
              <c:f>'GDP CPI'!$C$1</c:f>
              <c:strCache>
                <c:ptCount val="1"/>
                <c:pt idx="0">
                  <c:v>GDP, real (% change y/y)</c:v>
                </c:pt>
              </c:strCache>
            </c:strRef>
          </c:tx>
          <c:spPr>
            <a:ln w="28575" cap="rnd">
              <a:solidFill>
                <a:srgbClr val="FF6111"/>
              </a:solidFill>
              <a:round/>
            </a:ln>
            <a:effectLst/>
          </c:spPr>
          <c:marker>
            <c:symbol val="none"/>
          </c:marker>
          <c:cat>
            <c:numRef>
              <c:f>'GDP CPI'!$A$2:$A$9</c:f>
              <c:numCache>
                <c:formatCode>General</c:formatCode>
                <c:ptCount val="8"/>
                <c:pt idx="0">
                  <c:v>2022</c:v>
                </c:pt>
                <c:pt idx="1">
                  <c:v>2023</c:v>
                </c:pt>
                <c:pt idx="2">
                  <c:v>2024</c:v>
                </c:pt>
                <c:pt idx="3">
                  <c:v>2025</c:v>
                </c:pt>
                <c:pt idx="4">
                  <c:v>2026</c:v>
                </c:pt>
                <c:pt idx="5">
                  <c:v>2027</c:v>
                </c:pt>
                <c:pt idx="6">
                  <c:v>2028</c:v>
                </c:pt>
                <c:pt idx="7">
                  <c:v>2029</c:v>
                </c:pt>
              </c:numCache>
            </c:numRef>
          </c:cat>
          <c:val>
            <c:numRef>
              <c:f>'GDP CPI'!$C$2:$C$9</c:f>
              <c:numCache>
                <c:formatCode>General</c:formatCode>
                <c:ptCount val="8"/>
                <c:pt idx="0">
                  <c:v>3.4</c:v>
                </c:pt>
                <c:pt idx="1">
                  <c:v>2.9</c:v>
                </c:pt>
                <c:pt idx="2">
                  <c:v>2.8</c:v>
                </c:pt>
                <c:pt idx="3">
                  <c:v>2.4</c:v>
                </c:pt>
                <c:pt idx="4">
                  <c:v>2.4</c:v>
                </c:pt>
                <c:pt idx="5">
                  <c:v>2.9</c:v>
                </c:pt>
                <c:pt idx="6">
                  <c:v>2.8</c:v>
                </c:pt>
                <c:pt idx="7">
                  <c:v>2.6</c:v>
                </c:pt>
              </c:numCache>
            </c:numRef>
          </c:val>
          <c:smooth val="0"/>
          <c:extLst>
            <c:ext xmlns:c16="http://schemas.microsoft.com/office/drawing/2014/chart" uri="{C3380CC4-5D6E-409C-BE32-E72D297353CC}">
              <c16:uniqueId val="{00000001-6467-44FE-853E-391E48338612}"/>
            </c:ext>
          </c:extLst>
        </c:ser>
        <c:dLbls>
          <c:showLegendKey val="0"/>
          <c:showVal val="0"/>
          <c:showCatName val="0"/>
          <c:showSerName val="0"/>
          <c:showPercent val="0"/>
          <c:showBubbleSize val="0"/>
        </c:dLbls>
        <c:smooth val="0"/>
        <c:axId val="1941652944"/>
        <c:axId val="1941638064"/>
      </c:lineChart>
      <c:catAx>
        <c:axId val="194165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960000" spcFirstLastPara="1" vertOverflow="ellipsis" wrap="square" anchor="ctr" anchorCtr="1"/>
          <a:lstStyle/>
          <a:p>
            <a:pPr>
              <a:defRPr sz="18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941638064"/>
        <c:crosses val="autoZero"/>
        <c:auto val="1"/>
        <c:lblAlgn val="ctr"/>
        <c:lblOffset val="100"/>
        <c:noMultiLvlLbl val="0"/>
      </c:catAx>
      <c:valAx>
        <c:axId val="19416380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941652944"/>
        <c:crosses val="autoZero"/>
        <c:crossBetween val="between"/>
      </c:valAx>
      <c:spPr>
        <a:noFill/>
        <a:ln>
          <a:noFill/>
        </a:ln>
        <a:effectLst/>
      </c:spPr>
    </c:plotArea>
    <c:legend>
      <c:legendPos val="r"/>
      <c:layout>
        <c:manualLayout>
          <c:xMode val="edge"/>
          <c:yMode val="edge"/>
          <c:x val="0.76446403362926252"/>
          <c:y val="5.4397706865589181E-2"/>
          <c:w val="0.17383319351661555"/>
          <c:h val="9.6360417474582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latin typeface="Aptos" panose="020B00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DACBF40-33B4-452B-883C-7B243EDF64B5}" type="datetimeFigureOut">
              <a:rPr lang="en-US" smtClean="0"/>
              <a:t>6/11/25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45C70B2-7B24-4907-BD0A-D54C0D44B102}" type="slidenum">
              <a:rPr lang="en-US" smtClean="0"/>
              <a:t>‹#›</a:t>
            </a:fld>
            <a:endParaRPr lang="en-US"/>
          </a:p>
        </p:txBody>
      </p:sp>
    </p:spTree>
    <p:extLst>
      <p:ext uri="{BB962C8B-B14F-4D97-AF65-F5344CB8AC3E}">
        <p14:creationId xmlns:p14="http://schemas.microsoft.com/office/powerpoint/2010/main" val="315755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upport.google.com/websearch?p=ai_overviews&amp;hl=en-Z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American</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Arrived in South Africa at the dawn of democracy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Spent most of my adult life in South Africa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As a kid I was into sports- loved riding my bike, carried that with me (</a:t>
            </a:r>
            <a:r>
              <a:rPr lang="en-ZA" sz="1200" i="1" kern="1200" dirty="0" err="1">
                <a:solidFill>
                  <a:srgbClr val="412C5E"/>
                </a:solidFill>
                <a:latin typeface="+mn-lt"/>
                <a:ea typeface="+mn-ea"/>
                <a:cs typeface="+mn-cs"/>
              </a:rPr>
              <a:t>mtb</a:t>
            </a:r>
            <a:r>
              <a:rPr lang="en-ZA" sz="1200" i="1" kern="1200" dirty="0">
                <a:solidFill>
                  <a:srgbClr val="412C5E"/>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I wrestled- team sport but contested one on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Grew up in an era when boxing was on the ascendance- sport my father and I would watch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When I wrestled I tried to emulate the intensity and focus of Mike Tyson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i="1" kern="1200" dirty="0">
              <a:solidFill>
                <a:srgbClr val="412C5E"/>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“If you’re not humble, life will visit humbleness upon you.”</a:t>
            </a:r>
            <a:r>
              <a:rPr lang="en-ZA" sz="1200" b="1" kern="1200" dirty="0">
                <a:solidFill>
                  <a:srgbClr val="412C5E"/>
                </a:solidFill>
                <a:latin typeface="+mn-lt"/>
                <a:ea typeface="+mn-ea"/>
                <a:cs typeface="+mn-cs"/>
              </a:rPr>
              <a:t>- Mike Tyson</a:t>
            </a:r>
          </a:p>
          <a:p>
            <a:endParaRPr lang="en-US" dirty="0"/>
          </a:p>
          <a:p>
            <a:r>
              <a:rPr lang="en-US" dirty="0"/>
              <a:t>Prepare for a tour de force</a:t>
            </a:r>
          </a:p>
          <a:p>
            <a:endParaRPr lang="en-US" dirty="0"/>
          </a:p>
        </p:txBody>
      </p:sp>
      <p:sp>
        <p:nvSpPr>
          <p:cNvPr id="4" name="Slide Number Placeholder 3"/>
          <p:cNvSpPr>
            <a:spLocks noGrp="1"/>
          </p:cNvSpPr>
          <p:nvPr>
            <p:ph type="sldNum" sz="quarter" idx="5"/>
          </p:nvPr>
        </p:nvSpPr>
        <p:spPr/>
        <p:txBody>
          <a:bodyPr/>
          <a:lstStyle/>
          <a:p>
            <a:fld id="{445C70B2-7B24-4907-BD0A-D54C0D44B102}" type="slidenum">
              <a:rPr lang="en-US" smtClean="0"/>
              <a:t>2</a:t>
            </a:fld>
            <a:endParaRPr lang="en-US"/>
          </a:p>
        </p:txBody>
      </p:sp>
    </p:spTree>
    <p:extLst>
      <p:ext uri="{BB962C8B-B14F-4D97-AF65-F5344CB8AC3E}">
        <p14:creationId xmlns:p14="http://schemas.microsoft.com/office/powerpoint/2010/main" val="156764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4606-95BD-4BFF-543E-02EFC08D9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58F89-7A6C-2848-EA1A-94E3BDDE9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654EF-97F5-FAB1-06AB-2089320D36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“If you’re not humble, life will visit humbleness upon you.”</a:t>
            </a:r>
            <a:r>
              <a:rPr lang="en-ZA" sz="1200" b="1" kern="1200" dirty="0">
                <a:solidFill>
                  <a:srgbClr val="412C5E"/>
                </a:solidFill>
                <a:latin typeface="+mn-lt"/>
                <a:ea typeface="+mn-ea"/>
                <a:cs typeface="+mn-cs"/>
              </a:rPr>
              <a:t>- Mike Tyson</a:t>
            </a:r>
          </a:p>
          <a:p>
            <a:endParaRPr lang="en-US" dirty="0"/>
          </a:p>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E3D9845B-32E8-6956-C7A5-52D4AC68F7ED}"/>
              </a:ext>
            </a:extLst>
          </p:cNvPr>
          <p:cNvSpPr>
            <a:spLocks noGrp="1"/>
          </p:cNvSpPr>
          <p:nvPr>
            <p:ph type="sldNum" sz="quarter" idx="5"/>
          </p:nvPr>
        </p:nvSpPr>
        <p:spPr/>
        <p:txBody>
          <a:bodyPr/>
          <a:lstStyle/>
          <a:p>
            <a:fld id="{445C70B2-7B24-4907-BD0A-D54C0D44B102}" type="slidenum">
              <a:rPr lang="en-US" smtClean="0"/>
              <a:t>11</a:t>
            </a:fld>
            <a:endParaRPr lang="en-US"/>
          </a:p>
        </p:txBody>
      </p:sp>
    </p:spTree>
    <p:extLst>
      <p:ext uri="{BB962C8B-B14F-4D97-AF65-F5344CB8AC3E}">
        <p14:creationId xmlns:p14="http://schemas.microsoft.com/office/powerpoint/2010/main" val="48729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6CCBB-3059-8BF3-094C-D1CAA21B5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A049D-D9BA-6E74-920B-A69854D1C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2D1B3-D0EA-6FF5-05D0-6B8D133F07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“If you’re not humble, life will visit humbleness upon you.”</a:t>
            </a:r>
            <a:r>
              <a:rPr lang="en-ZA" sz="1200" b="1" kern="1200" dirty="0">
                <a:solidFill>
                  <a:srgbClr val="412C5E"/>
                </a:solidFill>
                <a:latin typeface="+mn-lt"/>
                <a:ea typeface="+mn-ea"/>
                <a:cs typeface="+mn-cs"/>
              </a:rPr>
              <a:t>- Mike Tyson</a:t>
            </a:r>
          </a:p>
          <a:p>
            <a:endParaRPr lang="en-US" dirty="0"/>
          </a:p>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1E2423E7-94BB-3E02-AFC1-E1345156F3B7}"/>
              </a:ext>
            </a:extLst>
          </p:cNvPr>
          <p:cNvSpPr>
            <a:spLocks noGrp="1"/>
          </p:cNvSpPr>
          <p:nvPr>
            <p:ph type="sldNum" sz="quarter" idx="5"/>
          </p:nvPr>
        </p:nvSpPr>
        <p:spPr/>
        <p:txBody>
          <a:bodyPr/>
          <a:lstStyle/>
          <a:p>
            <a:fld id="{445C70B2-7B24-4907-BD0A-D54C0D44B102}" type="slidenum">
              <a:rPr lang="en-US" smtClean="0"/>
              <a:t>12</a:t>
            </a:fld>
            <a:endParaRPr lang="en-US"/>
          </a:p>
        </p:txBody>
      </p:sp>
    </p:spTree>
    <p:extLst>
      <p:ext uri="{BB962C8B-B14F-4D97-AF65-F5344CB8AC3E}">
        <p14:creationId xmlns:p14="http://schemas.microsoft.com/office/powerpoint/2010/main" val="590854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ED167-EE56-B74F-B7C0-5DC94345166C}" type="slidenum">
              <a:rPr lang="en-US" smtClean="0"/>
              <a:t>13</a:t>
            </a:fld>
            <a:endParaRPr lang="en-US"/>
          </a:p>
        </p:txBody>
      </p:sp>
    </p:spTree>
    <p:extLst>
      <p:ext uri="{BB962C8B-B14F-4D97-AF65-F5344CB8AC3E}">
        <p14:creationId xmlns:p14="http://schemas.microsoft.com/office/powerpoint/2010/main" val="3813554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rgbClr val="412C5E"/>
                </a:solidFill>
                <a:latin typeface="+mn-lt"/>
                <a:ea typeface="+mn-ea"/>
                <a:cs typeface="+mn-cs"/>
              </a:rPr>
              <a:t>“If you’re not humble, life will visit humbleness upon you.”</a:t>
            </a:r>
            <a:r>
              <a:rPr lang="en-ZA" sz="1200" b="1" kern="1200" dirty="0">
                <a:solidFill>
                  <a:srgbClr val="412C5E"/>
                </a:solidFill>
                <a:latin typeface="+mn-lt"/>
                <a:ea typeface="+mn-ea"/>
                <a:cs typeface="+mn-cs"/>
              </a:rPr>
              <a:t>- Mike Tyson</a:t>
            </a:r>
          </a:p>
          <a:p>
            <a:endParaRPr lang="en-US" dirty="0"/>
          </a:p>
          <a:p>
            <a:r>
              <a:rPr lang="en-US" dirty="0"/>
              <a:t>Prepare for a tour de force</a:t>
            </a:r>
          </a:p>
          <a:p>
            <a:endParaRPr lang="en-US" dirty="0"/>
          </a:p>
        </p:txBody>
      </p:sp>
      <p:sp>
        <p:nvSpPr>
          <p:cNvPr id="4" name="Slide Number Placeholder 3"/>
          <p:cNvSpPr>
            <a:spLocks noGrp="1"/>
          </p:cNvSpPr>
          <p:nvPr>
            <p:ph type="sldNum" sz="quarter" idx="5"/>
          </p:nvPr>
        </p:nvSpPr>
        <p:spPr/>
        <p:txBody>
          <a:bodyPr/>
          <a:lstStyle/>
          <a:p>
            <a:fld id="{445C70B2-7B24-4907-BD0A-D54C0D44B102}" type="slidenum">
              <a:rPr lang="en-US" smtClean="0"/>
              <a:t>3</a:t>
            </a:fld>
            <a:endParaRPr lang="en-US"/>
          </a:p>
        </p:txBody>
      </p:sp>
    </p:spTree>
    <p:extLst>
      <p:ext uri="{BB962C8B-B14F-4D97-AF65-F5344CB8AC3E}">
        <p14:creationId xmlns:p14="http://schemas.microsoft.com/office/powerpoint/2010/main" val="213314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5C496-A77C-1878-09C2-40AAA34BA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31D7E-9C36-3E26-91DC-96723CA5F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C2E97-8F1C-7DA5-5911-5CB138F1781B}"/>
              </a:ext>
            </a:extLst>
          </p:cNvPr>
          <p:cNvSpPr>
            <a:spLocks noGrp="1"/>
          </p:cNvSpPr>
          <p:nvPr>
            <p:ph type="body" idx="1"/>
          </p:nvPr>
        </p:nvSpPr>
        <p:spPr/>
        <p:txBody>
          <a:bodyPr/>
          <a:lstStyle/>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9E8E22AD-338E-5565-6522-BA64F088D966}"/>
              </a:ext>
            </a:extLst>
          </p:cNvPr>
          <p:cNvSpPr>
            <a:spLocks noGrp="1"/>
          </p:cNvSpPr>
          <p:nvPr>
            <p:ph type="sldNum" sz="quarter" idx="5"/>
          </p:nvPr>
        </p:nvSpPr>
        <p:spPr/>
        <p:txBody>
          <a:bodyPr/>
          <a:lstStyle/>
          <a:p>
            <a:fld id="{445C70B2-7B24-4907-BD0A-D54C0D44B102}" type="slidenum">
              <a:rPr lang="en-US" smtClean="0"/>
              <a:t>4</a:t>
            </a:fld>
            <a:endParaRPr lang="en-US"/>
          </a:p>
        </p:txBody>
      </p:sp>
    </p:spTree>
    <p:extLst>
      <p:ext uri="{BB962C8B-B14F-4D97-AF65-F5344CB8AC3E}">
        <p14:creationId xmlns:p14="http://schemas.microsoft.com/office/powerpoint/2010/main" val="1104841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1A64-BD3B-0E79-A32D-78D2F7A08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3B381-2CEC-9AB1-982C-343334458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32CC3-4499-BD7D-41C4-60844B6B67D7}"/>
              </a:ext>
            </a:extLst>
          </p:cNvPr>
          <p:cNvSpPr>
            <a:spLocks noGrp="1"/>
          </p:cNvSpPr>
          <p:nvPr>
            <p:ph type="body" idx="1"/>
          </p:nvPr>
        </p:nvSpPr>
        <p:spPr/>
        <p:txBody>
          <a:bodyPr/>
          <a:lstStyle/>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C5A45446-D90E-488F-4DD8-0D74047EC25B}"/>
              </a:ext>
            </a:extLst>
          </p:cNvPr>
          <p:cNvSpPr>
            <a:spLocks noGrp="1"/>
          </p:cNvSpPr>
          <p:nvPr>
            <p:ph type="sldNum" sz="quarter" idx="5"/>
          </p:nvPr>
        </p:nvSpPr>
        <p:spPr/>
        <p:txBody>
          <a:bodyPr/>
          <a:lstStyle/>
          <a:p>
            <a:fld id="{445C70B2-7B24-4907-BD0A-D54C0D44B102}" type="slidenum">
              <a:rPr lang="en-US" smtClean="0"/>
              <a:t>5</a:t>
            </a:fld>
            <a:endParaRPr lang="en-US"/>
          </a:p>
        </p:txBody>
      </p:sp>
    </p:spTree>
    <p:extLst>
      <p:ext uri="{BB962C8B-B14F-4D97-AF65-F5344CB8AC3E}">
        <p14:creationId xmlns:p14="http://schemas.microsoft.com/office/powerpoint/2010/main" val="171319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3ABB1-D7C0-A623-697A-39ACC9EFC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61618-C28C-14C2-2C13-72CC076D0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62349-31E9-DFB9-F27B-D1A49A197024}"/>
              </a:ext>
            </a:extLst>
          </p:cNvPr>
          <p:cNvSpPr>
            <a:spLocks noGrp="1"/>
          </p:cNvSpPr>
          <p:nvPr>
            <p:ph type="body" idx="1"/>
          </p:nvPr>
        </p:nvSpPr>
        <p:spPr/>
        <p:txBody>
          <a:bodyPr/>
          <a:lstStyle/>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E77C1449-34E4-5936-9F95-B46E98E20590}"/>
              </a:ext>
            </a:extLst>
          </p:cNvPr>
          <p:cNvSpPr>
            <a:spLocks noGrp="1"/>
          </p:cNvSpPr>
          <p:nvPr>
            <p:ph type="sldNum" sz="quarter" idx="5"/>
          </p:nvPr>
        </p:nvSpPr>
        <p:spPr/>
        <p:txBody>
          <a:bodyPr/>
          <a:lstStyle/>
          <a:p>
            <a:fld id="{445C70B2-7B24-4907-BD0A-D54C0D44B102}" type="slidenum">
              <a:rPr lang="en-US" smtClean="0"/>
              <a:t>6</a:t>
            </a:fld>
            <a:endParaRPr lang="en-US"/>
          </a:p>
        </p:txBody>
      </p:sp>
    </p:spTree>
    <p:extLst>
      <p:ext uri="{BB962C8B-B14F-4D97-AF65-F5344CB8AC3E}">
        <p14:creationId xmlns:p14="http://schemas.microsoft.com/office/powerpoint/2010/main" val="386735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687A3-8D4C-8F06-4335-A866186BE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92C7A-913F-4ADF-9D71-64951D048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B1710-8B7C-77E9-00E6-CBCF0E2040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E06CCAD1-B9F7-FFB0-C90E-32B54E3D1E00}"/>
              </a:ext>
            </a:extLst>
          </p:cNvPr>
          <p:cNvSpPr>
            <a:spLocks noGrp="1"/>
          </p:cNvSpPr>
          <p:nvPr>
            <p:ph type="sldNum" sz="quarter" idx="5"/>
          </p:nvPr>
        </p:nvSpPr>
        <p:spPr/>
        <p:txBody>
          <a:bodyPr/>
          <a:lstStyle/>
          <a:p>
            <a:fld id="{445C70B2-7B24-4907-BD0A-D54C0D44B102}" type="slidenum">
              <a:rPr lang="en-US" smtClean="0"/>
              <a:t>7</a:t>
            </a:fld>
            <a:endParaRPr lang="en-US"/>
          </a:p>
        </p:txBody>
      </p:sp>
    </p:spTree>
    <p:extLst>
      <p:ext uri="{BB962C8B-B14F-4D97-AF65-F5344CB8AC3E}">
        <p14:creationId xmlns:p14="http://schemas.microsoft.com/office/powerpoint/2010/main" val="353708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F0783-1B0F-D7C5-C50B-DBA3C91C1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E7F20-F452-3243-4EB6-6F31D966B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80DD0-C3C7-D5E7-7881-306084CFF5C8}"/>
              </a:ext>
            </a:extLst>
          </p:cNvPr>
          <p:cNvSpPr>
            <a:spLocks noGrp="1"/>
          </p:cNvSpPr>
          <p:nvPr>
            <p:ph type="body" idx="1"/>
          </p:nvPr>
        </p:nvSpPr>
        <p:spPr/>
        <p:txBody>
          <a:bodyPr/>
          <a:lstStyle/>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9A8C30DA-F1F5-B019-F67E-D593DA5DDFED}"/>
              </a:ext>
            </a:extLst>
          </p:cNvPr>
          <p:cNvSpPr>
            <a:spLocks noGrp="1"/>
          </p:cNvSpPr>
          <p:nvPr>
            <p:ph type="sldNum" sz="quarter" idx="5"/>
          </p:nvPr>
        </p:nvSpPr>
        <p:spPr/>
        <p:txBody>
          <a:bodyPr/>
          <a:lstStyle/>
          <a:p>
            <a:fld id="{445C70B2-7B24-4907-BD0A-D54C0D44B102}" type="slidenum">
              <a:rPr lang="en-US" smtClean="0"/>
              <a:t>8</a:t>
            </a:fld>
            <a:endParaRPr lang="en-US"/>
          </a:p>
        </p:txBody>
      </p:sp>
    </p:spTree>
    <p:extLst>
      <p:ext uri="{BB962C8B-B14F-4D97-AF65-F5344CB8AC3E}">
        <p14:creationId xmlns:p14="http://schemas.microsoft.com/office/powerpoint/2010/main" val="302231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E5FB-794C-2106-D0AB-C2EAE2452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0C433-8447-6922-3EFF-975BF9BBA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9E5A4-AF9C-06DE-EBB8-8FCD2C6D4CB2}"/>
              </a:ext>
            </a:extLst>
          </p:cNvPr>
          <p:cNvSpPr>
            <a:spLocks noGrp="1"/>
          </p:cNvSpPr>
          <p:nvPr>
            <p:ph type="body" idx="1"/>
          </p:nvPr>
        </p:nvSpPr>
        <p:spPr/>
        <p:txBody>
          <a:bodyPr/>
          <a:lstStyle/>
          <a:p>
            <a:r>
              <a:rPr lang="en-US" dirty="0"/>
              <a:t>Prepare for a tour de force</a:t>
            </a:r>
          </a:p>
          <a:p>
            <a:endParaRPr lang="en-US" dirty="0"/>
          </a:p>
        </p:txBody>
      </p:sp>
      <p:sp>
        <p:nvSpPr>
          <p:cNvPr id="4" name="Slide Number Placeholder 3">
            <a:extLst>
              <a:ext uri="{FF2B5EF4-FFF2-40B4-BE49-F238E27FC236}">
                <a16:creationId xmlns:a16="http://schemas.microsoft.com/office/drawing/2014/main" id="{550FBC2D-18F5-3E0B-97B7-F6F952100213}"/>
              </a:ext>
            </a:extLst>
          </p:cNvPr>
          <p:cNvSpPr>
            <a:spLocks noGrp="1"/>
          </p:cNvSpPr>
          <p:nvPr>
            <p:ph type="sldNum" sz="quarter" idx="5"/>
          </p:nvPr>
        </p:nvSpPr>
        <p:spPr/>
        <p:txBody>
          <a:bodyPr/>
          <a:lstStyle/>
          <a:p>
            <a:fld id="{445C70B2-7B24-4907-BD0A-D54C0D44B102}" type="slidenum">
              <a:rPr lang="en-US" smtClean="0"/>
              <a:t>9</a:t>
            </a:fld>
            <a:endParaRPr lang="en-US"/>
          </a:p>
        </p:txBody>
      </p:sp>
    </p:spTree>
    <p:extLst>
      <p:ext uri="{BB962C8B-B14F-4D97-AF65-F5344CB8AC3E}">
        <p14:creationId xmlns:p14="http://schemas.microsoft.com/office/powerpoint/2010/main" val="278238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1CE2E-356F-26F0-825E-252681EE4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396D4-98B8-AEA9-25C2-F3937EC67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21109-87C7-81FC-070A-229036765026}"/>
              </a:ext>
            </a:extLst>
          </p:cNvPr>
          <p:cNvSpPr>
            <a:spLocks noGrp="1"/>
          </p:cNvSpPr>
          <p:nvPr>
            <p:ph type="body" idx="1"/>
          </p:nvPr>
        </p:nvSpPr>
        <p:spPr/>
        <p:txBody>
          <a:bodyPr/>
          <a:lstStyle/>
          <a:p>
            <a:r>
              <a:rPr lang="en-ZA" sz="1200" b="0" i="0" u="none" strike="noStrike" kern="1200" dirty="0">
                <a:solidFill>
                  <a:schemeClr val="tx1"/>
                </a:solidFill>
                <a:effectLst/>
                <a:latin typeface="+mn-lt"/>
                <a:ea typeface="+mn-ea"/>
                <a:cs typeface="+mn-cs"/>
              </a:rPr>
              <a:t>AI Overview</a:t>
            </a:r>
          </a:p>
          <a:p>
            <a:r>
              <a:rPr lang="en-ZA" sz="1200" b="0" i="0" u="none" strike="noStrike" kern="1200" dirty="0">
                <a:solidFill>
                  <a:schemeClr val="tx1"/>
                </a:solidFill>
                <a:effectLst/>
                <a:latin typeface="+mn-lt"/>
                <a:ea typeface="+mn-ea"/>
                <a:cs typeface="+mn-cs"/>
                <a:hlinkClick r:id="rId3"/>
              </a:rPr>
              <a:t>Learn more</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Consumers are increasingly reliant on technology for various aspects of their lives, from managing budgets to staying connected with friends, and they are using digital tools to make their lives easier, more efficient, and more enjoyable. This has led to a rapid shift in consumer </a:t>
            </a:r>
            <a:r>
              <a:rPr lang="en-ZA" sz="1200" b="0" i="0" u="none" strike="noStrike" kern="1200" dirty="0" err="1">
                <a:solidFill>
                  <a:schemeClr val="tx1"/>
                </a:solidFill>
                <a:effectLst/>
                <a:latin typeface="+mn-lt"/>
                <a:ea typeface="+mn-ea"/>
                <a:cs typeface="+mn-cs"/>
              </a:rPr>
              <a:t>behavior</a:t>
            </a:r>
            <a:r>
              <a:rPr lang="en-ZA" sz="1200" b="0" i="0" u="none" strike="noStrike" kern="1200" dirty="0">
                <a:solidFill>
                  <a:schemeClr val="tx1"/>
                </a:solidFill>
                <a:effectLst/>
                <a:latin typeface="+mn-lt"/>
                <a:ea typeface="+mn-ea"/>
                <a:cs typeface="+mn-cs"/>
              </a:rPr>
              <a:t>, where technology plays a central role in decision-making, information gathering, and product/service interaction. </a:t>
            </a:r>
          </a:p>
          <a:p>
            <a:r>
              <a:rPr lang="en-ZA" sz="1200" b="0" i="0" u="none" strike="noStrike" kern="1200" dirty="0">
                <a:solidFill>
                  <a:schemeClr val="tx1"/>
                </a:solidFill>
                <a:effectLst/>
                <a:latin typeface="+mn-lt"/>
                <a:ea typeface="+mn-ea"/>
                <a:cs typeface="+mn-cs"/>
              </a:rPr>
              <a:t>Here's a more detailed look at how consumers and technology interact:</a:t>
            </a:r>
          </a:p>
          <a:p>
            <a:r>
              <a:rPr lang="en-ZA" sz="1200" b="0" i="0" u="none" strike="noStrike" kern="1200" dirty="0">
                <a:solidFill>
                  <a:schemeClr val="tx1"/>
                </a:solidFill>
                <a:effectLst/>
                <a:latin typeface="+mn-lt"/>
                <a:ea typeface="+mn-ea"/>
                <a:cs typeface="+mn-cs"/>
              </a:rPr>
              <a:t>1. Digital Transformation and Consumer </a:t>
            </a:r>
            <a:r>
              <a:rPr lang="en-ZA" sz="1200" b="0" i="0" u="none" strike="noStrike" kern="1200" dirty="0" err="1">
                <a:solidFill>
                  <a:schemeClr val="tx1"/>
                </a:solidFill>
                <a:effectLst/>
                <a:latin typeface="+mn-lt"/>
                <a:ea typeface="+mn-ea"/>
                <a:cs typeface="+mn-cs"/>
              </a:rPr>
              <a:t>Behavior</a:t>
            </a:r>
            <a:r>
              <a:rPr lang="en-ZA" sz="1200" b="0" i="0" u="none" strike="noStrike" kern="1200" dirty="0">
                <a:solidFill>
                  <a:schemeClr val="tx1"/>
                </a:solidFill>
                <a:effectLst/>
                <a:latin typeface="+mn-lt"/>
                <a:ea typeface="+mn-ea"/>
                <a:cs typeface="+mn-cs"/>
              </a:rPr>
              <a:t>:</a:t>
            </a:r>
          </a:p>
          <a:p>
            <a:r>
              <a:rPr lang="en-ZA" sz="1200" b="1" i="0" u="none" strike="noStrike" kern="1200" dirty="0">
                <a:solidFill>
                  <a:schemeClr val="tx1"/>
                </a:solidFill>
                <a:effectLst/>
                <a:latin typeface="+mn-lt"/>
                <a:ea typeface="+mn-ea"/>
                <a:cs typeface="+mn-cs"/>
              </a:rPr>
              <a:t>Increased Digital Adoption:</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Consumers are embracing digital platforms and tools for various activities, including online shopping, social media engagement, financial management, and entertainment. </a:t>
            </a:r>
          </a:p>
          <a:p>
            <a:r>
              <a:rPr lang="en-ZA" sz="1200" b="1" i="0" u="none" strike="noStrike" kern="1200" dirty="0">
                <a:solidFill>
                  <a:schemeClr val="tx1"/>
                </a:solidFill>
                <a:effectLst/>
                <a:latin typeface="+mn-lt"/>
                <a:ea typeface="+mn-ea"/>
                <a:cs typeface="+mn-cs"/>
              </a:rPr>
              <a:t>Information Access:</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Technology provides instant access to information, allowing consumers to research products, compare prices, and find alternative brands easily. </a:t>
            </a:r>
          </a:p>
          <a:p>
            <a:r>
              <a:rPr lang="en-ZA" sz="1200" b="1" i="0" u="none" strike="noStrike" kern="1200" dirty="0">
                <a:solidFill>
                  <a:schemeClr val="tx1"/>
                </a:solidFill>
                <a:effectLst/>
                <a:latin typeface="+mn-lt"/>
                <a:ea typeface="+mn-ea"/>
                <a:cs typeface="+mn-cs"/>
              </a:rPr>
              <a:t>Empowered Decision-Making:</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Consumers have become more informed and empowered in their decision-making processes due to the availability of information and reviews online. </a:t>
            </a:r>
          </a:p>
          <a:p>
            <a:r>
              <a:rPr lang="en-ZA" sz="1200" b="0" i="0" u="none" strike="noStrike" kern="1200" dirty="0">
                <a:solidFill>
                  <a:schemeClr val="tx1"/>
                </a:solidFill>
                <a:effectLst/>
                <a:latin typeface="+mn-lt"/>
                <a:ea typeface="+mn-ea"/>
                <a:cs typeface="+mn-cs"/>
              </a:rPr>
              <a:t>2. Key Technologies Shaping Consumer </a:t>
            </a:r>
            <a:r>
              <a:rPr lang="en-ZA" sz="1200" b="0" i="0" u="none" strike="noStrike" kern="1200" dirty="0" err="1">
                <a:solidFill>
                  <a:schemeClr val="tx1"/>
                </a:solidFill>
                <a:effectLst/>
                <a:latin typeface="+mn-lt"/>
                <a:ea typeface="+mn-ea"/>
                <a:cs typeface="+mn-cs"/>
              </a:rPr>
              <a:t>Behavior</a:t>
            </a:r>
            <a:r>
              <a:rPr lang="en-ZA" sz="1200" b="0" i="0" u="none" strike="noStrike" kern="1200" dirty="0">
                <a:solidFill>
                  <a:schemeClr val="tx1"/>
                </a:solidFill>
                <a:effectLst/>
                <a:latin typeface="+mn-lt"/>
                <a:ea typeface="+mn-ea"/>
                <a:cs typeface="+mn-cs"/>
              </a:rPr>
              <a:t>:</a:t>
            </a:r>
          </a:p>
          <a:p>
            <a:r>
              <a:rPr lang="en-ZA" sz="1200" b="1" i="0" u="none" strike="noStrike" kern="1200" dirty="0">
                <a:solidFill>
                  <a:schemeClr val="tx1"/>
                </a:solidFill>
                <a:effectLst/>
                <a:latin typeface="+mn-lt"/>
                <a:ea typeface="+mn-ea"/>
                <a:cs typeface="+mn-cs"/>
              </a:rPr>
              <a:t>Mobile Technology:</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Smartphones and mobile applications have become essential tools for consumers, enabling them to access information, make purchases, and interact with brands on the go. </a:t>
            </a:r>
          </a:p>
          <a:p>
            <a:r>
              <a:rPr lang="en-ZA" sz="1200" b="1" i="0" u="none" strike="noStrike" kern="1200" dirty="0">
                <a:solidFill>
                  <a:schemeClr val="tx1"/>
                </a:solidFill>
                <a:effectLst/>
                <a:latin typeface="+mn-lt"/>
                <a:ea typeface="+mn-ea"/>
                <a:cs typeface="+mn-cs"/>
              </a:rPr>
              <a:t>Social Media:</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Social media platforms have become powerful tools for brand interaction, influencing consumer opinions, and creating online communities. </a:t>
            </a:r>
          </a:p>
          <a:p>
            <a:r>
              <a:rPr lang="en-ZA" sz="1200" b="1" i="0" u="none" strike="noStrike" kern="1200" dirty="0">
                <a:solidFill>
                  <a:schemeClr val="tx1"/>
                </a:solidFill>
                <a:effectLst/>
                <a:latin typeface="+mn-lt"/>
                <a:ea typeface="+mn-ea"/>
                <a:cs typeface="+mn-cs"/>
              </a:rPr>
              <a:t>Artificial Intelligence (AI):</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AI-powered technologies, such as personalized recommendations and chatbots, are influencing consumer purchasing decisions and improving customer service. </a:t>
            </a:r>
          </a:p>
          <a:p>
            <a:r>
              <a:rPr lang="en-ZA" sz="1200" b="1" i="0" u="none" strike="noStrike" kern="1200" dirty="0">
                <a:solidFill>
                  <a:schemeClr val="tx1"/>
                </a:solidFill>
                <a:effectLst/>
                <a:latin typeface="+mn-lt"/>
                <a:ea typeface="+mn-ea"/>
                <a:cs typeface="+mn-cs"/>
              </a:rPr>
              <a:t>Internet of Things (IoT):</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IoT devices, like smart home appliances, are changing how consumers interact with their environments and can provide convenience and efficiency. </a:t>
            </a:r>
          </a:p>
          <a:p>
            <a:r>
              <a:rPr lang="en-ZA" sz="1200" b="0" i="0" u="none" strike="noStrike" kern="1200" dirty="0">
                <a:solidFill>
                  <a:schemeClr val="tx1"/>
                </a:solidFill>
                <a:effectLst/>
                <a:latin typeface="+mn-lt"/>
                <a:ea typeface="+mn-ea"/>
                <a:cs typeface="+mn-cs"/>
              </a:rPr>
              <a:t>3. The Future of Consumer-Technology Interaction:</a:t>
            </a:r>
          </a:p>
          <a:p>
            <a:r>
              <a:rPr lang="en-ZA" sz="1200" b="1" i="0" u="none" strike="noStrike" kern="1200" dirty="0">
                <a:solidFill>
                  <a:schemeClr val="tx1"/>
                </a:solidFill>
                <a:effectLst/>
                <a:latin typeface="+mn-lt"/>
                <a:ea typeface="+mn-ea"/>
                <a:cs typeface="+mn-cs"/>
              </a:rPr>
              <a:t>Continued Digital Evolution:</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Technology continues to evolve rapidly, with new trends like AI, virtual reality, and augmented reality poised to further reshape consumer </a:t>
            </a:r>
            <a:r>
              <a:rPr lang="en-ZA" sz="1200" b="0" i="0" u="none" strike="noStrike" kern="1200" dirty="0" err="1">
                <a:solidFill>
                  <a:schemeClr val="tx1"/>
                </a:solidFill>
                <a:effectLst/>
                <a:latin typeface="+mn-lt"/>
                <a:ea typeface="+mn-ea"/>
                <a:cs typeface="+mn-cs"/>
              </a:rPr>
              <a:t>behavior</a:t>
            </a:r>
            <a:r>
              <a:rPr lang="en-ZA" sz="1200" b="0" i="0" u="none" strike="noStrike" kern="1200" dirty="0">
                <a:solidFill>
                  <a:schemeClr val="tx1"/>
                </a:solidFill>
                <a:effectLst/>
                <a:latin typeface="+mn-lt"/>
                <a:ea typeface="+mn-ea"/>
                <a:cs typeface="+mn-cs"/>
              </a:rPr>
              <a:t>. </a:t>
            </a:r>
          </a:p>
          <a:p>
            <a:r>
              <a:rPr lang="en-ZA" sz="1200" b="1" i="0" u="none" strike="noStrike" kern="1200" dirty="0">
                <a:solidFill>
                  <a:schemeClr val="tx1"/>
                </a:solidFill>
                <a:effectLst/>
                <a:latin typeface="+mn-lt"/>
                <a:ea typeface="+mn-ea"/>
                <a:cs typeface="+mn-cs"/>
              </a:rPr>
              <a:t>Focus on Personalized Experiences:</a:t>
            </a:r>
            <a:endParaRPr lang="en-ZA" sz="1200" b="0" i="0" u="none" strike="noStrike" kern="1200" dirty="0">
              <a:solidFill>
                <a:schemeClr val="tx1"/>
              </a:solidFill>
              <a:effectLst/>
              <a:latin typeface="+mn-lt"/>
              <a:ea typeface="+mn-ea"/>
              <a:cs typeface="+mn-cs"/>
            </a:endParaRPr>
          </a:p>
          <a:p>
            <a:pPr fontAlgn="ctr"/>
            <a:r>
              <a:rPr lang="en-ZA" sz="1200" b="0" i="0" u="none" strike="noStrike" kern="1200" dirty="0">
                <a:solidFill>
                  <a:schemeClr val="tx1"/>
                </a:solidFill>
                <a:effectLst/>
                <a:latin typeface="+mn-lt"/>
                <a:ea typeface="+mn-ea"/>
                <a:cs typeface="+mn-cs"/>
              </a:rPr>
              <a:t>Businesses are increasingly focusing on providing personalized experiences to consumers, leveraging data and technology to tailor offerings and interactions. </a:t>
            </a:r>
          </a:p>
          <a:p>
            <a:r>
              <a:rPr lang="en-ZA" sz="1200" b="1" i="0" u="none" strike="noStrike" kern="1200" dirty="0">
                <a:solidFill>
                  <a:schemeClr val="tx1"/>
                </a:solidFill>
                <a:effectLst/>
                <a:latin typeface="+mn-lt"/>
                <a:ea typeface="+mn-ea"/>
                <a:cs typeface="+mn-cs"/>
              </a:rPr>
              <a:t>Importance of Trust:</a:t>
            </a:r>
            <a:endParaRPr lang="en-ZA" sz="1200" b="0" i="0" u="none" strike="noStrike" kern="1200" dirty="0">
              <a:solidFill>
                <a:schemeClr val="tx1"/>
              </a:solidFill>
              <a:effectLst/>
              <a:latin typeface="+mn-lt"/>
              <a:ea typeface="+mn-ea"/>
              <a:cs typeface="+mn-cs"/>
            </a:endParaRPr>
          </a:p>
          <a:p>
            <a:r>
              <a:rPr lang="en-ZA" sz="1200" b="0" i="0" u="none" strike="noStrike" kern="1200" dirty="0">
                <a:solidFill>
                  <a:schemeClr val="tx1"/>
                </a:solidFill>
                <a:effectLst/>
                <a:latin typeface="+mn-lt"/>
                <a:ea typeface="+mn-ea"/>
                <a:cs typeface="+mn-cs"/>
              </a:rPr>
              <a:t>As consumers become more reliant on technology, building trust and transparency is crucial for businesses to maintain strong relationships</a:t>
            </a:r>
          </a:p>
          <a:p>
            <a:endParaRPr lang="en-US" dirty="0"/>
          </a:p>
          <a:p>
            <a:endParaRPr lang="en-US" dirty="0"/>
          </a:p>
        </p:txBody>
      </p:sp>
      <p:sp>
        <p:nvSpPr>
          <p:cNvPr id="4" name="Slide Number Placeholder 3">
            <a:extLst>
              <a:ext uri="{FF2B5EF4-FFF2-40B4-BE49-F238E27FC236}">
                <a16:creationId xmlns:a16="http://schemas.microsoft.com/office/drawing/2014/main" id="{117C6963-4604-6635-4C97-A86355CA177E}"/>
              </a:ext>
            </a:extLst>
          </p:cNvPr>
          <p:cNvSpPr>
            <a:spLocks noGrp="1"/>
          </p:cNvSpPr>
          <p:nvPr>
            <p:ph type="sldNum" sz="quarter" idx="5"/>
          </p:nvPr>
        </p:nvSpPr>
        <p:spPr/>
        <p:txBody>
          <a:bodyPr/>
          <a:lstStyle/>
          <a:p>
            <a:fld id="{445C70B2-7B24-4907-BD0A-D54C0D44B102}" type="slidenum">
              <a:rPr lang="en-US" smtClean="0"/>
              <a:t>10</a:t>
            </a:fld>
            <a:endParaRPr lang="en-US"/>
          </a:p>
        </p:txBody>
      </p:sp>
    </p:spTree>
    <p:extLst>
      <p:ext uri="{BB962C8B-B14F-4D97-AF65-F5344CB8AC3E}">
        <p14:creationId xmlns:p14="http://schemas.microsoft.com/office/powerpoint/2010/main" val="3462878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11100" b="1" i="0">
                <a:solidFill>
                  <a:schemeClr val="tx1"/>
                </a:solidFill>
                <a:latin typeface="Calibri"/>
                <a:cs typeface="Calibri"/>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1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364193" y="1080625"/>
            <a:ext cx="8806815" cy="1708160"/>
          </a:xfrm>
        </p:spPr>
        <p:txBody>
          <a:bodyPr lIns="0" tIns="0" rIns="0" bIns="0"/>
          <a:lstStyle>
            <a:lvl1pPr>
              <a:defRPr sz="11100" b="1" i="0">
                <a:solidFill>
                  <a:schemeClr val="tx1"/>
                </a:solidFill>
                <a:latin typeface="Calibri"/>
                <a:cs typeface="Calibri"/>
              </a:defRPr>
            </a:lvl1pPr>
          </a:lstStyle>
          <a:p>
            <a:pPr marL="12700">
              <a:spcBef>
                <a:spcPts val="130"/>
              </a:spcBef>
            </a:pPr>
            <a:r>
              <a:rPr lang="en-US" sz="11100" spc="994" dirty="0">
                <a:solidFill>
                  <a:srgbClr val="0F4A4E"/>
                </a:solidFill>
                <a:latin typeface="Outfit" pitchFamily="2" charset="0"/>
              </a:rPr>
              <a:t>HEADING</a:t>
            </a:r>
          </a:p>
        </p:txBody>
      </p:sp>
      <p:sp>
        <p:nvSpPr>
          <p:cNvPr id="3" name="Holder 3"/>
          <p:cNvSpPr>
            <a:spLocks noGrp="1"/>
          </p:cNvSpPr>
          <p:nvPr>
            <p:ph sz="half" idx="2"/>
          </p:nvPr>
        </p:nvSpPr>
        <p:spPr>
          <a:xfrm>
            <a:off x="3364193" y="4179688"/>
            <a:ext cx="6468746" cy="5935980"/>
          </a:xfrm>
          <a:prstGeom prst="rect">
            <a:avLst/>
          </a:prstGeom>
        </p:spPr>
        <p:txBody>
          <a:bodyPr wrap="square" lIns="0" tIns="0" rIns="0" bIns="0">
            <a:spAutoFit/>
          </a:bodyPr>
          <a:lstStyle>
            <a:lvl1pPr>
              <a:defRPr b="0" i="0">
                <a:solidFill>
                  <a:schemeClr val="tx1"/>
                </a:solidFill>
              </a:defRPr>
            </a:lvl1pPr>
          </a:lstStyle>
          <a:p>
            <a:pPr marL="0" algn="l" rtl="0"/>
            <a:endParaRPr dirty="0"/>
          </a:p>
        </p:txBody>
      </p:sp>
      <p:sp>
        <p:nvSpPr>
          <p:cNvPr id="4" name="Holder 4"/>
          <p:cNvSpPr>
            <a:spLocks noGrp="1"/>
          </p:cNvSpPr>
          <p:nvPr>
            <p:ph sz="half" idx="3"/>
          </p:nvPr>
        </p:nvSpPr>
        <p:spPr>
          <a:xfrm>
            <a:off x="10353611" y="3575176"/>
            <a:ext cx="7089839" cy="6490145"/>
          </a:xfrm>
          <a:prstGeom prst="rect">
            <a:avLst/>
          </a:prstGeom>
        </p:spPr>
        <p:txBody>
          <a:bodyPr wrap="square" lIns="0" tIns="0" rIns="0" bIns="0">
            <a:spAutoFit/>
          </a:bodyPr>
          <a:lstStyle>
            <a:lvl1pPr>
              <a:defRPr/>
            </a:lvl1pPr>
          </a:lstStyle>
          <a:p>
            <a:pPr marL="0" algn="l" rtl="0"/>
            <a:endParaRPr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object 4">
            <a:extLst>
              <a:ext uri="{FF2B5EF4-FFF2-40B4-BE49-F238E27FC236}">
                <a16:creationId xmlns:a16="http://schemas.microsoft.com/office/drawing/2014/main" id="{C02008CE-F778-F735-DC92-C279BBA8F64A}"/>
              </a:ext>
            </a:extLst>
          </p:cNvPr>
          <p:cNvSpPr txBox="1"/>
          <p:nvPr userDrawn="1"/>
        </p:nvSpPr>
        <p:spPr>
          <a:xfrm>
            <a:off x="3341801" y="2421014"/>
            <a:ext cx="8018780" cy="1154162"/>
          </a:xfrm>
          <a:prstGeom prst="rect">
            <a:avLst/>
          </a:prstGeom>
        </p:spPr>
        <p:txBody>
          <a:bodyPr vert="horz" wrap="square" lIns="0" tIns="15240" rIns="0" bIns="0" rtlCol="0">
            <a:spAutoFit/>
          </a:bodyPr>
          <a:lstStyle/>
          <a:p>
            <a:pPr marL="12700">
              <a:lnSpc>
                <a:spcPct val="100000"/>
              </a:lnSpc>
              <a:spcBef>
                <a:spcPts val="120"/>
              </a:spcBef>
            </a:pPr>
            <a:r>
              <a:rPr sz="7400" b="1" spc="680" dirty="0">
                <a:solidFill>
                  <a:srgbClr val="FF6111"/>
                </a:solidFill>
                <a:latin typeface="Calibri"/>
                <a:cs typeface="Calibri"/>
              </a:rPr>
              <a:t>SUB-</a:t>
            </a:r>
            <a:r>
              <a:rPr sz="7400" b="1" spc="660" dirty="0">
                <a:solidFill>
                  <a:srgbClr val="FF6111"/>
                </a:solidFill>
                <a:latin typeface="Calibri"/>
                <a:cs typeface="Calibri"/>
              </a:rPr>
              <a:t>HEADING</a:t>
            </a:r>
            <a:endParaRPr sz="1700" dirty="0">
              <a:solidFill>
                <a:srgbClr val="FF6111"/>
              </a:solidFill>
              <a:latin typeface="Calibri"/>
              <a:cs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100" b="1" i="0">
                <a:solidFill>
                  <a:schemeClr val="tx1"/>
                </a:solidFill>
                <a:latin typeface="Calibri"/>
                <a:cs typeface="Calibri"/>
              </a:defRPr>
            </a:lvl1pPr>
          </a:lstStyle>
          <a:p>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4" name="Picture 3">
            <a:extLst>
              <a:ext uri="{FF2B5EF4-FFF2-40B4-BE49-F238E27FC236}">
                <a16:creationId xmlns:a16="http://schemas.microsoft.com/office/drawing/2014/main" id="{74C95AD1-64E4-A2A3-BE10-5338E442D5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Tree>
    <p:extLst>
      <p:ext uri="{BB962C8B-B14F-4D97-AF65-F5344CB8AC3E}">
        <p14:creationId xmlns:p14="http://schemas.microsoft.com/office/powerpoint/2010/main" val="324666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6548A9-C754-5EFB-3DEC-809D76C2B45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39750" y="-1"/>
            <a:ext cx="3505200" cy="9001520"/>
          </a:xfrm>
          <a:prstGeom prst="rect">
            <a:avLst/>
          </a:prstGeom>
        </p:spPr>
      </p:pic>
      <p:pic>
        <p:nvPicPr>
          <p:cNvPr id="11" name="Picture 10">
            <a:extLst>
              <a:ext uri="{FF2B5EF4-FFF2-40B4-BE49-F238E27FC236}">
                <a16:creationId xmlns:a16="http://schemas.microsoft.com/office/drawing/2014/main" id="{B7F99401-2A8F-DC7F-E972-D444377145C9}"/>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7672050" y="15875"/>
            <a:ext cx="2901932" cy="11309351"/>
          </a:xfrm>
          <a:prstGeom prst="rect">
            <a:avLst/>
          </a:prstGeom>
        </p:spPr>
      </p:pic>
      <p:pic>
        <p:nvPicPr>
          <p:cNvPr id="12" name="Picture 11">
            <a:extLst>
              <a:ext uri="{FF2B5EF4-FFF2-40B4-BE49-F238E27FC236}">
                <a16:creationId xmlns:a16="http://schemas.microsoft.com/office/drawing/2014/main" id="{7AA4E7C8-52CD-8FAF-4942-2FE10A9ED78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 name="Holder 2"/>
          <p:cNvSpPr>
            <a:spLocks noGrp="1"/>
          </p:cNvSpPr>
          <p:nvPr>
            <p:ph type="title"/>
          </p:nvPr>
        </p:nvSpPr>
        <p:spPr>
          <a:xfrm>
            <a:off x="1814159" y="1080625"/>
            <a:ext cx="10356850" cy="3910394"/>
          </a:xfrm>
          <a:prstGeom prst="rect">
            <a:avLst/>
          </a:prstGeom>
        </p:spPr>
        <p:txBody>
          <a:bodyPr wrap="square" lIns="0" tIns="0" rIns="0" bIns="0">
            <a:spAutoFit/>
          </a:bodyPr>
          <a:lstStyle>
            <a:lvl1pPr>
              <a:defRPr sz="11100" b="1" i="0">
                <a:solidFill>
                  <a:schemeClr val="tx1"/>
                </a:solidFill>
                <a:latin typeface="Calibri"/>
                <a:cs typeface="Calibri"/>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DC5356-17F9-7108-48D5-47911DAF0985}"/>
              </a:ext>
            </a:extLst>
          </p:cNvPr>
          <p:cNvSpPr/>
          <p:nvPr/>
        </p:nvSpPr>
        <p:spPr>
          <a:xfrm>
            <a:off x="2889249" y="-1"/>
            <a:ext cx="10515601" cy="11309350"/>
          </a:xfrm>
          <a:prstGeom prst="rect">
            <a:avLst/>
          </a:prstGeom>
          <a:solidFill>
            <a:schemeClr val="bg1">
              <a:lumMod val="9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CB7F61-64E2-9D88-ED85-0E8B1B05EF7A}"/>
              </a:ext>
            </a:extLst>
          </p:cNvPr>
          <p:cNvSpPr txBox="1"/>
          <p:nvPr/>
        </p:nvSpPr>
        <p:spPr>
          <a:xfrm>
            <a:off x="3393523" y="1871113"/>
            <a:ext cx="9746634" cy="5139869"/>
          </a:xfrm>
          <a:prstGeom prst="rect">
            <a:avLst/>
          </a:prstGeom>
          <a:noFill/>
        </p:spPr>
        <p:txBody>
          <a:bodyPr wrap="square" rtlCol="0">
            <a:spAutoFit/>
          </a:bodyPr>
          <a:lstStyle/>
          <a:p>
            <a:pPr algn="l" defTabSz="1507846" rtl="0"/>
            <a:r>
              <a:rPr lang="en-US" sz="4400" b="1" kern="1200" dirty="0">
                <a:solidFill>
                  <a:srgbClr val="FF6111"/>
                </a:solidFill>
                <a:latin typeface="Aptos" panose="02110004020202020204"/>
                <a:ea typeface="+mn-ea"/>
                <a:cs typeface="+mn-cs"/>
              </a:rPr>
              <a:t>WARP SPEED AND TECTONIC SHIFTS</a:t>
            </a:r>
            <a:br>
              <a:rPr lang="en-US" sz="7915" b="1" kern="1200" dirty="0">
                <a:solidFill>
                  <a:srgbClr val="0F4A4E"/>
                </a:solidFill>
                <a:latin typeface="Aptos" panose="02110004020202020204"/>
                <a:ea typeface="+mn-ea"/>
                <a:cs typeface="+mn-cs"/>
              </a:rPr>
            </a:br>
            <a:r>
              <a:rPr lang="en-US" sz="6600" b="1" kern="1200" dirty="0">
                <a:solidFill>
                  <a:srgbClr val="0F4A4E"/>
                </a:solidFill>
                <a:latin typeface="Aptos" panose="02110004020202020204"/>
                <a:ea typeface="+mn-ea"/>
                <a:cs typeface="+mn-cs"/>
              </a:rPr>
              <a:t>HOW GLOBAL ECONOMIC SHIFTS ARE SHAPING AFRICA’S HOSPITALITY INDUSTRY</a:t>
            </a:r>
          </a:p>
          <a:p>
            <a:pPr algn="l" defTabSz="1507846" rtl="0"/>
            <a:r>
              <a:rPr lang="en-US" sz="2000" b="1" kern="1200" dirty="0">
                <a:solidFill>
                  <a:schemeClr val="bg1">
                    <a:lumMod val="75000"/>
                  </a:schemeClr>
                </a:solidFill>
                <a:latin typeface="Aptos" panose="02110004020202020204"/>
                <a:ea typeface="+mn-ea"/>
                <a:cs typeface="+mn-cs"/>
              </a:rPr>
              <a:t>June 18, 2025</a:t>
            </a:r>
            <a:endParaRPr lang="en-US" sz="1600" b="1" kern="1200" dirty="0">
              <a:solidFill>
                <a:schemeClr val="bg1">
                  <a:lumMod val="75000"/>
                </a:schemeClr>
              </a:solidFill>
              <a:latin typeface="Aptos" panose="02110004020202020204"/>
              <a:ea typeface="+mn-ea"/>
              <a:cs typeface="+mn-cs"/>
            </a:endParaRPr>
          </a:p>
        </p:txBody>
      </p:sp>
      <p:pic>
        <p:nvPicPr>
          <p:cNvPr id="8" name="Picture 7">
            <a:extLst>
              <a:ext uri="{FF2B5EF4-FFF2-40B4-BE49-F238E27FC236}">
                <a16:creationId xmlns:a16="http://schemas.microsoft.com/office/drawing/2014/main" id="{0F912714-B3E9-0D0D-0CB3-98105BEE1D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3505200" cy="9001520"/>
          </a:xfrm>
          <a:prstGeom prst="rect">
            <a:avLst/>
          </a:prstGeom>
        </p:spPr>
      </p:pic>
      <p:pic>
        <p:nvPicPr>
          <p:cNvPr id="10" name="Picture 9">
            <a:extLst>
              <a:ext uri="{FF2B5EF4-FFF2-40B4-BE49-F238E27FC236}">
                <a16:creationId xmlns:a16="http://schemas.microsoft.com/office/drawing/2014/main" id="{97D0C1D2-5469-3E9E-DD60-2648759101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3839" y="-1"/>
            <a:ext cx="2901932" cy="11309351"/>
          </a:xfrm>
          <a:prstGeom prst="rect">
            <a:avLst/>
          </a:prstGeom>
        </p:spPr>
      </p:pic>
      <p:pic>
        <p:nvPicPr>
          <p:cNvPr id="12" name="Picture 11">
            <a:extLst>
              <a:ext uri="{FF2B5EF4-FFF2-40B4-BE49-F238E27FC236}">
                <a16:creationId xmlns:a16="http://schemas.microsoft.com/office/drawing/2014/main" id="{5015F0B0-1AE2-694E-716B-186E322653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43250" y="1082675"/>
            <a:ext cx="3045416" cy="1371600"/>
          </a:xfrm>
          <a:prstGeom prst="rect">
            <a:avLst/>
          </a:prstGeom>
        </p:spPr>
      </p:pic>
      <p:pic>
        <p:nvPicPr>
          <p:cNvPr id="2" name="Picture 1" descr="A black background with purple and orange text&#10;&#10;AI-generated content may be incorrect.">
            <a:extLst>
              <a:ext uri="{FF2B5EF4-FFF2-40B4-BE49-F238E27FC236}">
                <a16:creationId xmlns:a16="http://schemas.microsoft.com/office/drawing/2014/main" id="{F96DA98C-453E-C475-C111-2F83BB7F3C9D}"/>
              </a:ext>
            </a:extLst>
          </p:cNvPr>
          <p:cNvPicPr>
            <a:picLocks noChangeAspect="1"/>
          </p:cNvPicPr>
          <p:nvPr/>
        </p:nvPicPr>
        <p:blipFill>
          <a:blip r:embed="rId5">
            <a:extLst>
              <a:ext uri="{28A0092B-C50C-407E-A947-70E740481C1C}">
                <a14:useLocalDpi xmlns:a14="http://schemas.microsoft.com/office/drawing/2010/main" val="0"/>
              </a:ext>
            </a:extLst>
          </a:blip>
          <a:srcRect t="29164" r="4809" b="29015"/>
          <a:stretch/>
        </p:blipFill>
        <p:spPr>
          <a:xfrm>
            <a:off x="6151295" y="9305039"/>
            <a:ext cx="3122045" cy="969828"/>
          </a:xfrm>
          <a:prstGeom prst="rect">
            <a:avLst/>
          </a:prstGeom>
        </p:spPr>
      </p:pic>
      <p:sp>
        <p:nvSpPr>
          <p:cNvPr id="6" name="TextBox 5">
            <a:extLst>
              <a:ext uri="{FF2B5EF4-FFF2-40B4-BE49-F238E27FC236}">
                <a16:creationId xmlns:a16="http://schemas.microsoft.com/office/drawing/2014/main" id="{DD942BE6-97DB-5AF7-C91D-AE82EC051FBB}"/>
              </a:ext>
            </a:extLst>
          </p:cNvPr>
          <p:cNvSpPr txBox="1"/>
          <p:nvPr/>
        </p:nvSpPr>
        <p:spPr>
          <a:xfrm>
            <a:off x="3379152" y="9159875"/>
            <a:ext cx="5603581" cy="1226170"/>
          </a:xfrm>
          <a:prstGeom prst="rect">
            <a:avLst/>
          </a:prstGeom>
          <a:noFill/>
        </p:spPr>
        <p:txBody>
          <a:bodyPr wrap="square" rtlCol="0">
            <a:spAutoFit/>
          </a:bodyPr>
          <a:lstStyle/>
          <a:p>
            <a:pPr algn="l" defTabSz="1507846" rtl="0"/>
            <a:r>
              <a:rPr lang="en-US" sz="2400" b="1" kern="1200" dirty="0">
                <a:solidFill>
                  <a:srgbClr val="525252"/>
                </a:solidFill>
                <a:latin typeface="Aptos" panose="02110004020202020204"/>
                <a:ea typeface="+mn-ea"/>
                <a:cs typeface="+mn-cs"/>
              </a:rPr>
              <a:t>Presented by</a:t>
            </a:r>
          </a:p>
          <a:p>
            <a:pPr algn="l" defTabSz="1507846" rtl="0"/>
            <a:r>
              <a:rPr lang="en-US" sz="3000" b="1" kern="1200" dirty="0">
                <a:solidFill>
                  <a:srgbClr val="FF6111"/>
                </a:solidFill>
                <a:latin typeface="Aptos" panose="02110004020202020204"/>
                <a:ea typeface="+mn-ea"/>
                <a:cs typeface="+mn-cs"/>
              </a:rPr>
              <a:t>Herman Warren </a:t>
            </a:r>
            <a:r>
              <a:rPr lang="en-ZA" sz="2968" kern="1200" dirty="0">
                <a:solidFill>
                  <a:srgbClr val="FF6111"/>
                </a:solidFill>
                <a:latin typeface="Aptos" panose="02110004020202020204"/>
                <a:ea typeface="+mn-ea"/>
                <a:cs typeface="+mn-cs"/>
              </a:rPr>
              <a:t>|</a:t>
            </a:r>
            <a:br>
              <a:rPr lang="en-ZA" sz="2968" kern="1200" dirty="0">
                <a:solidFill>
                  <a:srgbClr val="525252"/>
                </a:solidFill>
                <a:latin typeface="Aptos" panose="02110004020202020204"/>
                <a:ea typeface="+mn-ea"/>
                <a:cs typeface="+mn-cs"/>
              </a:rPr>
            </a:br>
            <a:r>
              <a:rPr lang="en-ZA" sz="2000" kern="1200" dirty="0">
                <a:solidFill>
                  <a:srgbClr val="525252"/>
                </a:solidFill>
                <a:latin typeface="Aptos" panose="02110004020202020204"/>
                <a:ea typeface="+mn-ea"/>
                <a:cs typeface="+mn-cs"/>
              </a:rPr>
              <a:t>Managing Partner</a:t>
            </a:r>
            <a:endParaRPr lang="en-US" sz="2968" kern="1200" dirty="0">
              <a:solidFill>
                <a:srgbClr val="525252"/>
              </a:solidFill>
              <a:latin typeface="Aptos" panose="02110004020202020204"/>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78C89-FFD6-5809-B47D-AFEF573AAC0E}"/>
            </a:ext>
          </a:extLst>
        </p:cNvPr>
        <p:cNvGrpSpPr/>
        <p:nvPr/>
      </p:nvGrpSpPr>
      <p:grpSpPr>
        <a:xfrm>
          <a:off x="0" y="0"/>
          <a:ext cx="0" cy="0"/>
          <a:chOff x="0" y="0"/>
          <a:chExt cx="0" cy="0"/>
        </a:xfrm>
      </p:grpSpPr>
      <p:pic>
        <p:nvPicPr>
          <p:cNvPr id="7" name="Picture 6" descr="A black background with purple and orange text&#10;&#10;AI-generated content may be incorrect.">
            <a:extLst>
              <a:ext uri="{FF2B5EF4-FFF2-40B4-BE49-F238E27FC236}">
                <a16:creationId xmlns:a16="http://schemas.microsoft.com/office/drawing/2014/main" id="{9554DBE1-7DA4-162D-63D1-2A97A9BBDC00}"/>
              </a:ext>
            </a:extLst>
          </p:cNvPr>
          <p:cNvPicPr>
            <a:picLocks noChangeAspect="1"/>
          </p:cNvPicPr>
          <p:nvPr/>
        </p:nvPicPr>
        <p:blipFill>
          <a:blip r:embed="rId3">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2" name="Picture 11">
            <a:extLst>
              <a:ext uri="{FF2B5EF4-FFF2-40B4-BE49-F238E27FC236}">
                <a16:creationId xmlns:a16="http://schemas.microsoft.com/office/drawing/2014/main" id="{556C461B-C5BB-E60A-0C58-D2A6ED2743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8C69092B-0D03-59A1-2641-08C8D4CA23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5" name="Picture 14">
            <a:extLst>
              <a:ext uri="{FF2B5EF4-FFF2-40B4-BE49-F238E27FC236}">
                <a16:creationId xmlns:a16="http://schemas.microsoft.com/office/drawing/2014/main" id="{1B418703-17B3-E1CA-9E1C-2C4088BD3DA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E7F53B15-9F6A-1EEA-81A1-A9D86FB01AB5}"/>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sp>
        <p:nvSpPr>
          <p:cNvPr id="9" name="Rectangle 8">
            <a:extLst>
              <a:ext uri="{FF2B5EF4-FFF2-40B4-BE49-F238E27FC236}">
                <a16:creationId xmlns:a16="http://schemas.microsoft.com/office/drawing/2014/main" id="{44F22FEA-5059-AB1B-2DDB-EA83E25CE4D4}"/>
              </a:ext>
            </a:extLst>
          </p:cNvPr>
          <p:cNvSpPr/>
          <p:nvPr/>
        </p:nvSpPr>
        <p:spPr>
          <a:xfrm>
            <a:off x="-670" y="1158875"/>
            <a:ext cx="20367776" cy="8274974"/>
          </a:xfrm>
          <a:prstGeom prst="rect">
            <a:avLst/>
          </a:prstGeom>
          <a:solidFill>
            <a:schemeClr val="bg1">
              <a:lumMod val="9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6A0C461-C77A-5EC6-C244-B141DB2544D8}"/>
              </a:ext>
            </a:extLst>
          </p:cNvPr>
          <p:cNvSpPr txBox="1"/>
          <p:nvPr/>
        </p:nvSpPr>
        <p:spPr>
          <a:xfrm>
            <a:off x="374650" y="1292605"/>
            <a:ext cx="16267593" cy="1938992"/>
          </a:xfrm>
          <a:prstGeom prst="rect">
            <a:avLst/>
          </a:prstGeom>
          <a:noFill/>
        </p:spPr>
        <p:txBody>
          <a:bodyPr wrap="square">
            <a:spAutoFit/>
          </a:bodyPr>
          <a:lstStyle/>
          <a:p>
            <a:pPr algn="l"/>
            <a:r>
              <a:rPr kumimoji="0" lang="en-US" sz="6000" i="0" u="none" strike="noStrike" kern="1200" cap="none" spc="0" normalizeH="0" baseline="0" noProof="0" dirty="0">
                <a:ln>
                  <a:noFill/>
                </a:ln>
                <a:solidFill>
                  <a:srgbClr val="FF6111"/>
                </a:solidFill>
                <a:effectLst/>
                <a:uLnTx/>
                <a:uFillTx/>
                <a:latin typeface="Aptos" panose="02110004020202020204"/>
                <a:ea typeface="+mn-ea"/>
                <a:cs typeface="+mn-cs"/>
              </a:rPr>
              <a:t>MACRO TRENDS IN FOCUS</a:t>
            </a:r>
            <a:b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br>
            <a:r>
              <a:rPr kumimoji="0" lang="en-US" sz="6000" b="1" i="0" u="none" strike="noStrike" kern="1200" cap="none" spc="0" normalizeH="0" baseline="0" noProof="0" dirty="0">
                <a:ln>
                  <a:noFill/>
                </a:ln>
                <a:solidFill>
                  <a:srgbClr val="525252"/>
                </a:solidFill>
                <a:effectLst/>
                <a:uLnTx/>
                <a:uFillTx/>
                <a:latin typeface="Aptos" panose="02110004020202020204"/>
                <a:ea typeface="+mn-ea"/>
                <a:cs typeface="+mn-cs"/>
              </a:rPr>
              <a:t>TRADE, DEMOGRAPHY &amp; TECHNOLOGY</a:t>
            </a:r>
          </a:p>
        </p:txBody>
      </p:sp>
      <p:pic>
        <p:nvPicPr>
          <p:cNvPr id="8" name="Picture 7" descr="A chart showing different colors of the world population&#10;&#10;AI-generated content may be incorrect.">
            <a:extLst>
              <a:ext uri="{FF2B5EF4-FFF2-40B4-BE49-F238E27FC236}">
                <a16:creationId xmlns:a16="http://schemas.microsoft.com/office/drawing/2014/main" id="{EE704D50-9E7E-6FA9-B27B-4285D6E11B51}"/>
              </a:ext>
            </a:extLst>
          </p:cNvPr>
          <p:cNvPicPr>
            <a:picLocks noChangeAspect="1"/>
          </p:cNvPicPr>
          <p:nvPr/>
        </p:nvPicPr>
        <p:blipFill>
          <a:blip r:embed="rId7"/>
          <a:stretch>
            <a:fillRect/>
          </a:stretch>
        </p:blipFill>
        <p:spPr>
          <a:xfrm>
            <a:off x="5333144" y="3202794"/>
            <a:ext cx="8676794" cy="6021692"/>
          </a:xfrm>
          <a:prstGeom prst="rect">
            <a:avLst/>
          </a:prstGeom>
        </p:spPr>
      </p:pic>
      <p:pic>
        <p:nvPicPr>
          <p:cNvPr id="10" name="Picture 9">
            <a:extLst>
              <a:ext uri="{FF2B5EF4-FFF2-40B4-BE49-F238E27FC236}">
                <a16:creationId xmlns:a16="http://schemas.microsoft.com/office/drawing/2014/main" id="{FE3FF310-1B88-9DAD-C39E-38CAD442CCED}"/>
              </a:ext>
            </a:extLst>
          </p:cNvPr>
          <p:cNvPicPr>
            <a:picLocks noChangeAspect="1"/>
          </p:cNvPicPr>
          <p:nvPr/>
        </p:nvPicPr>
        <p:blipFill>
          <a:blip r:embed="rId8"/>
          <a:stretch>
            <a:fillRect/>
          </a:stretch>
        </p:blipFill>
        <p:spPr>
          <a:xfrm>
            <a:off x="568002" y="3202794"/>
            <a:ext cx="4647555" cy="6021771"/>
          </a:xfrm>
          <a:prstGeom prst="rect">
            <a:avLst/>
          </a:prstGeom>
        </p:spPr>
      </p:pic>
      <p:pic>
        <p:nvPicPr>
          <p:cNvPr id="14" name="Picture 13" descr="Close up of person using smartphone">
            <a:extLst>
              <a:ext uri="{FF2B5EF4-FFF2-40B4-BE49-F238E27FC236}">
                <a16:creationId xmlns:a16="http://schemas.microsoft.com/office/drawing/2014/main" id="{FF4994E6-4BAB-A5DC-A4BD-2AC032CF1295}"/>
              </a:ext>
            </a:extLst>
          </p:cNvPr>
          <p:cNvPicPr>
            <a:picLocks noChangeAspect="1"/>
          </p:cNvPicPr>
          <p:nvPr/>
        </p:nvPicPr>
        <p:blipFill>
          <a:blip r:embed="rId9" cstate="print">
            <a:extLst>
              <a:ext uri="{28A0092B-C50C-407E-A947-70E740481C1C}">
                <a14:useLocalDpi xmlns:a14="http://schemas.microsoft.com/office/drawing/2010/main" val="0"/>
              </a:ext>
            </a:extLst>
          </a:blip>
          <a:srcRect l="29156" r="5817"/>
          <a:stretch>
            <a:fillRect/>
          </a:stretch>
        </p:blipFill>
        <p:spPr>
          <a:xfrm>
            <a:off x="14127525" y="3208594"/>
            <a:ext cx="5865245" cy="6010092"/>
          </a:xfrm>
          <a:prstGeom prst="rect">
            <a:avLst/>
          </a:prstGeom>
        </p:spPr>
      </p:pic>
    </p:spTree>
    <p:extLst>
      <p:ext uri="{BB962C8B-B14F-4D97-AF65-F5344CB8AC3E}">
        <p14:creationId xmlns:p14="http://schemas.microsoft.com/office/powerpoint/2010/main" val="3888092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77D5A-F83E-98DA-3E9D-D49C46AC64E2}"/>
            </a:ext>
          </a:extLst>
        </p:cNvPr>
        <p:cNvGrpSpPr/>
        <p:nvPr/>
      </p:nvGrpSpPr>
      <p:grpSpPr>
        <a:xfrm>
          <a:off x="0" y="0"/>
          <a:ext cx="0" cy="0"/>
          <a:chOff x="0" y="0"/>
          <a:chExt cx="0" cy="0"/>
        </a:xfrm>
      </p:grpSpPr>
      <p:pic>
        <p:nvPicPr>
          <p:cNvPr id="2" name="Picture 1" descr="A pair of boxers in a boxing ring&#10;&#10;AI-generated content may be incorrect.">
            <a:extLst>
              <a:ext uri="{FF2B5EF4-FFF2-40B4-BE49-F238E27FC236}">
                <a16:creationId xmlns:a16="http://schemas.microsoft.com/office/drawing/2014/main" id="{87B54300-6440-8EE5-FCC2-A65F2124AAE9}"/>
              </a:ext>
            </a:extLst>
          </p:cNvPr>
          <p:cNvPicPr>
            <a:picLocks noChangeAspect="1"/>
          </p:cNvPicPr>
          <p:nvPr/>
        </p:nvPicPr>
        <p:blipFill>
          <a:blip r:embed="rId3"/>
          <a:stretch>
            <a:fillRect/>
          </a:stretch>
        </p:blipFill>
        <p:spPr>
          <a:xfrm>
            <a:off x="8280368" y="1558283"/>
            <a:ext cx="12065014" cy="7982592"/>
          </a:xfrm>
          <a:prstGeom prst="rect">
            <a:avLst/>
          </a:prstGeom>
        </p:spPr>
      </p:pic>
      <p:pic>
        <p:nvPicPr>
          <p:cNvPr id="12" name="Picture 11">
            <a:extLst>
              <a:ext uri="{FF2B5EF4-FFF2-40B4-BE49-F238E27FC236}">
                <a16:creationId xmlns:a16="http://schemas.microsoft.com/office/drawing/2014/main" id="{F8834832-60F3-82B9-17E0-68638E5B28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6B9CE779-F691-A4C8-0906-9EDD786B0B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7" name="Picture 6" descr="A black background with purple and orange text&#10;&#10;AI-generated content may be incorrect.">
            <a:extLst>
              <a:ext uri="{FF2B5EF4-FFF2-40B4-BE49-F238E27FC236}">
                <a16:creationId xmlns:a16="http://schemas.microsoft.com/office/drawing/2014/main" id="{37471653-ECB9-81CC-ADCF-73A93CD7FA59}"/>
              </a:ext>
            </a:extLst>
          </p:cNvPr>
          <p:cNvPicPr>
            <a:picLocks noChangeAspect="1"/>
          </p:cNvPicPr>
          <p:nvPr/>
        </p:nvPicPr>
        <p:blipFill>
          <a:blip r:embed="rId6">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sp>
        <p:nvSpPr>
          <p:cNvPr id="10" name="TextBox 9">
            <a:extLst>
              <a:ext uri="{FF2B5EF4-FFF2-40B4-BE49-F238E27FC236}">
                <a16:creationId xmlns:a16="http://schemas.microsoft.com/office/drawing/2014/main" id="{FC2BBCF3-7417-B7EE-33C9-CACF1B4CF47F}"/>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grpSp>
        <p:nvGrpSpPr>
          <p:cNvPr id="5" name="Group 4">
            <a:extLst>
              <a:ext uri="{FF2B5EF4-FFF2-40B4-BE49-F238E27FC236}">
                <a16:creationId xmlns:a16="http://schemas.microsoft.com/office/drawing/2014/main" id="{49742F6C-C0D2-0C2F-A363-00E4DC4069F9}"/>
              </a:ext>
            </a:extLst>
          </p:cNvPr>
          <p:cNvGrpSpPr/>
          <p:nvPr/>
        </p:nvGrpSpPr>
        <p:grpSpPr>
          <a:xfrm>
            <a:off x="0" y="3063876"/>
            <a:ext cx="11880850" cy="6095998"/>
            <a:chOff x="0" y="3063876"/>
            <a:chExt cx="11880850" cy="6095998"/>
          </a:xfrm>
        </p:grpSpPr>
        <p:sp>
          <p:nvSpPr>
            <p:cNvPr id="20" name="Rectangle 19">
              <a:extLst>
                <a:ext uri="{FF2B5EF4-FFF2-40B4-BE49-F238E27FC236}">
                  <a16:creationId xmlns:a16="http://schemas.microsoft.com/office/drawing/2014/main" id="{F27DD965-A013-C003-B8AA-CEB7D9D7EF81}"/>
                </a:ext>
              </a:extLst>
            </p:cNvPr>
            <p:cNvSpPr/>
            <p:nvPr/>
          </p:nvSpPr>
          <p:spPr>
            <a:xfrm>
              <a:off x="0" y="3063876"/>
              <a:ext cx="10966450" cy="6095998"/>
            </a:xfrm>
            <a:prstGeom prst="rect">
              <a:avLst/>
            </a:prstGeom>
            <a:solidFill>
              <a:schemeClr val="bg1">
                <a:lumMod val="95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zz</a:t>
              </a:r>
              <a:endParaRPr lang="en-US" dirty="0"/>
            </a:p>
          </p:txBody>
        </p:sp>
        <p:sp>
          <p:nvSpPr>
            <p:cNvPr id="17" name="TextBox 16">
              <a:extLst>
                <a:ext uri="{FF2B5EF4-FFF2-40B4-BE49-F238E27FC236}">
                  <a16:creationId xmlns:a16="http://schemas.microsoft.com/office/drawing/2014/main" id="{8C846C1A-BA7C-0647-6B35-D0C0F4675BAB}"/>
                </a:ext>
              </a:extLst>
            </p:cNvPr>
            <p:cNvSpPr txBox="1"/>
            <p:nvPr/>
          </p:nvSpPr>
          <p:spPr>
            <a:xfrm>
              <a:off x="603250" y="5834898"/>
              <a:ext cx="11277600" cy="3139321"/>
            </a:xfrm>
            <a:prstGeom prst="rect">
              <a:avLst/>
            </a:prstGeom>
            <a:noFill/>
          </p:spPr>
          <p:txBody>
            <a:bodyPr wrap="square">
              <a:spAutoFit/>
            </a:bodyPr>
            <a:lstStyle/>
            <a:p>
              <a:r>
                <a:rPr lang="en-ZA" sz="5400" i="1" dirty="0">
                  <a:solidFill>
                    <a:srgbClr val="0F4A4E"/>
                  </a:solidFill>
                  <a:latin typeface="Aptos" panose="020B0004020202020204" pitchFamily="34" charset="0"/>
                </a:rPr>
                <a:t>“If you’re not humble,</a:t>
              </a:r>
            </a:p>
            <a:p>
              <a:r>
                <a:rPr lang="en-ZA" sz="5400" i="1" dirty="0">
                  <a:solidFill>
                    <a:srgbClr val="0F4A4E"/>
                  </a:solidFill>
                  <a:latin typeface="Aptos" panose="020B0004020202020204" pitchFamily="34" charset="0"/>
                </a:rPr>
                <a:t> </a:t>
              </a:r>
              <a:r>
                <a:rPr lang="en-ZA" sz="5400" i="1" dirty="0">
                  <a:solidFill>
                    <a:srgbClr val="FF6111"/>
                  </a:solidFill>
                  <a:latin typeface="Aptos" panose="020B0004020202020204" pitchFamily="34" charset="0"/>
                </a:rPr>
                <a:t>life will visit humbleness on you</a:t>
              </a:r>
              <a:r>
                <a:rPr lang="en-ZA" sz="5400" i="1" dirty="0">
                  <a:solidFill>
                    <a:srgbClr val="0F4A4E"/>
                  </a:solidFill>
                  <a:latin typeface="Aptos" panose="020B0004020202020204" pitchFamily="34" charset="0"/>
                </a:rPr>
                <a:t>.”</a:t>
              </a:r>
              <a:br>
                <a:rPr lang="en-ZA" sz="5400" i="1" dirty="0">
                  <a:solidFill>
                    <a:srgbClr val="0F4A4E"/>
                  </a:solidFill>
                  <a:latin typeface="Aptos" panose="020B0004020202020204" pitchFamily="34" charset="0"/>
                </a:rPr>
              </a:br>
              <a:br>
                <a:rPr lang="en-ZA" sz="5400" i="1" dirty="0">
                  <a:solidFill>
                    <a:srgbClr val="0F4A4E"/>
                  </a:solidFill>
                  <a:latin typeface="Aptos" panose="020B0004020202020204" pitchFamily="34" charset="0"/>
                </a:rPr>
              </a:br>
              <a:r>
                <a:rPr kumimoji="0" lang="en-US" sz="3600" u="none" strike="noStrike" kern="1200" cap="none" spc="0" normalizeH="0" baseline="0" noProof="0" dirty="0">
                  <a:ln>
                    <a:noFill/>
                  </a:ln>
                  <a:solidFill>
                    <a:srgbClr val="525252"/>
                  </a:solidFill>
                  <a:effectLst/>
                  <a:uLnTx/>
                  <a:uFillTx/>
                  <a:latin typeface="Aptos" panose="020B0004020202020204" pitchFamily="34" charset="0"/>
                  <a:ea typeface="+mn-ea"/>
                  <a:cs typeface="+mn-cs"/>
                </a:rPr>
                <a:t>Mike Tyson</a:t>
              </a:r>
              <a:endParaRPr lang="en-US" dirty="0">
                <a:solidFill>
                  <a:srgbClr val="525252"/>
                </a:solidFill>
                <a:latin typeface="Aptos" panose="020B0004020202020204" pitchFamily="34" charset="0"/>
              </a:endParaRPr>
            </a:p>
          </p:txBody>
        </p:sp>
        <p:sp>
          <p:nvSpPr>
            <p:cNvPr id="3" name="TextBox 2">
              <a:extLst>
                <a:ext uri="{FF2B5EF4-FFF2-40B4-BE49-F238E27FC236}">
                  <a16:creationId xmlns:a16="http://schemas.microsoft.com/office/drawing/2014/main" id="{D84F3E7C-9D56-A847-9727-0294CD72DACA}"/>
                </a:ext>
              </a:extLst>
            </p:cNvPr>
            <p:cNvSpPr txBox="1"/>
            <p:nvPr/>
          </p:nvSpPr>
          <p:spPr>
            <a:xfrm>
              <a:off x="603250" y="3738158"/>
              <a:ext cx="9677400" cy="1938992"/>
            </a:xfrm>
            <a:prstGeom prst="rect">
              <a:avLst/>
            </a:prstGeom>
            <a:noFill/>
          </p:spPr>
          <p:txBody>
            <a:bodyPr wrap="square">
              <a:spAutoFit/>
            </a:bodyPr>
            <a:lstStyle/>
            <a:p>
              <a:pPr algn="l"/>
              <a: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t>BEHAVIOR INFLUENCES OUTCOME</a:t>
              </a:r>
              <a:endParaRPr lang="en-US" sz="2800" dirty="0"/>
            </a:p>
          </p:txBody>
        </p:sp>
      </p:grpSp>
      <p:sp>
        <p:nvSpPr>
          <p:cNvPr id="4" name="TextBox 3">
            <a:extLst>
              <a:ext uri="{FF2B5EF4-FFF2-40B4-BE49-F238E27FC236}">
                <a16:creationId xmlns:a16="http://schemas.microsoft.com/office/drawing/2014/main" id="{7E8EE0BC-5E02-8C20-51A8-E22B0D0A2D82}"/>
              </a:ext>
            </a:extLst>
          </p:cNvPr>
          <p:cNvSpPr txBox="1"/>
          <p:nvPr/>
        </p:nvSpPr>
        <p:spPr>
          <a:xfrm>
            <a:off x="8460843" y="9227749"/>
            <a:ext cx="4512238" cy="276999"/>
          </a:xfrm>
          <a:prstGeom prst="rect">
            <a:avLst/>
          </a:prstGeom>
          <a:noFill/>
        </p:spPr>
        <p:txBody>
          <a:bodyPr wrap="square">
            <a:spAutoFit/>
          </a:bodyPr>
          <a:lstStyle/>
          <a:p>
            <a:r>
              <a:rPr lang="en-US" sz="1200" dirty="0">
                <a:solidFill>
                  <a:schemeClr val="bg1"/>
                </a:solidFill>
                <a:latin typeface="Aptos" panose="020B0004020202020204" pitchFamily="34" charset="0"/>
              </a:rPr>
              <a:t>Image Source: </a:t>
            </a:r>
            <a:r>
              <a:rPr lang="en-US" sz="1200" i="1" dirty="0">
                <a:solidFill>
                  <a:schemeClr val="bg1"/>
                </a:solidFill>
                <a:latin typeface="Aptos" panose="020B0004020202020204" pitchFamily="34" charset="0"/>
              </a:rPr>
              <a:t>The Guardian</a:t>
            </a:r>
            <a:endParaRPr lang="en-US" sz="1200" dirty="0">
              <a:solidFill>
                <a:schemeClr val="bg1"/>
              </a:solidFill>
              <a:latin typeface="Aptos" panose="020B0004020202020204" pitchFamily="34" charset="0"/>
            </a:endParaRPr>
          </a:p>
        </p:txBody>
      </p:sp>
    </p:spTree>
    <p:extLst>
      <p:ext uri="{BB962C8B-B14F-4D97-AF65-F5344CB8AC3E}">
        <p14:creationId xmlns:p14="http://schemas.microsoft.com/office/powerpoint/2010/main" val="338540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EB58-FF1B-9CAD-3710-33D55C4D237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414F61E-6FCD-D849-FF5F-4F91A3BD68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F294FF75-48C4-0F10-9051-1C5243A53E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7" name="Picture 6" descr="A black background with purple and orange text&#10;&#10;AI-generated content may be incorrect.">
            <a:extLst>
              <a:ext uri="{FF2B5EF4-FFF2-40B4-BE49-F238E27FC236}">
                <a16:creationId xmlns:a16="http://schemas.microsoft.com/office/drawing/2014/main" id="{AA2799CB-6700-857E-FDA3-6B8A0BABD2CB}"/>
              </a:ext>
            </a:extLst>
          </p:cNvPr>
          <p:cNvPicPr>
            <a:picLocks noChangeAspect="1"/>
          </p:cNvPicPr>
          <p:nvPr/>
        </p:nvPicPr>
        <p:blipFill>
          <a:blip r:embed="rId5">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sp>
        <p:nvSpPr>
          <p:cNvPr id="10" name="TextBox 9">
            <a:extLst>
              <a:ext uri="{FF2B5EF4-FFF2-40B4-BE49-F238E27FC236}">
                <a16:creationId xmlns:a16="http://schemas.microsoft.com/office/drawing/2014/main" id="{913E0F1F-A260-DD92-80E2-CFE7D09459DB}"/>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grpSp>
        <p:nvGrpSpPr>
          <p:cNvPr id="6" name="Group 5">
            <a:extLst>
              <a:ext uri="{FF2B5EF4-FFF2-40B4-BE49-F238E27FC236}">
                <a16:creationId xmlns:a16="http://schemas.microsoft.com/office/drawing/2014/main" id="{FD40E7D1-9393-85D6-DEC7-C1764FC5A1F0}"/>
              </a:ext>
            </a:extLst>
          </p:cNvPr>
          <p:cNvGrpSpPr/>
          <p:nvPr/>
        </p:nvGrpSpPr>
        <p:grpSpPr>
          <a:xfrm>
            <a:off x="0" y="3063876"/>
            <a:ext cx="20345382" cy="6095997"/>
            <a:chOff x="0" y="3063876"/>
            <a:chExt cx="20345382" cy="6095997"/>
          </a:xfrm>
        </p:grpSpPr>
        <p:sp>
          <p:nvSpPr>
            <p:cNvPr id="20" name="Rectangle 19">
              <a:extLst>
                <a:ext uri="{FF2B5EF4-FFF2-40B4-BE49-F238E27FC236}">
                  <a16:creationId xmlns:a16="http://schemas.microsoft.com/office/drawing/2014/main" id="{DA8FD480-BF04-0A03-7795-79CD52B12023}"/>
                </a:ext>
              </a:extLst>
            </p:cNvPr>
            <p:cNvSpPr/>
            <p:nvPr/>
          </p:nvSpPr>
          <p:spPr>
            <a:xfrm>
              <a:off x="0" y="3063876"/>
              <a:ext cx="20345382" cy="6095997"/>
            </a:xfrm>
            <a:prstGeom prst="rect">
              <a:avLst/>
            </a:prstGeom>
            <a:solidFill>
              <a:schemeClr val="bg1">
                <a:lumMod val="95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zz</a:t>
              </a:r>
              <a:endParaRPr lang="en-US" dirty="0"/>
            </a:p>
          </p:txBody>
        </p:sp>
        <p:sp>
          <p:nvSpPr>
            <p:cNvPr id="3" name="TextBox 2">
              <a:extLst>
                <a:ext uri="{FF2B5EF4-FFF2-40B4-BE49-F238E27FC236}">
                  <a16:creationId xmlns:a16="http://schemas.microsoft.com/office/drawing/2014/main" id="{9B450AC5-2659-975F-5D76-3CEE6D9418C6}"/>
                </a:ext>
              </a:extLst>
            </p:cNvPr>
            <p:cNvSpPr txBox="1"/>
            <p:nvPr/>
          </p:nvSpPr>
          <p:spPr>
            <a:xfrm>
              <a:off x="373572" y="4052479"/>
              <a:ext cx="9677400" cy="4524315"/>
            </a:xfrm>
            <a:prstGeom prst="rect">
              <a:avLst/>
            </a:prstGeom>
            <a:noFill/>
          </p:spPr>
          <p:txBody>
            <a:bodyPr wrap="square">
              <a:spAutoFit/>
            </a:bodyPr>
            <a:lstStyle/>
            <a:p>
              <a:r>
                <a:rPr lang="en-US" sz="5400" dirty="0">
                  <a:solidFill>
                    <a:srgbClr val="FF6111"/>
                  </a:solidFill>
                </a:rPr>
                <a:t>THRIVING THROUGH VOLATILITY</a:t>
              </a:r>
              <a:br>
                <a:rPr lang="en-US" sz="6000" b="1" dirty="0">
                  <a:solidFill>
                    <a:schemeClr val="tx1">
                      <a:lumMod val="75000"/>
                      <a:lumOff val="25000"/>
                    </a:schemeClr>
                  </a:solidFill>
                </a:rPr>
              </a:br>
              <a:r>
                <a:rPr lang="en-US" sz="6000" b="1" dirty="0">
                  <a:solidFill>
                    <a:srgbClr val="0F4A4E"/>
                  </a:solidFill>
                </a:rPr>
                <a:t>PRINCIPLES &amp;</a:t>
              </a:r>
            </a:p>
            <a:p>
              <a:r>
                <a:rPr lang="en-US" sz="6000" b="1" dirty="0">
                  <a:solidFill>
                    <a:srgbClr val="0F4A4E"/>
                  </a:solidFill>
                </a:rPr>
                <a:t>LEADERSHIP</a:t>
              </a:r>
            </a:p>
            <a:p>
              <a:r>
                <a:rPr lang="en-US" sz="6000" b="1" dirty="0">
                  <a:solidFill>
                    <a:srgbClr val="0F4A4E"/>
                  </a:solidFill>
                </a:rPr>
                <a:t>MAKE THE DIFFERENCE</a:t>
              </a:r>
            </a:p>
          </p:txBody>
        </p:sp>
      </p:grpSp>
      <p:grpSp>
        <p:nvGrpSpPr>
          <p:cNvPr id="5" name="Group 4">
            <a:extLst>
              <a:ext uri="{FF2B5EF4-FFF2-40B4-BE49-F238E27FC236}">
                <a16:creationId xmlns:a16="http://schemas.microsoft.com/office/drawing/2014/main" id="{17D28DB4-F42E-2DD6-E662-0D43DD2BFA3F}"/>
              </a:ext>
            </a:extLst>
          </p:cNvPr>
          <p:cNvGrpSpPr/>
          <p:nvPr/>
        </p:nvGrpSpPr>
        <p:grpSpPr>
          <a:xfrm>
            <a:off x="9918173" y="3178174"/>
            <a:ext cx="10427209" cy="6134101"/>
            <a:chOff x="9918173" y="3178174"/>
            <a:chExt cx="10427209" cy="6134101"/>
          </a:xfrm>
        </p:grpSpPr>
        <p:pic>
          <p:nvPicPr>
            <p:cNvPr id="4" name="Picture 3" descr="A person in a suit raising his hand&#10;&#10;AI-generated content may be incorrect.">
              <a:extLst>
                <a:ext uri="{FF2B5EF4-FFF2-40B4-BE49-F238E27FC236}">
                  <a16:creationId xmlns:a16="http://schemas.microsoft.com/office/drawing/2014/main" id="{B81979DD-0156-FF98-4D77-040B190FEB9B}"/>
                </a:ext>
              </a:extLst>
            </p:cNvPr>
            <p:cNvPicPr>
              <a:picLocks noChangeAspect="1"/>
            </p:cNvPicPr>
            <p:nvPr/>
          </p:nvPicPr>
          <p:blipFill>
            <a:blip r:embed="rId6"/>
            <a:stretch>
              <a:fillRect/>
            </a:stretch>
          </p:blipFill>
          <p:spPr>
            <a:xfrm>
              <a:off x="9918173" y="3178174"/>
              <a:ext cx="10427209" cy="5867399"/>
            </a:xfrm>
            <a:prstGeom prst="rect">
              <a:avLst/>
            </a:prstGeom>
          </p:spPr>
        </p:pic>
        <p:sp>
          <p:nvSpPr>
            <p:cNvPr id="2" name="TextBox 1">
              <a:extLst>
                <a:ext uri="{FF2B5EF4-FFF2-40B4-BE49-F238E27FC236}">
                  <a16:creationId xmlns:a16="http://schemas.microsoft.com/office/drawing/2014/main" id="{94091A9E-3D32-4C5E-42A8-037EDC4B1E66}"/>
                </a:ext>
              </a:extLst>
            </p:cNvPr>
            <p:cNvSpPr txBox="1"/>
            <p:nvPr/>
          </p:nvSpPr>
          <p:spPr>
            <a:xfrm>
              <a:off x="9918173" y="9035276"/>
              <a:ext cx="4512238" cy="276999"/>
            </a:xfrm>
            <a:prstGeom prst="rect">
              <a:avLst/>
            </a:prstGeom>
            <a:noFill/>
          </p:spPr>
          <p:txBody>
            <a:bodyPr wrap="square">
              <a:spAutoFit/>
            </a:bodyPr>
            <a:lstStyle/>
            <a:p>
              <a:r>
                <a:rPr lang="en-US" sz="1200" dirty="0">
                  <a:solidFill>
                    <a:schemeClr val="tx1"/>
                  </a:solidFill>
                  <a:latin typeface="Aptos" panose="020B0004020202020204" pitchFamily="34" charset="0"/>
                </a:rPr>
                <a:t>Image Source: BBC</a:t>
              </a:r>
            </a:p>
          </p:txBody>
        </p:sp>
      </p:grpSp>
    </p:spTree>
    <p:extLst>
      <p:ext uri="{BB962C8B-B14F-4D97-AF65-F5344CB8AC3E}">
        <p14:creationId xmlns:p14="http://schemas.microsoft.com/office/powerpoint/2010/main" val="76364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77D1-DC08-31ED-CE3B-50CBBA740016}"/>
            </a:ext>
          </a:extLst>
        </p:cNvPr>
        <p:cNvGrpSpPr/>
        <p:nvPr/>
      </p:nvGrpSpPr>
      <p:grpSpPr>
        <a:xfrm>
          <a:off x="0" y="0"/>
          <a:ext cx="0" cy="0"/>
          <a:chOff x="0" y="0"/>
          <a:chExt cx="0" cy="0"/>
        </a:xfrm>
      </p:grpSpPr>
      <p:pic>
        <p:nvPicPr>
          <p:cNvPr id="2" name="Picture 1" descr="A person in a white shirt&#10;&#10;AI-generated content may be incorrect.">
            <a:extLst>
              <a:ext uri="{FF2B5EF4-FFF2-40B4-BE49-F238E27FC236}">
                <a16:creationId xmlns:a16="http://schemas.microsoft.com/office/drawing/2014/main" id="{0134C695-B3A0-DBFF-0A5E-64829CC08DC9}"/>
              </a:ext>
            </a:extLst>
          </p:cNvPr>
          <p:cNvPicPr>
            <a:picLocks noChangeAspect="1"/>
          </p:cNvPicPr>
          <p:nvPr/>
        </p:nvPicPr>
        <p:blipFill>
          <a:blip r:embed="rId3"/>
          <a:stretch>
            <a:fillRect/>
          </a:stretch>
        </p:blipFill>
        <p:spPr>
          <a:xfrm>
            <a:off x="4661520" y="2119869"/>
            <a:ext cx="5568874" cy="7806551"/>
          </a:xfrm>
          <a:prstGeom prst="rect">
            <a:avLst/>
          </a:prstGeom>
        </p:spPr>
      </p:pic>
      <p:pic>
        <p:nvPicPr>
          <p:cNvPr id="4" name="Picture 3" descr="Qr code&#10;&#10;Description automatically generated">
            <a:extLst>
              <a:ext uri="{FF2B5EF4-FFF2-40B4-BE49-F238E27FC236}">
                <a16:creationId xmlns:a16="http://schemas.microsoft.com/office/drawing/2014/main" id="{2BA4A1AA-E6C6-1298-F56D-F8148F831908}"/>
              </a:ext>
            </a:extLst>
          </p:cNvPr>
          <p:cNvPicPr>
            <a:picLocks noChangeAspect="1"/>
          </p:cNvPicPr>
          <p:nvPr/>
        </p:nvPicPr>
        <p:blipFill rotWithShape="1">
          <a:blip r:embed="rId4"/>
          <a:srcRect t="40000" b="28138"/>
          <a:stretch/>
        </p:blipFill>
        <p:spPr>
          <a:xfrm>
            <a:off x="10591652" y="6786035"/>
            <a:ext cx="4794989" cy="3140385"/>
          </a:xfrm>
          <a:prstGeom prst="rect">
            <a:avLst/>
          </a:prstGeom>
        </p:spPr>
      </p:pic>
      <p:sp>
        <p:nvSpPr>
          <p:cNvPr id="5" name="TextBox 4">
            <a:extLst>
              <a:ext uri="{FF2B5EF4-FFF2-40B4-BE49-F238E27FC236}">
                <a16:creationId xmlns:a16="http://schemas.microsoft.com/office/drawing/2014/main" id="{584668A0-F919-6BAD-BC0A-CBC079A882BF}"/>
              </a:ext>
            </a:extLst>
          </p:cNvPr>
          <p:cNvSpPr txBox="1"/>
          <p:nvPr/>
        </p:nvSpPr>
        <p:spPr>
          <a:xfrm>
            <a:off x="10766230" y="3897087"/>
            <a:ext cx="5406209" cy="2223879"/>
          </a:xfrm>
          <a:prstGeom prst="rect">
            <a:avLst/>
          </a:prstGeom>
          <a:noFill/>
        </p:spPr>
        <p:txBody>
          <a:bodyPr wrap="square">
            <a:spAutoFit/>
          </a:bodyPr>
          <a:lstStyle/>
          <a:p>
            <a:r>
              <a:rPr lang="en-US" sz="4617" b="1" dirty="0">
                <a:solidFill>
                  <a:schemeClr val="tx1">
                    <a:lumMod val="75000"/>
                    <a:lumOff val="25000"/>
                  </a:schemeClr>
                </a:solidFill>
                <a:latin typeface="+mj-lt"/>
                <a:ea typeface="+mn-ea"/>
                <a:cs typeface="+mn-cs"/>
              </a:rPr>
              <a:t>Connect with Herman Warren</a:t>
            </a:r>
          </a:p>
          <a:p>
            <a:r>
              <a:rPr lang="en-US" sz="4617" dirty="0">
                <a:solidFill>
                  <a:schemeClr val="tx1">
                    <a:lumMod val="75000"/>
                    <a:lumOff val="25000"/>
                  </a:schemeClr>
                </a:solidFill>
                <a:latin typeface="+mj-lt"/>
                <a:ea typeface="+mn-ea"/>
                <a:cs typeface="+mn-cs"/>
              </a:rPr>
              <a:t>on LinkedIn</a:t>
            </a:r>
            <a:endParaRPr lang="en-US" sz="4617" dirty="0">
              <a:latin typeface="+mj-lt"/>
            </a:endParaRPr>
          </a:p>
        </p:txBody>
      </p:sp>
      <p:sp>
        <p:nvSpPr>
          <p:cNvPr id="6" name="Rectangle 5">
            <a:extLst>
              <a:ext uri="{FF2B5EF4-FFF2-40B4-BE49-F238E27FC236}">
                <a16:creationId xmlns:a16="http://schemas.microsoft.com/office/drawing/2014/main" id="{E159EA61-83AB-9603-A975-A0C76AB2C92E}"/>
              </a:ext>
            </a:extLst>
          </p:cNvPr>
          <p:cNvSpPr/>
          <p:nvPr/>
        </p:nvSpPr>
        <p:spPr>
          <a:xfrm>
            <a:off x="10591652" y="3897086"/>
            <a:ext cx="174579" cy="2389895"/>
          </a:xfrm>
          <a:prstGeom prst="rect">
            <a:avLst/>
          </a:prstGeom>
          <a:solidFill>
            <a:srgbClr val="DA7B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background with purple and orange text&#10;&#10;AI-generated content may be incorrect.">
            <a:extLst>
              <a:ext uri="{FF2B5EF4-FFF2-40B4-BE49-F238E27FC236}">
                <a16:creationId xmlns:a16="http://schemas.microsoft.com/office/drawing/2014/main" id="{AB11745B-DD10-88A7-8C8B-EE9B371DD9EC}"/>
              </a:ext>
            </a:extLst>
          </p:cNvPr>
          <p:cNvPicPr>
            <a:picLocks noChangeAspect="1"/>
          </p:cNvPicPr>
          <p:nvPr/>
        </p:nvPicPr>
        <p:blipFill>
          <a:blip r:embed="rId5">
            <a:extLst>
              <a:ext uri="{28A0092B-C50C-407E-A947-70E740481C1C}">
                <a14:useLocalDpi xmlns:a14="http://schemas.microsoft.com/office/drawing/2010/main" val="0"/>
              </a:ext>
            </a:extLst>
          </a:blip>
          <a:srcRect t="29164" r="4809" b="29015"/>
          <a:stretch/>
        </p:blipFill>
        <p:spPr>
          <a:xfrm>
            <a:off x="10766230" y="2484522"/>
            <a:ext cx="3744026" cy="1163038"/>
          </a:xfrm>
          <a:prstGeom prst="rect">
            <a:avLst/>
          </a:prstGeom>
        </p:spPr>
      </p:pic>
      <p:pic>
        <p:nvPicPr>
          <p:cNvPr id="3" name="Picture 2">
            <a:extLst>
              <a:ext uri="{FF2B5EF4-FFF2-40B4-BE49-F238E27FC236}">
                <a16:creationId xmlns:a16="http://schemas.microsoft.com/office/drawing/2014/main" id="{2608ECB6-B4D4-62EE-C76E-69A5DED677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7" name="Picture 6">
            <a:extLst>
              <a:ext uri="{FF2B5EF4-FFF2-40B4-BE49-F238E27FC236}">
                <a16:creationId xmlns:a16="http://schemas.microsoft.com/office/drawing/2014/main" id="{0F6BEB80-8F47-5657-98DF-91F39E31A2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spTree>
    <p:extLst>
      <p:ext uri="{BB962C8B-B14F-4D97-AF65-F5344CB8AC3E}">
        <p14:creationId xmlns:p14="http://schemas.microsoft.com/office/powerpoint/2010/main" val="150787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boxing gloves&#10;&#10;AI-generated content may be incorrect.">
            <a:extLst>
              <a:ext uri="{FF2B5EF4-FFF2-40B4-BE49-F238E27FC236}">
                <a16:creationId xmlns:a16="http://schemas.microsoft.com/office/drawing/2014/main" id="{000B2E02-A3D2-5B15-5A0D-781C365EAA25}"/>
              </a:ext>
            </a:extLst>
          </p:cNvPr>
          <p:cNvPicPr>
            <a:picLocks noChangeAspect="1"/>
          </p:cNvPicPr>
          <p:nvPr/>
        </p:nvPicPr>
        <p:blipFill>
          <a:blip r:embed="rId3"/>
          <a:stretch>
            <a:fillRect/>
          </a:stretch>
        </p:blipFill>
        <p:spPr>
          <a:xfrm>
            <a:off x="11993608" y="320675"/>
            <a:ext cx="7880520" cy="10988674"/>
          </a:xfrm>
          <a:prstGeom prst="rect">
            <a:avLst/>
          </a:prstGeom>
        </p:spPr>
      </p:pic>
      <p:pic>
        <p:nvPicPr>
          <p:cNvPr id="12" name="Picture 11">
            <a:extLst>
              <a:ext uri="{FF2B5EF4-FFF2-40B4-BE49-F238E27FC236}">
                <a16:creationId xmlns:a16="http://schemas.microsoft.com/office/drawing/2014/main" id="{DAB3121D-B24D-2FD6-2CD3-3F6E4A1C32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270A4620-D022-FA48-2576-2AD5BD3943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7" name="Picture 6" descr="A black background with purple and orange text&#10;&#10;AI-generated content may be incorrect.">
            <a:extLst>
              <a:ext uri="{FF2B5EF4-FFF2-40B4-BE49-F238E27FC236}">
                <a16:creationId xmlns:a16="http://schemas.microsoft.com/office/drawing/2014/main" id="{0ABAE6E6-12F6-2EE0-A8BD-4CEB0AB93732}"/>
              </a:ext>
            </a:extLst>
          </p:cNvPr>
          <p:cNvPicPr>
            <a:picLocks noChangeAspect="1"/>
          </p:cNvPicPr>
          <p:nvPr/>
        </p:nvPicPr>
        <p:blipFill>
          <a:blip r:embed="rId6">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sp>
        <p:nvSpPr>
          <p:cNvPr id="10" name="TextBox 9">
            <a:extLst>
              <a:ext uri="{FF2B5EF4-FFF2-40B4-BE49-F238E27FC236}">
                <a16:creationId xmlns:a16="http://schemas.microsoft.com/office/drawing/2014/main" id="{3C03DB03-E37C-EB3B-D5D6-A41AE96E9F4C}"/>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grpSp>
        <p:nvGrpSpPr>
          <p:cNvPr id="2" name="Group 1">
            <a:extLst>
              <a:ext uri="{FF2B5EF4-FFF2-40B4-BE49-F238E27FC236}">
                <a16:creationId xmlns:a16="http://schemas.microsoft.com/office/drawing/2014/main" id="{0577CE48-921E-060A-3E9C-78554017493B}"/>
              </a:ext>
            </a:extLst>
          </p:cNvPr>
          <p:cNvGrpSpPr/>
          <p:nvPr/>
        </p:nvGrpSpPr>
        <p:grpSpPr>
          <a:xfrm>
            <a:off x="229972" y="4930140"/>
            <a:ext cx="11763636" cy="4044079"/>
            <a:chOff x="229972" y="4930140"/>
            <a:chExt cx="11763636" cy="4044079"/>
          </a:xfrm>
        </p:grpSpPr>
        <p:sp>
          <p:nvSpPr>
            <p:cNvPr id="20" name="Rectangle 19">
              <a:extLst>
                <a:ext uri="{FF2B5EF4-FFF2-40B4-BE49-F238E27FC236}">
                  <a16:creationId xmlns:a16="http://schemas.microsoft.com/office/drawing/2014/main" id="{35C0922F-203B-DE87-0914-3FB2C6566235}"/>
                </a:ext>
              </a:extLst>
            </p:cNvPr>
            <p:cNvSpPr/>
            <p:nvPr/>
          </p:nvSpPr>
          <p:spPr>
            <a:xfrm>
              <a:off x="229972" y="4930140"/>
              <a:ext cx="11763636" cy="4010903"/>
            </a:xfrm>
            <a:prstGeom prst="rect">
              <a:avLst/>
            </a:prstGeom>
            <a:solidFill>
              <a:schemeClr val="bg1">
                <a:lumMod val="95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071F2D-FD06-7F58-2808-0C02EA3B26AD}"/>
                </a:ext>
              </a:extLst>
            </p:cNvPr>
            <p:cNvSpPr txBox="1"/>
            <p:nvPr/>
          </p:nvSpPr>
          <p:spPr>
            <a:xfrm>
              <a:off x="603250" y="5834898"/>
              <a:ext cx="11277600" cy="3139321"/>
            </a:xfrm>
            <a:prstGeom prst="rect">
              <a:avLst/>
            </a:prstGeom>
            <a:noFill/>
          </p:spPr>
          <p:txBody>
            <a:bodyPr wrap="square">
              <a:spAutoFit/>
            </a:bodyPr>
            <a:lstStyle/>
            <a:p>
              <a:r>
                <a:rPr lang="en-ZA" sz="5400" i="1" dirty="0">
                  <a:solidFill>
                    <a:srgbClr val="0F4A4E"/>
                  </a:solidFill>
                  <a:latin typeface="Aptos" panose="020B0004020202020204" pitchFamily="34" charset="0"/>
                </a:rPr>
                <a:t>“Everyone has a plan, </a:t>
              </a:r>
              <a:r>
                <a:rPr lang="en-ZA" sz="5400" i="1" dirty="0">
                  <a:solidFill>
                    <a:srgbClr val="FF6111"/>
                  </a:solidFill>
                  <a:latin typeface="Aptos" panose="020B0004020202020204" pitchFamily="34" charset="0"/>
                </a:rPr>
                <a:t>until they get punched in the nose</a:t>
              </a:r>
              <a:r>
                <a:rPr lang="en-ZA" sz="5400" i="1" dirty="0">
                  <a:solidFill>
                    <a:srgbClr val="0F4A4E"/>
                  </a:solidFill>
                  <a:latin typeface="Aptos" panose="020B0004020202020204" pitchFamily="34" charset="0"/>
                </a:rPr>
                <a:t>.”</a:t>
              </a:r>
              <a:br>
                <a:rPr lang="en-ZA" sz="5400" i="1" dirty="0">
                  <a:solidFill>
                    <a:srgbClr val="0F4A4E"/>
                  </a:solidFill>
                  <a:latin typeface="Aptos" panose="020B0004020202020204" pitchFamily="34" charset="0"/>
                </a:rPr>
              </a:br>
              <a:br>
                <a:rPr lang="en-ZA" sz="5400" i="1" dirty="0">
                  <a:solidFill>
                    <a:srgbClr val="0F4A4E"/>
                  </a:solidFill>
                  <a:latin typeface="Aptos" panose="020B0004020202020204" pitchFamily="34" charset="0"/>
                </a:rPr>
              </a:br>
              <a:r>
                <a:rPr kumimoji="0" lang="en-US" sz="3600" u="none" strike="noStrike" kern="1200" cap="none" spc="0" normalizeH="0" baseline="0" noProof="0" dirty="0">
                  <a:ln>
                    <a:noFill/>
                  </a:ln>
                  <a:solidFill>
                    <a:srgbClr val="525252"/>
                  </a:solidFill>
                  <a:effectLst/>
                  <a:uLnTx/>
                  <a:uFillTx/>
                  <a:latin typeface="Aptos" panose="020B0004020202020204" pitchFamily="34" charset="0"/>
                  <a:ea typeface="+mn-ea"/>
                  <a:cs typeface="+mn-cs"/>
                </a:rPr>
                <a:t>Mike Tyson</a:t>
              </a:r>
              <a:endParaRPr lang="en-US" dirty="0">
                <a:solidFill>
                  <a:srgbClr val="525252"/>
                </a:solidFill>
                <a:latin typeface="Aptos" panose="020B00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B7873-ADC3-C1FD-5869-7C575CA8F412}"/>
            </a:ext>
          </a:extLst>
        </p:cNvPr>
        <p:cNvGrpSpPr/>
        <p:nvPr/>
      </p:nvGrpSpPr>
      <p:grpSpPr>
        <a:xfrm>
          <a:off x="0" y="0"/>
          <a:ext cx="0" cy="0"/>
          <a:chOff x="0" y="0"/>
          <a:chExt cx="0" cy="0"/>
        </a:xfrm>
      </p:grpSpPr>
      <p:pic>
        <p:nvPicPr>
          <p:cNvPr id="7" name="Picture 6" descr="A black background with purple and orange text&#10;&#10;AI-generated content may be incorrect.">
            <a:extLst>
              <a:ext uri="{FF2B5EF4-FFF2-40B4-BE49-F238E27FC236}">
                <a16:creationId xmlns:a16="http://schemas.microsoft.com/office/drawing/2014/main" id="{9420AD4F-C093-DDC5-53A3-A199967CF2F5}"/>
              </a:ext>
            </a:extLst>
          </p:cNvPr>
          <p:cNvPicPr>
            <a:picLocks noChangeAspect="1"/>
          </p:cNvPicPr>
          <p:nvPr/>
        </p:nvPicPr>
        <p:blipFill>
          <a:blip r:embed="rId3">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2" name="Picture 11">
            <a:extLst>
              <a:ext uri="{FF2B5EF4-FFF2-40B4-BE49-F238E27FC236}">
                <a16:creationId xmlns:a16="http://schemas.microsoft.com/office/drawing/2014/main" id="{7D83D951-0427-143E-B6AC-BC37898AB7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0C6D1180-73BB-898B-F386-0B538BF01E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5" name="Picture 14">
            <a:extLst>
              <a:ext uri="{FF2B5EF4-FFF2-40B4-BE49-F238E27FC236}">
                <a16:creationId xmlns:a16="http://schemas.microsoft.com/office/drawing/2014/main" id="{8003DFF1-C523-E56D-F032-AE1552CC1F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DA1ACD0D-EBF7-3F51-02F4-C543EAAEE560}"/>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grpSp>
        <p:nvGrpSpPr>
          <p:cNvPr id="4" name="Group 3">
            <a:extLst>
              <a:ext uri="{FF2B5EF4-FFF2-40B4-BE49-F238E27FC236}">
                <a16:creationId xmlns:a16="http://schemas.microsoft.com/office/drawing/2014/main" id="{133A027A-9204-6EC9-32F4-1714094F7E78}"/>
              </a:ext>
            </a:extLst>
          </p:cNvPr>
          <p:cNvGrpSpPr/>
          <p:nvPr/>
        </p:nvGrpSpPr>
        <p:grpSpPr>
          <a:xfrm>
            <a:off x="2448488" y="2124173"/>
            <a:ext cx="7278844" cy="7090746"/>
            <a:chOff x="2448488" y="2124173"/>
            <a:chExt cx="7278844" cy="7090746"/>
          </a:xfrm>
        </p:grpSpPr>
        <p:pic>
          <p:nvPicPr>
            <p:cNvPr id="2" name="Picture 1" descr="A graph of a bearish price&#10;&#10;AI-generated content may be incorrect.">
              <a:extLst>
                <a:ext uri="{FF2B5EF4-FFF2-40B4-BE49-F238E27FC236}">
                  <a16:creationId xmlns:a16="http://schemas.microsoft.com/office/drawing/2014/main" id="{CFD32ABF-8B2D-3EFB-6AFD-7D420DEB01FF}"/>
                </a:ext>
              </a:extLst>
            </p:cNvPr>
            <p:cNvPicPr>
              <a:picLocks noChangeAspect="1"/>
            </p:cNvPicPr>
            <p:nvPr/>
          </p:nvPicPr>
          <p:blipFill>
            <a:blip r:embed="rId7"/>
            <a:stretch>
              <a:fillRect/>
            </a:stretch>
          </p:blipFill>
          <p:spPr>
            <a:xfrm>
              <a:off x="2518295" y="4500566"/>
              <a:ext cx="7209037" cy="4714353"/>
            </a:xfrm>
            <a:prstGeom prst="rect">
              <a:avLst/>
            </a:prstGeom>
          </p:spPr>
        </p:pic>
        <p:sp>
          <p:nvSpPr>
            <p:cNvPr id="9" name="TextBox 8">
              <a:extLst>
                <a:ext uri="{FF2B5EF4-FFF2-40B4-BE49-F238E27FC236}">
                  <a16:creationId xmlns:a16="http://schemas.microsoft.com/office/drawing/2014/main" id="{AFD58641-3C7B-DE76-CC2C-87BA817D37AD}"/>
                </a:ext>
              </a:extLst>
            </p:cNvPr>
            <p:cNvSpPr txBox="1"/>
            <p:nvPr/>
          </p:nvSpPr>
          <p:spPr>
            <a:xfrm>
              <a:off x="2448488" y="2124173"/>
              <a:ext cx="7245963" cy="2431435"/>
            </a:xfrm>
            <a:prstGeom prst="rect">
              <a:avLst/>
            </a:prstGeom>
            <a:noFill/>
          </p:spPr>
          <p:txBody>
            <a:bodyPr wrap="square" rtlCol="0">
              <a:spAutoFit/>
            </a:bodyPr>
            <a:lstStyle/>
            <a:p>
              <a:pPr algn="l" defTabSz="1507846" rtl="0"/>
              <a:r>
                <a:rPr lang="en-US" sz="4400" kern="1200" dirty="0">
                  <a:solidFill>
                    <a:srgbClr val="0F4A4E"/>
                  </a:solidFill>
                  <a:latin typeface="Aptos" panose="02110004020202020204"/>
                  <a:ea typeface="+mn-ea"/>
                  <a:cs typeface="+mn-cs"/>
                </a:rPr>
                <a:t>FROM</a:t>
              </a:r>
              <a:br>
                <a:rPr lang="en-US" sz="6000" b="1" kern="1200" dirty="0">
                  <a:solidFill>
                    <a:srgbClr val="0F4A4E"/>
                  </a:solidFill>
                  <a:latin typeface="Aptos" panose="02110004020202020204"/>
                  <a:ea typeface="+mn-ea"/>
                  <a:cs typeface="+mn-cs"/>
                </a:rPr>
              </a:br>
              <a:r>
                <a:rPr lang="en-US" sz="5400" b="1" kern="1200" dirty="0">
                  <a:solidFill>
                    <a:srgbClr val="0F4A4E"/>
                  </a:solidFill>
                  <a:latin typeface="Aptos" panose="02110004020202020204"/>
                  <a:ea typeface="+mn-ea"/>
                  <a:cs typeface="+mn-cs"/>
                </a:rPr>
                <a:t>GLOBAL FINANCIAL</a:t>
              </a:r>
            </a:p>
            <a:p>
              <a:pPr algn="l" defTabSz="1507846" rtl="0"/>
              <a:r>
                <a:rPr lang="en-US" sz="5400" b="1" kern="1200" dirty="0">
                  <a:solidFill>
                    <a:srgbClr val="0F4A4E"/>
                  </a:solidFill>
                  <a:latin typeface="Aptos" panose="02110004020202020204"/>
                  <a:ea typeface="+mn-ea"/>
                  <a:cs typeface="+mn-cs"/>
                </a:rPr>
                <a:t>CRISIS</a:t>
              </a:r>
              <a:endParaRPr lang="en-US" sz="1200" b="1" kern="1200" dirty="0">
                <a:solidFill>
                  <a:srgbClr val="0F4A4E"/>
                </a:solidFill>
                <a:latin typeface="Aptos" panose="02110004020202020204"/>
                <a:ea typeface="+mn-ea"/>
                <a:cs typeface="+mn-cs"/>
              </a:endParaRPr>
            </a:p>
          </p:txBody>
        </p:sp>
      </p:grpSp>
      <p:sp>
        <p:nvSpPr>
          <p:cNvPr id="30" name="TextBox 29">
            <a:extLst>
              <a:ext uri="{FF2B5EF4-FFF2-40B4-BE49-F238E27FC236}">
                <a16:creationId xmlns:a16="http://schemas.microsoft.com/office/drawing/2014/main" id="{1996A4B9-D24F-D887-A983-91698B46222E}"/>
              </a:ext>
            </a:extLst>
          </p:cNvPr>
          <p:cNvSpPr txBox="1"/>
          <p:nvPr/>
        </p:nvSpPr>
        <p:spPr>
          <a:xfrm>
            <a:off x="3041650" y="473074"/>
            <a:ext cx="13408431" cy="1015663"/>
          </a:xfrm>
          <a:prstGeom prst="rect">
            <a:avLst/>
          </a:prstGeom>
          <a:noFill/>
        </p:spPr>
        <p:txBody>
          <a:bodyPr wrap="square">
            <a:spAutoFit/>
          </a:bodyPr>
          <a:lstStyle/>
          <a:p>
            <a:pPr algn="r"/>
            <a: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t>RECENT GLOBAL ECONOMIC BLOWS</a:t>
            </a:r>
            <a:endParaRPr lang="en-US" sz="2800" dirty="0"/>
          </a:p>
        </p:txBody>
      </p:sp>
      <p:grpSp>
        <p:nvGrpSpPr>
          <p:cNvPr id="18" name="Group 17">
            <a:extLst>
              <a:ext uri="{FF2B5EF4-FFF2-40B4-BE49-F238E27FC236}">
                <a16:creationId xmlns:a16="http://schemas.microsoft.com/office/drawing/2014/main" id="{AF7D12CB-02C3-7047-14B7-7B636300507E}"/>
              </a:ext>
            </a:extLst>
          </p:cNvPr>
          <p:cNvGrpSpPr/>
          <p:nvPr/>
        </p:nvGrpSpPr>
        <p:grpSpPr>
          <a:xfrm>
            <a:off x="846587" y="1240094"/>
            <a:ext cx="16777275" cy="9702800"/>
            <a:chOff x="846587" y="1240094"/>
            <a:chExt cx="16777275" cy="9702800"/>
          </a:xfrm>
        </p:grpSpPr>
        <p:grpSp>
          <p:nvGrpSpPr>
            <p:cNvPr id="17" name="Group 16">
              <a:extLst>
                <a:ext uri="{FF2B5EF4-FFF2-40B4-BE49-F238E27FC236}">
                  <a16:creationId xmlns:a16="http://schemas.microsoft.com/office/drawing/2014/main" id="{2EFA00EE-6211-2017-6B5C-B7B471F288C5}"/>
                </a:ext>
              </a:extLst>
            </p:cNvPr>
            <p:cNvGrpSpPr/>
            <p:nvPr/>
          </p:nvGrpSpPr>
          <p:grpSpPr>
            <a:xfrm>
              <a:off x="846587" y="1240094"/>
              <a:ext cx="16777275" cy="9702800"/>
              <a:chOff x="169490" y="1606550"/>
              <a:chExt cx="16777275" cy="9702800"/>
            </a:xfrm>
          </p:grpSpPr>
          <p:pic>
            <p:nvPicPr>
              <p:cNvPr id="26" name="Picture 25" descr="Overhead shot of vials">
                <a:extLst>
                  <a:ext uri="{FF2B5EF4-FFF2-40B4-BE49-F238E27FC236}">
                    <a16:creationId xmlns:a16="http://schemas.microsoft.com/office/drawing/2014/main" id="{2EDC4781-93F8-D055-AB98-232AC68441F1}"/>
                  </a:ext>
                </a:extLst>
              </p:cNvPr>
              <p:cNvPicPr>
                <a:picLocks noChangeAspect="1"/>
              </p:cNvPicPr>
              <p:nvPr/>
            </p:nvPicPr>
            <p:blipFill>
              <a:blip r:embed="rId8">
                <a:extLst>
                  <a:ext uri="{28A0092B-C50C-407E-A947-70E740481C1C}">
                    <a14:useLocalDpi xmlns:a14="http://schemas.microsoft.com/office/drawing/2010/main" val="0"/>
                  </a:ext>
                </a:extLst>
              </a:blip>
              <a:srcRect r="52541"/>
              <a:stretch>
                <a:fillRect/>
              </a:stretch>
            </p:blipFill>
            <p:spPr>
              <a:xfrm>
                <a:off x="10191136" y="1616075"/>
                <a:ext cx="6563745" cy="9693275"/>
              </a:xfrm>
              <a:prstGeom prst="rect">
                <a:avLst/>
              </a:prstGeom>
            </p:spPr>
          </p:pic>
          <p:grpSp>
            <p:nvGrpSpPr>
              <p:cNvPr id="14" name="Group 13">
                <a:extLst>
                  <a:ext uri="{FF2B5EF4-FFF2-40B4-BE49-F238E27FC236}">
                    <a16:creationId xmlns:a16="http://schemas.microsoft.com/office/drawing/2014/main" id="{50EBB1F0-A8F3-E3DA-2510-F680911B87BA}"/>
                  </a:ext>
                </a:extLst>
              </p:cNvPr>
              <p:cNvGrpSpPr/>
              <p:nvPr/>
            </p:nvGrpSpPr>
            <p:grpSpPr>
              <a:xfrm>
                <a:off x="169490" y="1606550"/>
                <a:ext cx="16777275" cy="9220201"/>
                <a:chOff x="-22394" y="1616075"/>
                <a:chExt cx="16777275" cy="9220201"/>
              </a:xfrm>
            </p:grpSpPr>
            <p:sp>
              <p:nvSpPr>
                <p:cNvPr id="8" name="Rectangle 7">
                  <a:extLst>
                    <a:ext uri="{FF2B5EF4-FFF2-40B4-BE49-F238E27FC236}">
                      <a16:creationId xmlns:a16="http://schemas.microsoft.com/office/drawing/2014/main" id="{F1E9E5BE-FCF7-CDC0-A153-28A4EF57A3C5}"/>
                    </a:ext>
                  </a:extLst>
                </p:cNvPr>
                <p:cNvSpPr/>
                <p:nvPr/>
              </p:nvSpPr>
              <p:spPr>
                <a:xfrm>
                  <a:off x="-22394" y="1616075"/>
                  <a:ext cx="16777275" cy="9220201"/>
                </a:xfrm>
                <a:prstGeom prst="rect">
                  <a:avLst/>
                </a:prstGeom>
                <a:solidFill>
                  <a:schemeClr val="bg1">
                    <a:lumMod val="95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4EE660-538F-8DB3-1B28-47FAE52685B1}"/>
                    </a:ext>
                  </a:extLst>
                </p:cNvPr>
                <p:cNvSpPr txBox="1"/>
                <p:nvPr/>
              </p:nvSpPr>
              <p:spPr>
                <a:xfrm>
                  <a:off x="10502286" y="2124173"/>
                  <a:ext cx="2819400" cy="1600438"/>
                </a:xfrm>
                <a:prstGeom prst="rect">
                  <a:avLst/>
                </a:prstGeom>
                <a:noFill/>
              </p:spPr>
              <p:txBody>
                <a:bodyPr wrap="square" rtlCol="0">
                  <a:spAutoFit/>
                </a:bodyPr>
                <a:lstStyle/>
                <a:p>
                  <a:pPr algn="l" defTabSz="1507846" rtl="0"/>
                  <a:r>
                    <a:rPr lang="en-US" sz="4400" kern="1200" dirty="0">
                      <a:solidFill>
                        <a:srgbClr val="525252"/>
                      </a:solidFill>
                      <a:latin typeface="Aptos" panose="02110004020202020204"/>
                      <a:ea typeface="+mn-ea"/>
                      <a:cs typeface="+mn-cs"/>
                    </a:rPr>
                    <a:t>TO</a:t>
                  </a:r>
                  <a:br>
                    <a:rPr lang="en-US" sz="6000" b="1" kern="1200" dirty="0">
                      <a:solidFill>
                        <a:srgbClr val="525252"/>
                      </a:solidFill>
                      <a:latin typeface="Aptos" panose="02110004020202020204"/>
                      <a:ea typeface="+mn-ea"/>
                      <a:cs typeface="+mn-cs"/>
                    </a:rPr>
                  </a:br>
                  <a:r>
                    <a:rPr lang="en-US" sz="5400" b="1" kern="1200" dirty="0">
                      <a:solidFill>
                        <a:srgbClr val="525252"/>
                      </a:solidFill>
                      <a:latin typeface="Aptos" panose="02110004020202020204"/>
                      <a:ea typeface="+mn-ea"/>
                      <a:cs typeface="+mn-cs"/>
                    </a:rPr>
                    <a:t>COVID</a:t>
                  </a:r>
                  <a:endParaRPr lang="en-US" sz="1400" b="1" kern="1200" dirty="0">
                    <a:solidFill>
                      <a:srgbClr val="525252"/>
                    </a:solidFill>
                    <a:latin typeface="Aptos" panose="02110004020202020204"/>
                    <a:ea typeface="+mn-ea"/>
                    <a:cs typeface="+mn-cs"/>
                  </a:endParaRPr>
                </a:p>
              </p:txBody>
            </p:sp>
            <p:pic>
              <p:nvPicPr>
                <p:cNvPr id="1026" name="Picture 2" descr="A globe with a sign on it&#10;&#10;AI-generated content may be incorrect.">
                  <a:extLst>
                    <a:ext uri="{FF2B5EF4-FFF2-40B4-BE49-F238E27FC236}">
                      <a16:creationId xmlns:a16="http://schemas.microsoft.com/office/drawing/2014/main" id="{3BE81ADF-ECD3-0E51-10DB-C9A68CB50C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39740" y="4493340"/>
                  <a:ext cx="4666535" cy="46665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TextBox 2">
              <a:extLst>
                <a:ext uri="{FF2B5EF4-FFF2-40B4-BE49-F238E27FC236}">
                  <a16:creationId xmlns:a16="http://schemas.microsoft.com/office/drawing/2014/main" id="{5B333CA8-D94E-F1E9-4047-F25B5DFA46CF}"/>
                </a:ext>
              </a:extLst>
            </p:cNvPr>
            <p:cNvSpPr txBox="1"/>
            <p:nvPr/>
          </p:nvSpPr>
          <p:spPr>
            <a:xfrm>
              <a:off x="12085890" y="8855075"/>
              <a:ext cx="2385760" cy="276999"/>
            </a:xfrm>
            <a:prstGeom prst="rect">
              <a:avLst/>
            </a:prstGeom>
            <a:noFill/>
          </p:spPr>
          <p:txBody>
            <a:bodyPr wrap="square">
              <a:spAutoFit/>
            </a:bodyPr>
            <a:lstStyle/>
            <a:p>
              <a:r>
                <a:rPr lang="en-US" sz="1200" dirty="0">
                  <a:solidFill>
                    <a:schemeClr val="tx1"/>
                  </a:solidFill>
                  <a:latin typeface="Aptos" panose="020B0004020202020204" pitchFamily="34" charset="0"/>
                </a:rPr>
                <a:t>Image Source: </a:t>
              </a:r>
              <a:r>
                <a:rPr lang="en-US" sz="1200" i="1" dirty="0">
                  <a:solidFill>
                    <a:schemeClr val="tx1"/>
                  </a:solidFill>
                  <a:latin typeface="Aptos" panose="020B0004020202020204" pitchFamily="34" charset="0"/>
                </a:rPr>
                <a:t>The Economist</a:t>
              </a:r>
              <a:endParaRPr lang="en-US" sz="1200" dirty="0">
                <a:solidFill>
                  <a:schemeClr val="tx1"/>
                </a:solidFill>
                <a:latin typeface="Aptos" panose="020B0004020202020204" pitchFamily="34" charset="0"/>
              </a:endParaRPr>
            </a:p>
          </p:txBody>
        </p:sp>
      </p:grpSp>
    </p:spTree>
    <p:extLst>
      <p:ext uri="{BB962C8B-B14F-4D97-AF65-F5344CB8AC3E}">
        <p14:creationId xmlns:p14="http://schemas.microsoft.com/office/powerpoint/2010/main" val="350652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edge">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2D757-5731-95B8-F5C9-0D71170804E9}"/>
            </a:ext>
          </a:extLst>
        </p:cNvPr>
        <p:cNvGrpSpPr/>
        <p:nvPr/>
      </p:nvGrpSpPr>
      <p:grpSpPr>
        <a:xfrm>
          <a:off x="0" y="0"/>
          <a:ext cx="0" cy="0"/>
          <a:chOff x="0" y="0"/>
          <a:chExt cx="0" cy="0"/>
        </a:xfrm>
      </p:grpSpPr>
      <p:pic>
        <p:nvPicPr>
          <p:cNvPr id="7" name="Picture 6" descr="A black background with purple and orange text&#10;&#10;AI-generated content may be incorrect.">
            <a:extLst>
              <a:ext uri="{FF2B5EF4-FFF2-40B4-BE49-F238E27FC236}">
                <a16:creationId xmlns:a16="http://schemas.microsoft.com/office/drawing/2014/main" id="{6E837976-2B79-015E-555B-62A22300AF66}"/>
              </a:ext>
            </a:extLst>
          </p:cNvPr>
          <p:cNvPicPr>
            <a:picLocks noChangeAspect="1"/>
          </p:cNvPicPr>
          <p:nvPr/>
        </p:nvPicPr>
        <p:blipFill>
          <a:blip r:embed="rId3">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2" name="Picture 11">
            <a:extLst>
              <a:ext uri="{FF2B5EF4-FFF2-40B4-BE49-F238E27FC236}">
                <a16:creationId xmlns:a16="http://schemas.microsoft.com/office/drawing/2014/main" id="{3D57330E-C126-F9F2-6EAA-6DE32791CD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0BAA6871-8703-C9F0-BD72-DA03F6B500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5" name="Picture 14">
            <a:extLst>
              <a:ext uri="{FF2B5EF4-FFF2-40B4-BE49-F238E27FC236}">
                <a16:creationId xmlns:a16="http://schemas.microsoft.com/office/drawing/2014/main" id="{A4B646CF-8BC5-19E0-9471-ADCD3DAEBD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6F1ECFCA-99A3-0A6F-EAC2-7CF7CCE9FD52}"/>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grpSp>
        <p:nvGrpSpPr>
          <p:cNvPr id="3" name="Group 2">
            <a:extLst>
              <a:ext uri="{FF2B5EF4-FFF2-40B4-BE49-F238E27FC236}">
                <a16:creationId xmlns:a16="http://schemas.microsoft.com/office/drawing/2014/main" id="{CD113FCA-2DAC-A580-A252-F3E171667404}"/>
              </a:ext>
            </a:extLst>
          </p:cNvPr>
          <p:cNvGrpSpPr/>
          <p:nvPr/>
        </p:nvGrpSpPr>
        <p:grpSpPr>
          <a:xfrm>
            <a:off x="6546851" y="-1"/>
            <a:ext cx="8162846" cy="11309351"/>
            <a:chOff x="6546851" y="-1"/>
            <a:chExt cx="8162846" cy="11309351"/>
          </a:xfrm>
        </p:grpSpPr>
        <p:sp>
          <p:nvSpPr>
            <p:cNvPr id="8" name="Rectangle 7">
              <a:extLst>
                <a:ext uri="{FF2B5EF4-FFF2-40B4-BE49-F238E27FC236}">
                  <a16:creationId xmlns:a16="http://schemas.microsoft.com/office/drawing/2014/main" id="{B5B58863-D235-1D6A-2E3F-7641231CE6ED}"/>
                </a:ext>
              </a:extLst>
            </p:cNvPr>
            <p:cNvSpPr/>
            <p:nvPr/>
          </p:nvSpPr>
          <p:spPr>
            <a:xfrm>
              <a:off x="6546851" y="-1"/>
              <a:ext cx="6934200" cy="11309351"/>
            </a:xfrm>
            <a:prstGeom prst="rect">
              <a:avLst/>
            </a:prstGeom>
            <a:solidFill>
              <a:srgbClr val="B2C9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54AE6D4-EEFE-0E66-3677-0D183A9B832D}"/>
                </a:ext>
              </a:extLst>
            </p:cNvPr>
            <p:cNvSpPr txBox="1"/>
            <p:nvPr/>
          </p:nvSpPr>
          <p:spPr>
            <a:xfrm>
              <a:off x="6773295" y="384450"/>
              <a:ext cx="7936402" cy="1938992"/>
            </a:xfrm>
            <a:prstGeom prst="rect">
              <a:avLst/>
            </a:prstGeom>
            <a:noFill/>
          </p:spPr>
          <p:txBody>
            <a:bodyPr wrap="square">
              <a:spAutoFit/>
            </a:bodyPr>
            <a:lstStyle/>
            <a:p>
              <a:pPr algn="l"/>
              <a: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t>PUNCHES IN BUNCHES</a:t>
              </a:r>
              <a:endParaRPr lang="en-US" sz="2800" dirty="0"/>
            </a:p>
          </p:txBody>
        </p:sp>
        <p:pic>
          <p:nvPicPr>
            <p:cNvPr id="5" name="Picture 4">
              <a:extLst>
                <a:ext uri="{FF2B5EF4-FFF2-40B4-BE49-F238E27FC236}">
                  <a16:creationId xmlns:a16="http://schemas.microsoft.com/office/drawing/2014/main" id="{80E06A99-800C-365D-442D-120E0809F520}"/>
                </a:ext>
              </a:extLst>
            </p:cNvPr>
            <p:cNvPicPr>
              <a:picLocks noChangeAspect="1"/>
            </p:cNvPicPr>
            <p:nvPr/>
          </p:nvPicPr>
          <p:blipFill>
            <a:blip r:embed="rId7"/>
            <a:stretch>
              <a:fillRect/>
            </a:stretch>
          </p:blipFill>
          <p:spPr>
            <a:xfrm>
              <a:off x="6773295" y="4500760"/>
              <a:ext cx="6582694" cy="3696216"/>
            </a:xfrm>
            <a:prstGeom prst="rect">
              <a:avLst/>
            </a:prstGeom>
          </p:spPr>
        </p:pic>
        <p:sp>
          <p:nvSpPr>
            <p:cNvPr id="16" name="TextBox 15">
              <a:extLst>
                <a:ext uri="{FF2B5EF4-FFF2-40B4-BE49-F238E27FC236}">
                  <a16:creationId xmlns:a16="http://schemas.microsoft.com/office/drawing/2014/main" id="{3E73824B-5DFF-ACFB-5B4E-D16B6D0F9971}"/>
                </a:ext>
              </a:extLst>
            </p:cNvPr>
            <p:cNvSpPr txBox="1"/>
            <p:nvPr/>
          </p:nvSpPr>
          <p:spPr>
            <a:xfrm>
              <a:off x="6799029" y="2300726"/>
              <a:ext cx="4488836" cy="923330"/>
            </a:xfrm>
            <a:prstGeom prst="rect">
              <a:avLst/>
            </a:prstGeom>
            <a:noFill/>
          </p:spPr>
          <p:txBody>
            <a:bodyPr wrap="square" rtlCol="0">
              <a:spAutoFit/>
            </a:bodyPr>
            <a:lstStyle/>
            <a:p>
              <a:pPr algn="l" defTabSz="1507846" rtl="0"/>
              <a:r>
                <a:rPr lang="en-US" sz="5400" b="1" kern="1200" dirty="0">
                  <a:solidFill>
                    <a:srgbClr val="0F4A4E"/>
                  </a:solidFill>
                  <a:latin typeface="Aptos" panose="02110004020202020204"/>
                  <a:ea typeface="+mn-ea"/>
                  <a:cs typeface="+mn-cs"/>
                </a:rPr>
                <a:t>POTUS 45/47</a:t>
              </a:r>
            </a:p>
          </p:txBody>
        </p:sp>
      </p:grpSp>
      <p:sp>
        <p:nvSpPr>
          <p:cNvPr id="2" name="TextBox 1">
            <a:extLst>
              <a:ext uri="{FF2B5EF4-FFF2-40B4-BE49-F238E27FC236}">
                <a16:creationId xmlns:a16="http://schemas.microsoft.com/office/drawing/2014/main" id="{3A0E419A-4099-B68D-D4BB-8F496CE2145F}"/>
              </a:ext>
            </a:extLst>
          </p:cNvPr>
          <p:cNvSpPr txBox="1"/>
          <p:nvPr/>
        </p:nvSpPr>
        <p:spPr>
          <a:xfrm>
            <a:off x="6570980" y="10924900"/>
            <a:ext cx="2566669" cy="276999"/>
          </a:xfrm>
          <a:prstGeom prst="rect">
            <a:avLst/>
          </a:prstGeom>
          <a:noFill/>
        </p:spPr>
        <p:txBody>
          <a:bodyPr wrap="square">
            <a:spAutoFit/>
          </a:bodyPr>
          <a:lstStyle/>
          <a:p>
            <a:r>
              <a:rPr lang="en-US" sz="1200" dirty="0">
                <a:solidFill>
                  <a:schemeClr val="bg1"/>
                </a:solidFill>
                <a:latin typeface="Aptos" panose="020B0004020202020204" pitchFamily="34" charset="0"/>
              </a:rPr>
              <a:t>Image Source: </a:t>
            </a:r>
            <a:r>
              <a:rPr lang="en-US" sz="1200" i="1" dirty="0">
                <a:solidFill>
                  <a:schemeClr val="bg1"/>
                </a:solidFill>
                <a:latin typeface="Aptos" panose="020B0004020202020204" pitchFamily="34" charset="0"/>
              </a:rPr>
              <a:t>The Economist</a:t>
            </a:r>
            <a:endParaRPr lang="en-US" sz="1200" dirty="0">
              <a:solidFill>
                <a:schemeClr val="bg1"/>
              </a:solidFill>
              <a:latin typeface="Aptos" panose="020B0004020202020204" pitchFamily="34" charset="0"/>
            </a:endParaRPr>
          </a:p>
        </p:txBody>
      </p:sp>
    </p:spTree>
    <p:extLst>
      <p:ext uri="{BB962C8B-B14F-4D97-AF65-F5344CB8AC3E}">
        <p14:creationId xmlns:p14="http://schemas.microsoft.com/office/powerpoint/2010/main" val="3759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F6AEC-5484-51CB-E8A3-C2294692A0F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F71B36F-9EF0-C6CE-633C-7F58AC26AE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2" name="Picture 11">
            <a:extLst>
              <a:ext uri="{FF2B5EF4-FFF2-40B4-BE49-F238E27FC236}">
                <a16:creationId xmlns:a16="http://schemas.microsoft.com/office/drawing/2014/main" id="{1D9DA6FF-E951-7FBE-B041-42055E8B5E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sp>
        <p:nvSpPr>
          <p:cNvPr id="14" name="Rectangle 13">
            <a:extLst>
              <a:ext uri="{FF2B5EF4-FFF2-40B4-BE49-F238E27FC236}">
                <a16:creationId xmlns:a16="http://schemas.microsoft.com/office/drawing/2014/main" id="{4A36074A-17AB-F3E9-B83D-B9D30301C3E3}"/>
              </a:ext>
            </a:extLst>
          </p:cNvPr>
          <p:cNvSpPr/>
          <p:nvPr/>
        </p:nvSpPr>
        <p:spPr>
          <a:xfrm>
            <a:off x="0" y="1197005"/>
            <a:ext cx="20339050" cy="8236844"/>
          </a:xfrm>
          <a:prstGeom prst="rect">
            <a:avLst/>
          </a:prstGeom>
          <a:solidFill>
            <a:schemeClr val="bg1">
              <a:lumMod val="95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purple and orange text&#10;&#10;AI-generated content may be incorrect.">
            <a:extLst>
              <a:ext uri="{FF2B5EF4-FFF2-40B4-BE49-F238E27FC236}">
                <a16:creationId xmlns:a16="http://schemas.microsoft.com/office/drawing/2014/main" id="{71D94296-744D-029F-714E-79E4EE510040}"/>
              </a:ext>
            </a:extLst>
          </p:cNvPr>
          <p:cNvPicPr>
            <a:picLocks noChangeAspect="1"/>
          </p:cNvPicPr>
          <p:nvPr/>
        </p:nvPicPr>
        <p:blipFill>
          <a:blip r:embed="rId5">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5" name="Picture 14">
            <a:extLst>
              <a:ext uri="{FF2B5EF4-FFF2-40B4-BE49-F238E27FC236}">
                <a16:creationId xmlns:a16="http://schemas.microsoft.com/office/drawing/2014/main" id="{BDC2BAD4-8D0B-37B3-5DEE-CD406F3268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6FE22AB1-A888-1302-8EDA-39225C637DF3}"/>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sp>
        <p:nvSpPr>
          <p:cNvPr id="30" name="TextBox 29">
            <a:extLst>
              <a:ext uri="{FF2B5EF4-FFF2-40B4-BE49-F238E27FC236}">
                <a16:creationId xmlns:a16="http://schemas.microsoft.com/office/drawing/2014/main" id="{833F5CF2-A7F0-4B0F-C771-193A8026D30E}"/>
              </a:ext>
            </a:extLst>
          </p:cNvPr>
          <p:cNvSpPr txBox="1"/>
          <p:nvPr/>
        </p:nvSpPr>
        <p:spPr>
          <a:xfrm>
            <a:off x="1358900" y="1492244"/>
            <a:ext cx="10314188" cy="1015663"/>
          </a:xfrm>
          <a:prstGeom prst="rect">
            <a:avLst/>
          </a:prstGeom>
          <a:noFill/>
        </p:spPr>
        <p:txBody>
          <a:bodyPr wrap="square">
            <a:spAutoFit/>
          </a:bodyPr>
          <a:lstStyle/>
          <a:p>
            <a:pPr algn="l"/>
            <a: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t>UNCERTAINTY ABOUNDS</a:t>
            </a:r>
          </a:p>
        </p:txBody>
      </p:sp>
      <p:sp>
        <p:nvSpPr>
          <p:cNvPr id="17" name="TextBox 16">
            <a:extLst>
              <a:ext uri="{FF2B5EF4-FFF2-40B4-BE49-F238E27FC236}">
                <a16:creationId xmlns:a16="http://schemas.microsoft.com/office/drawing/2014/main" id="{877E422B-FB3E-C0D7-16FE-4504E2F278D4}"/>
              </a:ext>
            </a:extLst>
          </p:cNvPr>
          <p:cNvSpPr txBox="1"/>
          <p:nvPr/>
        </p:nvSpPr>
        <p:spPr>
          <a:xfrm>
            <a:off x="1392655" y="2559487"/>
            <a:ext cx="8001000" cy="523220"/>
          </a:xfrm>
          <a:prstGeom prst="rect">
            <a:avLst/>
          </a:prstGeom>
          <a:noFill/>
        </p:spPr>
        <p:txBody>
          <a:bodyPr wrap="square" rtlCol="0">
            <a:spAutoFit/>
          </a:bodyPr>
          <a:lstStyle/>
          <a:p>
            <a:pPr algn="l" defTabSz="1507846" rtl="0"/>
            <a:r>
              <a:rPr lang="en-US" sz="2800" b="1" i="1" kern="1200" dirty="0">
                <a:solidFill>
                  <a:srgbClr val="525252"/>
                </a:solidFill>
                <a:latin typeface="Aptos" panose="02110004020202020204"/>
                <a:ea typeface="+mn-ea"/>
                <a:cs typeface="+mn-cs"/>
              </a:rPr>
              <a:t>Uncertainty Index</a:t>
            </a:r>
            <a:r>
              <a:rPr lang="en-US" sz="2800" i="1" kern="1200" dirty="0">
                <a:solidFill>
                  <a:srgbClr val="525252"/>
                </a:solidFill>
                <a:latin typeface="Aptos" panose="02110004020202020204"/>
                <a:ea typeface="+mn-ea"/>
                <a:cs typeface="+mn-cs"/>
              </a:rPr>
              <a:t> Overall, Economic and Trade</a:t>
            </a:r>
          </a:p>
        </p:txBody>
      </p:sp>
      <p:graphicFrame>
        <p:nvGraphicFramePr>
          <p:cNvPr id="10" name="Chart 9">
            <a:extLst>
              <a:ext uri="{FF2B5EF4-FFF2-40B4-BE49-F238E27FC236}">
                <a16:creationId xmlns:a16="http://schemas.microsoft.com/office/drawing/2014/main" id="{79D54C5C-4E0A-E48E-BED0-047EE52F213D}"/>
              </a:ext>
            </a:extLst>
          </p:cNvPr>
          <p:cNvGraphicFramePr>
            <a:graphicFrameLocks/>
          </p:cNvGraphicFramePr>
          <p:nvPr>
            <p:extLst>
              <p:ext uri="{D42A27DB-BD31-4B8C-83A1-F6EECF244321}">
                <p14:modId xmlns:p14="http://schemas.microsoft.com/office/powerpoint/2010/main" val="1524717245"/>
              </p:ext>
            </p:extLst>
          </p:nvPr>
        </p:nvGraphicFramePr>
        <p:xfrm>
          <a:off x="755650" y="2949138"/>
          <a:ext cx="19278012" cy="62658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1DEF4316-2C89-4A41-A152-94FF74E30FD0}"/>
              </a:ext>
            </a:extLst>
          </p:cNvPr>
          <p:cNvGraphicFramePr>
            <a:graphicFrameLocks/>
          </p:cNvGraphicFramePr>
          <p:nvPr>
            <p:extLst>
              <p:ext uri="{D42A27DB-BD31-4B8C-83A1-F6EECF244321}">
                <p14:modId xmlns:p14="http://schemas.microsoft.com/office/powerpoint/2010/main" val="2523442032"/>
              </p:ext>
            </p:extLst>
          </p:nvPr>
        </p:nvGraphicFramePr>
        <p:xfrm>
          <a:off x="755650" y="3216275"/>
          <a:ext cx="19278012" cy="6105768"/>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C29141E7-7CE0-6138-F4BC-F4FC628B8965}"/>
              </a:ext>
            </a:extLst>
          </p:cNvPr>
          <p:cNvSpPr txBox="1"/>
          <p:nvPr/>
        </p:nvSpPr>
        <p:spPr>
          <a:xfrm>
            <a:off x="129612" y="9098558"/>
            <a:ext cx="4512238" cy="276999"/>
          </a:xfrm>
          <a:prstGeom prst="rect">
            <a:avLst/>
          </a:prstGeom>
          <a:noFill/>
        </p:spPr>
        <p:txBody>
          <a:bodyPr wrap="square">
            <a:spAutoFit/>
          </a:bodyPr>
          <a:lstStyle/>
          <a:p>
            <a:r>
              <a:rPr lang="en-US" sz="1200" dirty="0">
                <a:solidFill>
                  <a:schemeClr val="tx1"/>
                </a:solidFill>
                <a:latin typeface="Aptos" panose="020B0004020202020204" pitchFamily="34" charset="0"/>
              </a:rPr>
              <a:t>Source: IMF, </a:t>
            </a:r>
            <a:r>
              <a:rPr lang="en-US" sz="1200" i="1" dirty="0">
                <a:solidFill>
                  <a:schemeClr val="tx1"/>
                </a:solidFill>
                <a:latin typeface="Aptos" panose="020B0004020202020204" pitchFamily="34" charset="0"/>
              </a:rPr>
              <a:t>World Economic Outlook, </a:t>
            </a:r>
            <a:r>
              <a:rPr lang="en-US" sz="1200" dirty="0">
                <a:solidFill>
                  <a:schemeClr val="tx1"/>
                </a:solidFill>
                <a:latin typeface="Aptos" panose="020B0004020202020204" pitchFamily="34" charset="0"/>
              </a:rPr>
              <a:t>April 2025</a:t>
            </a:r>
          </a:p>
        </p:txBody>
      </p:sp>
    </p:spTree>
    <p:extLst>
      <p:ext uri="{BB962C8B-B14F-4D97-AF65-F5344CB8AC3E}">
        <p14:creationId xmlns:p14="http://schemas.microsoft.com/office/powerpoint/2010/main" val="2057409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C3BCB-8651-3554-128D-5C38130A15E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2871230-06E5-76FC-3DAD-35A31AFB6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2" name="Picture 11">
            <a:extLst>
              <a:ext uri="{FF2B5EF4-FFF2-40B4-BE49-F238E27FC236}">
                <a16:creationId xmlns:a16="http://schemas.microsoft.com/office/drawing/2014/main" id="{B9FDDC03-BDF3-5357-31A5-464FC4A781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sp>
        <p:nvSpPr>
          <p:cNvPr id="14" name="Rectangle 13">
            <a:extLst>
              <a:ext uri="{FF2B5EF4-FFF2-40B4-BE49-F238E27FC236}">
                <a16:creationId xmlns:a16="http://schemas.microsoft.com/office/drawing/2014/main" id="{010D21F6-5AC9-B2B2-9954-BF5CA9026B49}"/>
              </a:ext>
            </a:extLst>
          </p:cNvPr>
          <p:cNvSpPr/>
          <p:nvPr/>
        </p:nvSpPr>
        <p:spPr>
          <a:xfrm>
            <a:off x="0" y="1197005"/>
            <a:ext cx="20339050" cy="8236844"/>
          </a:xfrm>
          <a:prstGeom prst="rect">
            <a:avLst/>
          </a:prstGeom>
          <a:solidFill>
            <a:schemeClr val="bg1">
              <a:lumMod val="95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purple and orange text&#10;&#10;AI-generated content may be incorrect.">
            <a:extLst>
              <a:ext uri="{FF2B5EF4-FFF2-40B4-BE49-F238E27FC236}">
                <a16:creationId xmlns:a16="http://schemas.microsoft.com/office/drawing/2014/main" id="{6BEDD5B0-D513-C7C4-A5C0-60F6164A3AF5}"/>
              </a:ext>
            </a:extLst>
          </p:cNvPr>
          <p:cNvPicPr>
            <a:picLocks noChangeAspect="1"/>
          </p:cNvPicPr>
          <p:nvPr/>
        </p:nvPicPr>
        <p:blipFill>
          <a:blip r:embed="rId5">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5" name="Picture 14">
            <a:extLst>
              <a:ext uri="{FF2B5EF4-FFF2-40B4-BE49-F238E27FC236}">
                <a16:creationId xmlns:a16="http://schemas.microsoft.com/office/drawing/2014/main" id="{AC6FC001-B2CD-2CC9-F5DE-E7DD32BB42A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DE52FABF-3DFE-BBC8-AF71-8EFB7515031A}"/>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sp>
        <p:nvSpPr>
          <p:cNvPr id="30" name="TextBox 29">
            <a:extLst>
              <a:ext uri="{FF2B5EF4-FFF2-40B4-BE49-F238E27FC236}">
                <a16:creationId xmlns:a16="http://schemas.microsoft.com/office/drawing/2014/main" id="{10044EE5-EBBA-21A3-F8F0-F3DAA3A49961}"/>
              </a:ext>
            </a:extLst>
          </p:cNvPr>
          <p:cNvSpPr txBox="1"/>
          <p:nvPr/>
        </p:nvSpPr>
        <p:spPr>
          <a:xfrm>
            <a:off x="1358900" y="1492244"/>
            <a:ext cx="13036550" cy="1015663"/>
          </a:xfrm>
          <a:prstGeom prst="rect">
            <a:avLst/>
          </a:prstGeom>
          <a:noFill/>
        </p:spPr>
        <p:txBody>
          <a:bodyPr wrap="square">
            <a:spAutoFit/>
          </a:bodyPr>
          <a:lstStyle/>
          <a:p>
            <a:pPr algn="l"/>
            <a:r>
              <a:rPr lang="en-US" sz="6000" b="1" kern="1200" dirty="0">
                <a:solidFill>
                  <a:srgbClr val="FF6111"/>
                </a:solidFill>
                <a:latin typeface="Aptos" panose="02110004020202020204"/>
                <a:ea typeface="+mn-ea"/>
                <a:cs typeface="+mn-cs"/>
              </a:rPr>
              <a:t>SUBJECT TO (FREQUENT) REVISION</a:t>
            </a:r>
            <a:endPar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7DE384BE-FBB6-4FDB-D799-6E634947618B}"/>
              </a:ext>
            </a:extLst>
          </p:cNvPr>
          <p:cNvSpPr txBox="1"/>
          <p:nvPr/>
        </p:nvSpPr>
        <p:spPr>
          <a:xfrm>
            <a:off x="1392655" y="2559487"/>
            <a:ext cx="8001000" cy="523220"/>
          </a:xfrm>
          <a:prstGeom prst="rect">
            <a:avLst/>
          </a:prstGeom>
          <a:noFill/>
        </p:spPr>
        <p:txBody>
          <a:bodyPr wrap="square" rtlCol="0">
            <a:spAutoFit/>
          </a:bodyPr>
          <a:lstStyle/>
          <a:p>
            <a:pPr algn="l" defTabSz="1507846" rtl="0"/>
            <a:r>
              <a:rPr lang="en-US" sz="2800" b="1" i="1" kern="1200" dirty="0">
                <a:solidFill>
                  <a:srgbClr val="525252"/>
                </a:solidFill>
                <a:latin typeface="Aptos" panose="02110004020202020204"/>
                <a:ea typeface="+mn-ea"/>
                <a:cs typeface="+mn-cs"/>
              </a:rPr>
              <a:t>Global Outlook</a:t>
            </a:r>
            <a:r>
              <a:rPr lang="en-US" sz="2800" i="1" kern="1200" dirty="0">
                <a:solidFill>
                  <a:srgbClr val="525252"/>
                </a:solidFill>
                <a:latin typeface="Aptos" panose="02110004020202020204"/>
                <a:ea typeface="+mn-ea"/>
                <a:cs typeface="+mn-cs"/>
              </a:rPr>
              <a:t> 2022-29P</a:t>
            </a:r>
          </a:p>
        </p:txBody>
      </p:sp>
      <p:graphicFrame>
        <p:nvGraphicFramePr>
          <p:cNvPr id="2" name="Chart 1">
            <a:extLst>
              <a:ext uri="{FF2B5EF4-FFF2-40B4-BE49-F238E27FC236}">
                <a16:creationId xmlns:a16="http://schemas.microsoft.com/office/drawing/2014/main" id="{561BB562-8E91-49C1-9BA7-E35F6B8D9549}"/>
              </a:ext>
            </a:extLst>
          </p:cNvPr>
          <p:cNvGraphicFramePr>
            <a:graphicFrameLocks/>
          </p:cNvGraphicFramePr>
          <p:nvPr>
            <p:extLst>
              <p:ext uri="{D42A27DB-BD31-4B8C-83A1-F6EECF244321}">
                <p14:modId xmlns:p14="http://schemas.microsoft.com/office/powerpoint/2010/main" val="2013063129"/>
              </p:ext>
            </p:extLst>
          </p:nvPr>
        </p:nvGraphicFramePr>
        <p:xfrm>
          <a:off x="1358900" y="3368675"/>
          <a:ext cx="17532350" cy="5791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1999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7CF7-FCB0-1DEF-DAFE-A4496FFD5A6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01C34A7-F3FD-8DA1-7196-BD8BB6ADC4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418089DB-3940-AA10-F999-C65F51CE2A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7" name="Picture 6" descr="A black background with purple and orange text&#10;&#10;AI-generated content may be incorrect.">
            <a:extLst>
              <a:ext uri="{FF2B5EF4-FFF2-40B4-BE49-F238E27FC236}">
                <a16:creationId xmlns:a16="http://schemas.microsoft.com/office/drawing/2014/main" id="{A01EDE6C-ADA2-957B-5858-2E5671D01015}"/>
              </a:ext>
            </a:extLst>
          </p:cNvPr>
          <p:cNvPicPr>
            <a:picLocks noChangeAspect="1"/>
          </p:cNvPicPr>
          <p:nvPr/>
        </p:nvPicPr>
        <p:blipFill>
          <a:blip r:embed="rId5">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sp>
        <p:nvSpPr>
          <p:cNvPr id="10" name="TextBox 9">
            <a:extLst>
              <a:ext uri="{FF2B5EF4-FFF2-40B4-BE49-F238E27FC236}">
                <a16:creationId xmlns:a16="http://schemas.microsoft.com/office/drawing/2014/main" id="{BBD1ADA5-9125-9FCF-6628-F997B012492F}"/>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grpSp>
        <p:nvGrpSpPr>
          <p:cNvPr id="4" name="Group 3">
            <a:extLst>
              <a:ext uri="{FF2B5EF4-FFF2-40B4-BE49-F238E27FC236}">
                <a16:creationId xmlns:a16="http://schemas.microsoft.com/office/drawing/2014/main" id="{6720AF10-7B33-BC33-9F34-F12F335B4C8F}"/>
              </a:ext>
            </a:extLst>
          </p:cNvPr>
          <p:cNvGrpSpPr/>
          <p:nvPr/>
        </p:nvGrpSpPr>
        <p:grpSpPr>
          <a:xfrm>
            <a:off x="7842250" y="-13047"/>
            <a:ext cx="11334261" cy="11334261"/>
            <a:chOff x="7842250" y="-13047"/>
            <a:chExt cx="11334261" cy="11334261"/>
          </a:xfrm>
        </p:grpSpPr>
        <p:pic>
          <p:nvPicPr>
            <p:cNvPr id="2" name="Picture 1" descr="A deer walking on a road at night&#10;&#10;AI-generated content may be incorrect.">
              <a:extLst>
                <a:ext uri="{FF2B5EF4-FFF2-40B4-BE49-F238E27FC236}">
                  <a16:creationId xmlns:a16="http://schemas.microsoft.com/office/drawing/2014/main" id="{ED7F5FE1-F3BF-EE40-4C7A-B68DC9CAC040}"/>
                </a:ext>
              </a:extLst>
            </p:cNvPr>
            <p:cNvPicPr>
              <a:picLocks noChangeAspect="1"/>
            </p:cNvPicPr>
            <p:nvPr/>
          </p:nvPicPr>
          <p:blipFill>
            <a:blip r:embed="rId6"/>
            <a:stretch>
              <a:fillRect/>
            </a:stretch>
          </p:blipFill>
          <p:spPr>
            <a:xfrm>
              <a:off x="7842250" y="-13047"/>
              <a:ext cx="11334261" cy="11334261"/>
            </a:xfrm>
            <a:prstGeom prst="rect">
              <a:avLst/>
            </a:prstGeom>
          </p:spPr>
        </p:pic>
        <p:sp>
          <p:nvSpPr>
            <p:cNvPr id="17" name="TextBox 16">
              <a:extLst>
                <a:ext uri="{FF2B5EF4-FFF2-40B4-BE49-F238E27FC236}">
                  <a16:creationId xmlns:a16="http://schemas.microsoft.com/office/drawing/2014/main" id="{51B8C62E-3F9E-586B-B663-CD6EC0219C96}"/>
                </a:ext>
              </a:extLst>
            </p:cNvPr>
            <p:cNvSpPr txBox="1"/>
            <p:nvPr/>
          </p:nvSpPr>
          <p:spPr>
            <a:xfrm>
              <a:off x="8394060" y="549275"/>
              <a:ext cx="10603877" cy="1938992"/>
            </a:xfrm>
            <a:prstGeom prst="rect">
              <a:avLst/>
            </a:prstGeom>
            <a:noFill/>
          </p:spPr>
          <p:txBody>
            <a:bodyPr wrap="square">
              <a:spAutoFit/>
            </a:bodyPr>
            <a:lstStyle/>
            <a:p>
              <a:r>
                <a:rPr lang="en-ZA" sz="6000" dirty="0">
                  <a:solidFill>
                    <a:srgbClr val="0F4A4E"/>
                  </a:solidFill>
                  <a:latin typeface="Aptos" panose="020B0004020202020204" pitchFamily="34" charset="0"/>
                </a:rPr>
                <a:t>FREEZING IS</a:t>
              </a:r>
            </a:p>
            <a:p>
              <a:r>
                <a:rPr lang="en-ZA" sz="6000" b="1" dirty="0">
                  <a:solidFill>
                    <a:srgbClr val="FF6111"/>
                  </a:solidFill>
                  <a:latin typeface="Aptos" panose="020B0004020202020204" pitchFamily="34" charset="0"/>
                </a:rPr>
                <a:t>NOT AN OPTION.</a:t>
              </a:r>
              <a:endParaRPr lang="en-US" sz="6000" b="1" dirty="0">
                <a:solidFill>
                  <a:srgbClr val="FF6111"/>
                </a:solidFill>
                <a:latin typeface="Aptos" panose="020B0004020202020204" pitchFamily="34" charset="0"/>
              </a:endParaRPr>
            </a:p>
          </p:txBody>
        </p:sp>
        <p:sp>
          <p:nvSpPr>
            <p:cNvPr id="3" name="TextBox 2">
              <a:extLst>
                <a:ext uri="{FF2B5EF4-FFF2-40B4-BE49-F238E27FC236}">
                  <a16:creationId xmlns:a16="http://schemas.microsoft.com/office/drawing/2014/main" id="{73114EEB-1EDA-1A39-3F97-F7260EAF1E51}"/>
                </a:ext>
              </a:extLst>
            </p:cNvPr>
            <p:cNvSpPr txBox="1"/>
            <p:nvPr/>
          </p:nvSpPr>
          <p:spPr>
            <a:xfrm>
              <a:off x="7994650" y="11016476"/>
              <a:ext cx="4512238" cy="276999"/>
            </a:xfrm>
            <a:prstGeom prst="rect">
              <a:avLst/>
            </a:prstGeom>
            <a:noFill/>
          </p:spPr>
          <p:txBody>
            <a:bodyPr wrap="square">
              <a:spAutoFit/>
            </a:bodyPr>
            <a:lstStyle/>
            <a:p>
              <a:r>
                <a:rPr lang="en-US" sz="1200" dirty="0">
                  <a:solidFill>
                    <a:schemeClr val="bg1"/>
                  </a:solidFill>
                  <a:latin typeface="Aptos" panose="020B0004020202020204" pitchFamily="34" charset="0"/>
                </a:rPr>
                <a:t>Image Source: Google Gemini</a:t>
              </a:r>
            </a:p>
          </p:txBody>
        </p:sp>
      </p:grpSp>
    </p:spTree>
    <p:extLst>
      <p:ext uri="{BB962C8B-B14F-4D97-AF65-F5344CB8AC3E}">
        <p14:creationId xmlns:p14="http://schemas.microsoft.com/office/powerpoint/2010/main" val="37326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E8F8-A5DF-3645-48BA-419C5EF62BAE}"/>
            </a:ext>
          </a:extLst>
        </p:cNvPr>
        <p:cNvGrpSpPr/>
        <p:nvPr/>
      </p:nvGrpSpPr>
      <p:grpSpPr>
        <a:xfrm>
          <a:off x="0" y="0"/>
          <a:ext cx="0" cy="0"/>
          <a:chOff x="0" y="0"/>
          <a:chExt cx="0" cy="0"/>
        </a:xfrm>
      </p:grpSpPr>
      <p:pic>
        <p:nvPicPr>
          <p:cNvPr id="7" name="Picture 6" descr="A black background with purple and orange text&#10;&#10;AI-generated content may be incorrect.">
            <a:extLst>
              <a:ext uri="{FF2B5EF4-FFF2-40B4-BE49-F238E27FC236}">
                <a16:creationId xmlns:a16="http://schemas.microsoft.com/office/drawing/2014/main" id="{67797282-4AB9-752D-C858-CD453E683643}"/>
              </a:ext>
            </a:extLst>
          </p:cNvPr>
          <p:cNvPicPr>
            <a:picLocks noChangeAspect="1"/>
          </p:cNvPicPr>
          <p:nvPr/>
        </p:nvPicPr>
        <p:blipFill>
          <a:blip r:embed="rId3">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2" name="Picture 11">
            <a:extLst>
              <a:ext uri="{FF2B5EF4-FFF2-40B4-BE49-F238E27FC236}">
                <a16:creationId xmlns:a16="http://schemas.microsoft.com/office/drawing/2014/main" id="{EF470A5B-7CA1-15B7-05BD-03947B7650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E77B386F-C0E9-56B9-67EF-B8164E4603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5" name="Picture 14">
            <a:extLst>
              <a:ext uri="{FF2B5EF4-FFF2-40B4-BE49-F238E27FC236}">
                <a16:creationId xmlns:a16="http://schemas.microsoft.com/office/drawing/2014/main" id="{DFC35159-1D79-B967-A929-0C4125D2F1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432AF442-5608-917B-7CF5-0CA18EA7E838}"/>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sp>
        <p:nvSpPr>
          <p:cNvPr id="9" name="Rectangle 8">
            <a:extLst>
              <a:ext uri="{FF2B5EF4-FFF2-40B4-BE49-F238E27FC236}">
                <a16:creationId xmlns:a16="http://schemas.microsoft.com/office/drawing/2014/main" id="{BE24B254-C4B7-0BCF-9200-049647EFE629}"/>
              </a:ext>
            </a:extLst>
          </p:cNvPr>
          <p:cNvSpPr/>
          <p:nvPr/>
        </p:nvSpPr>
        <p:spPr>
          <a:xfrm>
            <a:off x="0" y="1768475"/>
            <a:ext cx="20345382" cy="7233045"/>
          </a:xfrm>
          <a:prstGeom prst="rect">
            <a:avLst/>
          </a:prstGeom>
          <a:solidFill>
            <a:schemeClr val="bg1">
              <a:lumMod val="9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E55EAC-6FA0-DE3D-A6DB-4C8B0A813A4A}"/>
              </a:ext>
            </a:extLst>
          </p:cNvPr>
          <p:cNvPicPr>
            <a:picLocks noChangeAspect="1"/>
          </p:cNvPicPr>
          <p:nvPr/>
        </p:nvPicPr>
        <p:blipFill>
          <a:blip r:embed="rId7"/>
          <a:stretch>
            <a:fillRect/>
          </a:stretch>
        </p:blipFill>
        <p:spPr>
          <a:xfrm>
            <a:off x="7659953" y="3986932"/>
            <a:ext cx="3420698" cy="4500072"/>
          </a:xfrm>
          <a:prstGeom prst="rect">
            <a:avLst/>
          </a:prstGeom>
        </p:spPr>
      </p:pic>
      <p:pic>
        <p:nvPicPr>
          <p:cNvPr id="4" name="Picture 3">
            <a:extLst>
              <a:ext uri="{FF2B5EF4-FFF2-40B4-BE49-F238E27FC236}">
                <a16:creationId xmlns:a16="http://schemas.microsoft.com/office/drawing/2014/main" id="{1CA659C1-F147-0AD3-FF98-78802AD4788D}"/>
              </a:ext>
            </a:extLst>
          </p:cNvPr>
          <p:cNvPicPr>
            <a:picLocks noChangeAspect="1"/>
          </p:cNvPicPr>
          <p:nvPr/>
        </p:nvPicPr>
        <p:blipFill>
          <a:blip r:embed="rId8"/>
          <a:stretch>
            <a:fillRect/>
          </a:stretch>
        </p:blipFill>
        <p:spPr>
          <a:xfrm>
            <a:off x="16148050" y="3949156"/>
            <a:ext cx="4032000" cy="4537848"/>
          </a:xfrm>
          <a:prstGeom prst="rect">
            <a:avLst/>
          </a:prstGeom>
        </p:spPr>
      </p:pic>
      <p:pic>
        <p:nvPicPr>
          <p:cNvPr id="6" name="Picture 5">
            <a:extLst>
              <a:ext uri="{FF2B5EF4-FFF2-40B4-BE49-F238E27FC236}">
                <a16:creationId xmlns:a16="http://schemas.microsoft.com/office/drawing/2014/main" id="{87FF1422-8740-BDF9-7485-FE74D5C8878B}"/>
              </a:ext>
            </a:extLst>
          </p:cNvPr>
          <p:cNvPicPr>
            <a:picLocks noChangeAspect="1"/>
          </p:cNvPicPr>
          <p:nvPr/>
        </p:nvPicPr>
        <p:blipFill>
          <a:blip r:embed="rId9"/>
          <a:stretch>
            <a:fillRect/>
          </a:stretch>
        </p:blipFill>
        <p:spPr>
          <a:xfrm>
            <a:off x="11179029" y="3974732"/>
            <a:ext cx="4912071" cy="4500072"/>
          </a:xfrm>
          <a:prstGeom prst="rect">
            <a:avLst/>
          </a:prstGeom>
        </p:spPr>
      </p:pic>
      <p:pic>
        <p:nvPicPr>
          <p:cNvPr id="2" name="Picture 1">
            <a:extLst>
              <a:ext uri="{FF2B5EF4-FFF2-40B4-BE49-F238E27FC236}">
                <a16:creationId xmlns:a16="http://schemas.microsoft.com/office/drawing/2014/main" id="{A809F0C7-3C90-E46E-2C74-1B7A7110B6AD}"/>
              </a:ext>
            </a:extLst>
          </p:cNvPr>
          <p:cNvPicPr>
            <a:picLocks noChangeAspect="1"/>
          </p:cNvPicPr>
          <p:nvPr/>
        </p:nvPicPr>
        <p:blipFill>
          <a:blip r:embed="rId10"/>
          <a:stretch>
            <a:fillRect/>
          </a:stretch>
        </p:blipFill>
        <p:spPr>
          <a:xfrm>
            <a:off x="370184" y="4014839"/>
            <a:ext cx="7240580" cy="4472165"/>
          </a:xfrm>
          <a:prstGeom prst="rect">
            <a:avLst/>
          </a:prstGeom>
        </p:spPr>
      </p:pic>
      <p:sp>
        <p:nvSpPr>
          <p:cNvPr id="30" name="TextBox 29">
            <a:extLst>
              <a:ext uri="{FF2B5EF4-FFF2-40B4-BE49-F238E27FC236}">
                <a16:creationId xmlns:a16="http://schemas.microsoft.com/office/drawing/2014/main" id="{A108B673-084F-E51B-F24F-3C9CA85FF5C7}"/>
              </a:ext>
            </a:extLst>
          </p:cNvPr>
          <p:cNvSpPr txBox="1"/>
          <p:nvPr/>
        </p:nvSpPr>
        <p:spPr>
          <a:xfrm>
            <a:off x="413857" y="1968763"/>
            <a:ext cx="10314188" cy="1846659"/>
          </a:xfrm>
          <a:prstGeom prst="rect">
            <a:avLst/>
          </a:prstGeom>
          <a:noFill/>
        </p:spPr>
        <p:txBody>
          <a:bodyPr wrap="square">
            <a:spAutoFit/>
          </a:bodyPr>
          <a:lstStyle/>
          <a:p>
            <a:pPr algn="l"/>
            <a:r>
              <a:rPr kumimoji="0" lang="en-US" sz="5400" i="0" u="none" strike="noStrike" kern="1200" cap="none" spc="0" normalizeH="0" baseline="0" noProof="0" dirty="0">
                <a:ln>
                  <a:noFill/>
                </a:ln>
                <a:solidFill>
                  <a:srgbClr val="FF6111"/>
                </a:solidFill>
                <a:effectLst/>
                <a:uLnTx/>
                <a:uFillTx/>
                <a:latin typeface="Aptos" panose="02110004020202020204"/>
                <a:ea typeface="+mn-ea"/>
                <a:cs typeface="+mn-cs"/>
              </a:rPr>
              <a:t>ACCELERATING</a:t>
            </a:r>
            <a:b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br>
            <a:r>
              <a:rPr kumimoji="0" lang="en-US" sz="6000" b="1" i="0" u="none" strike="noStrike" kern="1200" cap="none" spc="0" normalizeH="0" baseline="0" noProof="0" dirty="0">
                <a:ln>
                  <a:noFill/>
                </a:ln>
                <a:solidFill>
                  <a:srgbClr val="525252"/>
                </a:solidFill>
                <a:effectLst/>
                <a:uLnTx/>
                <a:uFillTx/>
                <a:latin typeface="Aptos" panose="02110004020202020204"/>
                <a:ea typeface="+mn-ea"/>
                <a:cs typeface="+mn-cs"/>
              </a:rPr>
              <a:t>SHIFTS AND FRACTURES</a:t>
            </a:r>
          </a:p>
        </p:txBody>
      </p:sp>
    </p:spTree>
    <p:extLst>
      <p:ext uri="{BB962C8B-B14F-4D97-AF65-F5344CB8AC3E}">
        <p14:creationId xmlns:p14="http://schemas.microsoft.com/office/powerpoint/2010/main" val="278470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203E0-2E58-91BE-8926-C30D97F2AC0D}"/>
            </a:ext>
          </a:extLst>
        </p:cNvPr>
        <p:cNvGrpSpPr/>
        <p:nvPr/>
      </p:nvGrpSpPr>
      <p:grpSpPr>
        <a:xfrm>
          <a:off x="0" y="0"/>
          <a:ext cx="0" cy="0"/>
          <a:chOff x="0" y="0"/>
          <a:chExt cx="0" cy="0"/>
        </a:xfrm>
      </p:grpSpPr>
      <p:pic>
        <p:nvPicPr>
          <p:cNvPr id="7" name="Picture 6" descr="A black background with purple and orange text&#10;&#10;AI-generated content may be incorrect.">
            <a:extLst>
              <a:ext uri="{FF2B5EF4-FFF2-40B4-BE49-F238E27FC236}">
                <a16:creationId xmlns:a16="http://schemas.microsoft.com/office/drawing/2014/main" id="{17815054-BDAB-6D14-0B53-9BE73F4DC715}"/>
              </a:ext>
            </a:extLst>
          </p:cNvPr>
          <p:cNvPicPr>
            <a:picLocks noChangeAspect="1"/>
          </p:cNvPicPr>
          <p:nvPr/>
        </p:nvPicPr>
        <p:blipFill>
          <a:blip r:embed="rId3">
            <a:extLst>
              <a:ext uri="{28A0092B-C50C-407E-A947-70E740481C1C}">
                <a14:useLocalDpi xmlns:a14="http://schemas.microsoft.com/office/drawing/2010/main" val="0"/>
              </a:ext>
            </a:extLst>
          </a:blip>
          <a:srcRect t="29164" r="4809" b="29015"/>
          <a:stretch/>
        </p:blipFill>
        <p:spPr>
          <a:xfrm>
            <a:off x="3651250" y="9540875"/>
            <a:ext cx="3122045" cy="969828"/>
          </a:xfrm>
          <a:prstGeom prst="rect">
            <a:avLst/>
          </a:prstGeom>
        </p:spPr>
      </p:pic>
      <p:pic>
        <p:nvPicPr>
          <p:cNvPr id="12" name="Picture 11">
            <a:extLst>
              <a:ext uri="{FF2B5EF4-FFF2-40B4-BE49-F238E27FC236}">
                <a16:creationId xmlns:a16="http://schemas.microsoft.com/office/drawing/2014/main" id="{CE98AD01-F61E-D635-B0DE-B46E134AD2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550" y="0"/>
            <a:ext cx="3505200" cy="9001520"/>
          </a:xfrm>
          <a:prstGeom prst="rect">
            <a:avLst/>
          </a:prstGeom>
        </p:spPr>
      </p:pic>
      <p:pic>
        <p:nvPicPr>
          <p:cNvPr id="13" name="Picture 12">
            <a:extLst>
              <a:ext uri="{FF2B5EF4-FFF2-40B4-BE49-F238E27FC236}">
                <a16:creationId xmlns:a16="http://schemas.microsoft.com/office/drawing/2014/main" id="{D5747030-46A5-9516-F058-3B8C5CD840A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443450" y="-1"/>
            <a:ext cx="2901932" cy="11309351"/>
          </a:xfrm>
          <a:prstGeom prst="rect">
            <a:avLst/>
          </a:prstGeom>
        </p:spPr>
      </p:pic>
      <p:pic>
        <p:nvPicPr>
          <p:cNvPr id="15" name="Picture 14">
            <a:extLst>
              <a:ext uri="{FF2B5EF4-FFF2-40B4-BE49-F238E27FC236}">
                <a16:creationId xmlns:a16="http://schemas.microsoft.com/office/drawing/2014/main" id="{2BC4FAAC-4B74-EA1A-FE77-815E110EFC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549" y="9433849"/>
            <a:ext cx="2692522" cy="1212663"/>
          </a:xfrm>
          <a:prstGeom prst="rect">
            <a:avLst/>
          </a:prstGeom>
        </p:spPr>
      </p:pic>
      <p:sp>
        <p:nvSpPr>
          <p:cNvPr id="20" name="TextBox 19">
            <a:extLst>
              <a:ext uri="{FF2B5EF4-FFF2-40B4-BE49-F238E27FC236}">
                <a16:creationId xmlns:a16="http://schemas.microsoft.com/office/drawing/2014/main" id="{05DC8C6E-EFBA-236E-DDF1-CDE65AE4216B}"/>
              </a:ext>
            </a:extLst>
          </p:cNvPr>
          <p:cNvSpPr txBox="1"/>
          <p:nvPr/>
        </p:nvSpPr>
        <p:spPr>
          <a:xfrm>
            <a:off x="3552658" y="9159875"/>
            <a:ext cx="437816" cy="1569660"/>
          </a:xfrm>
          <a:prstGeom prst="rect">
            <a:avLst/>
          </a:prstGeom>
          <a:noFill/>
        </p:spPr>
        <p:txBody>
          <a:bodyPr wrap="square">
            <a:spAutoFit/>
          </a:bodyPr>
          <a:lstStyle/>
          <a:p>
            <a:r>
              <a:rPr lang="en-ZA" sz="9600" kern="1200" dirty="0">
                <a:solidFill>
                  <a:srgbClr val="FF6E20"/>
                </a:solidFill>
                <a:latin typeface="Aptos" panose="02110004020202020204"/>
                <a:ea typeface="+mn-ea"/>
                <a:cs typeface="+mn-cs"/>
              </a:rPr>
              <a:t>|</a:t>
            </a:r>
            <a:endParaRPr lang="en-US" sz="9600" dirty="0">
              <a:solidFill>
                <a:srgbClr val="FF6E20"/>
              </a:solidFill>
            </a:endParaRPr>
          </a:p>
        </p:txBody>
      </p:sp>
      <p:sp>
        <p:nvSpPr>
          <p:cNvPr id="9" name="Rectangle 8">
            <a:extLst>
              <a:ext uri="{FF2B5EF4-FFF2-40B4-BE49-F238E27FC236}">
                <a16:creationId xmlns:a16="http://schemas.microsoft.com/office/drawing/2014/main" id="{C3D3930C-5402-96A7-31D9-C6B194BED76A}"/>
              </a:ext>
            </a:extLst>
          </p:cNvPr>
          <p:cNvSpPr/>
          <p:nvPr/>
        </p:nvSpPr>
        <p:spPr>
          <a:xfrm>
            <a:off x="-21590" y="478012"/>
            <a:ext cx="20125690" cy="2514600"/>
          </a:xfrm>
          <a:prstGeom prst="rect">
            <a:avLst/>
          </a:prstGeom>
          <a:solidFill>
            <a:schemeClr val="bg1">
              <a:lumMod val="9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C6369B-4148-6346-8EE9-00B9B1B86CA5}"/>
              </a:ext>
            </a:extLst>
          </p:cNvPr>
          <p:cNvSpPr txBox="1"/>
          <p:nvPr/>
        </p:nvSpPr>
        <p:spPr>
          <a:xfrm>
            <a:off x="505459" y="765816"/>
            <a:ext cx="12914793" cy="1846659"/>
          </a:xfrm>
          <a:prstGeom prst="rect">
            <a:avLst/>
          </a:prstGeom>
          <a:noFill/>
        </p:spPr>
        <p:txBody>
          <a:bodyPr wrap="square">
            <a:spAutoFit/>
          </a:bodyPr>
          <a:lstStyle/>
          <a:p>
            <a:pPr algn="l"/>
            <a:r>
              <a:rPr kumimoji="0" lang="en-US" sz="5400" i="0" u="none" strike="noStrike" kern="1200" cap="none" spc="0" normalizeH="0" baseline="0" noProof="0" dirty="0">
                <a:ln>
                  <a:noFill/>
                </a:ln>
                <a:solidFill>
                  <a:srgbClr val="FF6111"/>
                </a:solidFill>
                <a:effectLst/>
                <a:uLnTx/>
                <a:uFillTx/>
                <a:latin typeface="Aptos" panose="02110004020202020204"/>
                <a:ea typeface="+mn-ea"/>
                <a:cs typeface="+mn-cs"/>
              </a:rPr>
              <a:t>MACRO TRENDS IN FOCUS</a:t>
            </a:r>
            <a:br>
              <a:rPr kumimoji="0" lang="en-US" sz="6000" b="1" i="0" u="none" strike="noStrike" kern="1200" cap="none" spc="0" normalizeH="0" baseline="0" noProof="0" dirty="0">
                <a:ln>
                  <a:noFill/>
                </a:ln>
                <a:solidFill>
                  <a:srgbClr val="FF6111"/>
                </a:solidFill>
                <a:effectLst/>
                <a:uLnTx/>
                <a:uFillTx/>
                <a:latin typeface="Aptos" panose="02110004020202020204"/>
                <a:ea typeface="+mn-ea"/>
                <a:cs typeface="+mn-cs"/>
              </a:rPr>
            </a:br>
            <a:r>
              <a:rPr kumimoji="0" lang="en-US" sz="6000" b="1" i="0" u="none" strike="noStrike" kern="1200" cap="none" spc="0" normalizeH="0" baseline="0" noProof="0" dirty="0">
                <a:ln>
                  <a:noFill/>
                </a:ln>
                <a:solidFill>
                  <a:srgbClr val="525252"/>
                </a:solidFill>
                <a:effectLst/>
                <a:uLnTx/>
                <a:uFillTx/>
                <a:latin typeface="Aptos" panose="02110004020202020204"/>
                <a:ea typeface="+mn-ea"/>
                <a:cs typeface="+mn-cs"/>
              </a:rPr>
              <a:t>COST OF CAPITAL ON THE RISE</a:t>
            </a:r>
          </a:p>
        </p:txBody>
      </p:sp>
      <p:pic>
        <p:nvPicPr>
          <p:cNvPr id="5" name="Picture 4">
            <a:extLst>
              <a:ext uri="{FF2B5EF4-FFF2-40B4-BE49-F238E27FC236}">
                <a16:creationId xmlns:a16="http://schemas.microsoft.com/office/drawing/2014/main" id="{1CCCB981-0D4D-83CB-6D13-01F87D25A6B8}"/>
              </a:ext>
            </a:extLst>
          </p:cNvPr>
          <p:cNvPicPr>
            <a:picLocks noChangeAspect="1"/>
          </p:cNvPicPr>
          <p:nvPr/>
        </p:nvPicPr>
        <p:blipFill>
          <a:blip r:embed="rId7"/>
          <a:stretch>
            <a:fillRect/>
          </a:stretch>
        </p:blipFill>
        <p:spPr>
          <a:xfrm>
            <a:off x="6616775" y="2643590"/>
            <a:ext cx="7251549" cy="7488246"/>
          </a:xfrm>
          <a:prstGeom prst="rect">
            <a:avLst/>
          </a:prstGeom>
        </p:spPr>
      </p:pic>
    </p:spTree>
    <p:extLst>
      <p:ext uri="{BB962C8B-B14F-4D97-AF65-F5344CB8AC3E}">
        <p14:creationId xmlns:p14="http://schemas.microsoft.com/office/powerpoint/2010/main" val="3979617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a2dc1f-33cd-415f-8137-a0514d935797">
      <Terms xmlns="http://schemas.microsoft.com/office/infopath/2007/PartnerControls"/>
    </lcf76f155ced4ddcb4097134ff3c332f>
    <TaxCatchAll xmlns="20585f71-0b21-4afb-ac27-83fbdb851c7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F21E8289C3F6409073D2DC791538A1" ma:contentTypeVersion="19" ma:contentTypeDescription="Create a new document." ma:contentTypeScope="" ma:versionID="f8921ffbc5950ffb363b9159b858664c">
  <xsd:schema xmlns:xsd="http://www.w3.org/2001/XMLSchema" xmlns:xs="http://www.w3.org/2001/XMLSchema" xmlns:p="http://schemas.microsoft.com/office/2006/metadata/properties" xmlns:ns2="e9a2dc1f-33cd-415f-8137-a0514d935797" xmlns:ns3="20585f71-0b21-4afb-ac27-83fbdb851c7d" targetNamespace="http://schemas.microsoft.com/office/2006/metadata/properties" ma:root="true" ma:fieldsID="47cacca7e42f8b588765413a26800d5d" ns2:_="" ns3:_="">
    <xsd:import namespace="e9a2dc1f-33cd-415f-8137-a0514d935797"/>
    <xsd:import namespace="20585f71-0b21-4afb-ac27-83fbdb851c7d"/>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2dc1f-33cd-415f-8137-a0514d9357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f3aee1-b7c6-4d19-91f4-08853246322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585f71-0b21-4afb-ac27-83fbdb851c7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e4dc0d0-6240-46cc-9bd4-fdaad832a532}" ma:internalName="TaxCatchAll" ma:showField="CatchAllData" ma:web="20585f71-0b21-4afb-ac27-83fbdb851c7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7FB424-AB6F-4042-9763-AF1F8A5766D3}">
  <ds:schemaRefs>
    <ds:schemaRef ds:uri="http://schemas.microsoft.com/office/2006/metadata/properties"/>
    <ds:schemaRef ds:uri="http://schemas.microsoft.com/office/infopath/2007/PartnerControls"/>
    <ds:schemaRef ds:uri="e9a2dc1f-33cd-415f-8137-a0514d935797"/>
    <ds:schemaRef ds:uri="20585f71-0b21-4afb-ac27-83fbdb851c7d"/>
  </ds:schemaRefs>
</ds:datastoreItem>
</file>

<file path=customXml/itemProps2.xml><?xml version="1.0" encoding="utf-8"?>
<ds:datastoreItem xmlns:ds="http://schemas.openxmlformats.org/officeDocument/2006/customXml" ds:itemID="{A6EE20BD-B666-439F-959E-1330AB62C003}">
  <ds:schemaRefs>
    <ds:schemaRef ds:uri="http://schemas.microsoft.com/sharepoint/v3/contenttype/forms"/>
  </ds:schemaRefs>
</ds:datastoreItem>
</file>

<file path=customXml/itemProps3.xml><?xml version="1.0" encoding="utf-8"?>
<ds:datastoreItem xmlns:ds="http://schemas.openxmlformats.org/officeDocument/2006/customXml" ds:itemID="{0F9B916B-FF40-4FB6-B8A1-08F79FC4A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2dc1f-33cd-415f-8137-a0514d935797"/>
    <ds:schemaRef ds:uri="20585f71-0b21-4afb-ac27-83fbdb851c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2185</TotalTime>
  <Words>783</Words>
  <Application>Microsoft Macintosh PowerPoint</Application>
  <PresentationFormat>Custom</PresentationFormat>
  <Paragraphs>112</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Calibri</vt:lpstr>
      <vt:lpstr>Outfit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Herman Warren</cp:lastModifiedBy>
  <cp:revision>16</cp:revision>
  <dcterms:created xsi:type="dcterms:W3CDTF">2025-05-23T18:07:03Z</dcterms:created>
  <dcterms:modified xsi:type="dcterms:W3CDTF">2025-06-11T16:10:01Z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2025-05-23T00:00:00Z</vt:filetime>
  </property>
  <property fmtid="{D5CDD505-2E9C-101B-9397-08002B2CF9AE}" pid="3" name="Creator">
    <vt:lpwstr>PDF Presentation Adobe Photoshop </vt:lpwstr>
  </property>
  <property fmtid="{D5CDD505-2E9C-101B-9397-08002B2CF9AE}" pid="4" name="LastSaved">
    <vt:filetime>2025-05-23T00:00:00Z</vt:filetime>
  </property>
  <property fmtid="{D5CDD505-2E9C-101B-9397-08002B2CF9AE}" pid="5" name="Producer">
    <vt:lpwstr>Adobe Photoshop for Macintosh -- Image Conversion Plug-in</vt:lpwstr>
  </property>
  <property fmtid="{D5CDD505-2E9C-101B-9397-08002B2CF9AE}" pid="6" name="ContentTypeId">
    <vt:lpwstr>0x010100F2F21E8289C3F6409073D2DC791538A1</vt:lpwstr>
  </property>
  <property fmtid="{D5CDD505-2E9C-101B-9397-08002B2CF9AE}" pid="7" name="MediaServiceImageTags">
    <vt:lpwstr/>
  </property>
</Properties>
</file>