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95" r:id="rId5"/>
  </p:sldMasterIdLst>
  <p:notesMasterIdLst>
    <p:notesMasterId r:id="rId21"/>
  </p:notesMasterIdLst>
  <p:sldIdLst>
    <p:sldId id="256" r:id="rId6"/>
    <p:sldId id="260" r:id="rId7"/>
    <p:sldId id="266" r:id="rId8"/>
    <p:sldId id="281" r:id="rId9"/>
    <p:sldId id="282" r:id="rId10"/>
    <p:sldId id="287" r:id="rId11"/>
    <p:sldId id="284" r:id="rId12"/>
    <p:sldId id="285" r:id="rId13"/>
    <p:sldId id="288" r:id="rId14"/>
    <p:sldId id="286" r:id="rId15"/>
    <p:sldId id="289" r:id="rId16"/>
    <p:sldId id="290" r:id="rId17"/>
    <p:sldId id="291" r:id="rId18"/>
    <p:sldId id="292" r:id="rId19"/>
    <p:sldId id="293" r:id="rId2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252"/>
    <a:srgbClr val="FF6111"/>
    <a:srgbClr val="474BAD"/>
    <a:srgbClr val="12162D"/>
    <a:srgbClr val="0F4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D3C007-EFA3-497A-8134-27FB619FDB3F}" v="254" dt="2025-06-10T19:51:58.01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6"/>
    <p:restoredTop sz="72034" autoAdjust="0"/>
  </p:normalViewPr>
  <p:slideViewPr>
    <p:cSldViewPr>
      <p:cViewPr>
        <p:scale>
          <a:sx n="50" d="100"/>
          <a:sy n="50" d="100"/>
        </p:scale>
        <p:origin x="18" y="6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D5E19-E0DA-4735-913D-493E1F23A7ED}" type="datetimeFigureOut">
              <a:rPr lang="LID4096" smtClean="0"/>
              <a:t>06/10/2025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53971-809B-47BA-A780-0493B6232BA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665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53971-809B-47BA-A780-0493B6232BA6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5898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53971-809B-47BA-A780-0493B6232BA6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384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3364193" y="1080625"/>
            <a:ext cx="8806815" cy="1708160"/>
          </a:xfrm>
        </p:spPr>
        <p:txBody>
          <a:bodyPr lIns="0" tIns="0" rIns="0" bIns="0"/>
          <a:lstStyle>
            <a:lvl1pPr>
              <a:defRPr sz="11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1100" spc="994" dirty="0">
                <a:solidFill>
                  <a:srgbClr val="0F4A4E"/>
                </a:solidFill>
                <a:latin typeface="Outfit" pitchFamily="2" charset="0"/>
              </a:rPr>
              <a:t>HEADING</a:t>
            </a:r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364193" y="4179688"/>
            <a:ext cx="6468746" cy="5935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0" algn="l" rtl="0"/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575176"/>
            <a:ext cx="7089839" cy="6490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marL="0" algn="l" rtl="0"/>
            <a:endParaRPr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C767C-378B-5EFB-22E6-F1F13906B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249" y="3292476"/>
            <a:ext cx="14782801" cy="681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205" y="521263"/>
            <a:ext cx="18093690" cy="1407386"/>
          </a:xfrm>
        </p:spPr>
        <p:txBody>
          <a:bodyPr>
            <a:normAutofit/>
          </a:bodyPr>
          <a:lstStyle>
            <a:lvl1pPr algn="l">
              <a:defRPr sz="5277" cap="none" baseline="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205" y="3592930"/>
            <a:ext cx="18093690" cy="6199199"/>
          </a:xfrm>
        </p:spPr>
        <p:txBody>
          <a:bodyPr>
            <a:normAutofit/>
          </a:bodyPr>
          <a:lstStyle>
            <a:lvl1pPr>
              <a:spcBef>
                <a:spcPts val="1319"/>
              </a:spcBef>
              <a:spcAft>
                <a:spcPts val="1319"/>
              </a:spcAft>
              <a:defRPr sz="4397"/>
            </a:lvl1pPr>
            <a:lvl2pPr>
              <a:spcBef>
                <a:spcPts val="1319"/>
              </a:spcBef>
              <a:spcAft>
                <a:spcPts val="1319"/>
              </a:spcAft>
              <a:defRPr sz="3957"/>
            </a:lvl2pPr>
            <a:lvl3pPr>
              <a:spcBef>
                <a:spcPts val="1319"/>
              </a:spcBef>
              <a:spcAft>
                <a:spcPts val="1319"/>
              </a:spcAft>
              <a:defRPr sz="3518"/>
            </a:lvl3pPr>
            <a:lvl4pPr>
              <a:spcBef>
                <a:spcPts val="1319"/>
              </a:spcBef>
              <a:spcAft>
                <a:spcPts val="1319"/>
              </a:spcAft>
              <a:defRPr sz="3078"/>
            </a:lvl4pPr>
            <a:lvl5pPr>
              <a:spcBef>
                <a:spcPts val="1319"/>
              </a:spcBef>
              <a:spcAft>
                <a:spcPts val="1319"/>
              </a:spcAft>
              <a:defRPr sz="307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77DC77-B144-4489-8D27-CC5E485306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205" y="2143276"/>
            <a:ext cx="18093690" cy="1285783"/>
          </a:xfrm>
        </p:spPr>
        <p:txBody>
          <a:bodyPr>
            <a:noAutofit/>
          </a:bodyPr>
          <a:lstStyle>
            <a:lvl1pPr marL="0" indent="122161">
              <a:buNone/>
              <a:defRPr sz="3518" b="1"/>
            </a:lvl1pPr>
            <a:lvl2pPr>
              <a:defRPr sz="3957"/>
            </a:lvl2pPr>
            <a:lvl3pPr>
              <a:defRPr sz="3957"/>
            </a:lvl3pPr>
            <a:lvl4pPr>
              <a:defRPr sz="3957"/>
            </a:lvl4pPr>
            <a:lvl5pPr>
              <a:defRPr sz="3957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4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6548A9-C754-5EFB-3DEC-809D76C2B4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-1"/>
            <a:ext cx="3505200" cy="9001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99401-2A8F-DC7F-E972-D444377145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95818" y="-1"/>
            <a:ext cx="2901932" cy="11309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4E7C8-52CD-8FAF-4942-2FE10A9ED7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549" y="9433849"/>
            <a:ext cx="2692522" cy="12126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4159" y="1080625"/>
            <a:ext cx="10356850" cy="3910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1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205" y="452899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205" y="2638850"/>
            <a:ext cx="18093690" cy="746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922AF-93F9-D2F3-EB13-7BDF43EBA983}"/>
              </a:ext>
            </a:extLst>
          </p:cNvPr>
          <p:cNvSpPr txBox="1"/>
          <p:nvPr userDrawn="1"/>
        </p:nvSpPr>
        <p:spPr>
          <a:xfrm>
            <a:off x="3032896" y="10853258"/>
            <a:ext cx="14038312" cy="36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59">
                <a:latin typeface="Courier New" panose="02070309020205020404" pitchFamily="49" charset="0"/>
                <a:cs typeface="Courier New" panose="02070309020205020404" pitchFamily="49" charset="0"/>
              </a:rPr>
              <a:t>Doc.No.:QA-F-02-05								              Issue No.: 1-0</a:t>
            </a:r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F8CA94C-032C-FCB9-5075-BDF79E233D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9208" y="10381045"/>
            <a:ext cx="1429625" cy="80422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158B5-67BB-7EE4-3E61-DCCCF2407D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267" y="10482095"/>
            <a:ext cx="3435405" cy="6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7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5929" y="1137712"/>
            <a:ext cx="13190891" cy="4708597"/>
          </a:xfrm>
          <a:prstGeom prst="rect">
            <a:avLst/>
          </a:prstGeom>
        </p:spPr>
        <p:txBody>
          <a:bodyPr vert="horz" wrap="square" lIns="0" tIns="450850" rIns="0" bIns="0" rtlCol="0">
            <a:spAutoFit/>
          </a:bodyPr>
          <a:lstStyle/>
          <a:p>
            <a:pPr marL="12700" marR="5080">
              <a:lnSpc>
                <a:spcPct val="74300"/>
              </a:lnSpc>
              <a:spcBef>
                <a:spcPts val="3550"/>
              </a:spcBef>
            </a:pPr>
            <a:r>
              <a:rPr lang="de-DE" spc="915" dirty="0">
                <a:solidFill>
                  <a:srgbClr val="0F4A4E"/>
                </a:solidFill>
                <a:latin typeface="Outfit" pitchFamily="2" charset="0"/>
              </a:rPr>
              <a:t> Tech ROI </a:t>
            </a:r>
            <a:r>
              <a:rPr lang="de-DE" spc="915" dirty="0" err="1">
                <a:solidFill>
                  <a:srgbClr val="0F4A4E"/>
                </a:solidFill>
                <a:latin typeface="Outfit" pitchFamily="2" charset="0"/>
              </a:rPr>
              <a:t>Unlocked</a:t>
            </a:r>
            <a:br>
              <a:rPr lang="de-DE" spc="915" dirty="0">
                <a:solidFill>
                  <a:srgbClr val="0F4A4E"/>
                </a:solidFill>
                <a:latin typeface="Outfit" pitchFamily="2" charset="0"/>
              </a:rPr>
            </a:br>
            <a:r>
              <a:rPr lang="en-GB" sz="7400" spc="680" dirty="0">
                <a:solidFill>
                  <a:srgbClr val="FF6111"/>
                </a:solidFill>
                <a:latin typeface="Outfit" pitchFamily="2" charset="0"/>
              </a:rPr>
              <a:t>What Every Hospitality Investor Should Know</a:t>
            </a:r>
            <a:endParaRPr sz="7400" dirty="0">
              <a:solidFill>
                <a:srgbClr val="FF6111"/>
              </a:solidFill>
              <a:latin typeface="Outfit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48221" y="7178675"/>
            <a:ext cx="5090429" cy="2143664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en-US" sz="3950" b="1" spc="375" dirty="0">
                <a:solidFill>
                  <a:srgbClr val="525252"/>
                </a:solidFill>
                <a:latin typeface="Calibri"/>
                <a:cs typeface="Calibri"/>
              </a:rPr>
              <a:t>PRESENTED</a:t>
            </a:r>
            <a:r>
              <a:rPr lang="en-US" sz="3950" b="1" spc="-105" dirty="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lang="en-US" sz="3950" b="1" spc="125" dirty="0">
                <a:solidFill>
                  <a:srgbClr val="525252"/>
                </a:solidFill>
                <a:latin typeface="Calibri"/>
                <a:cs typeface="Calibri"/>
              </a:rPr>
              <a:t>BY:</a:t>
            </a:r>
            <a:endParaRPr lang="en-US" sz="3950" dirty="0">
              <a:solidFill>
                <a:srgbClr val="525252"/>
              </a:solidFill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450"/>
              </a:spcBef>
            </a:pPr>
            <a:r>
              <a:rPr lang="en-US" sz="2950" b="1" spc="135" dirty="0">
                <a:solidFill>
                  <a:srgbClr val="FF6111"/>
                </a:solidFill>
                <a:latin typeface="Calibri"/>
                <a:cs typeface="Calibri"/>
              </a:rPr>
              <a:t>Frank Wagner</a:t>
            </a:r>
            <a:endParaRPr lang="en-US" sz="2950" dirty="0">
              <a:solidFill>
                <a:srgbClr val="FF6111"/>
              </a:solidFill>
              <a:latin typeface="Calibri"/>
              <a:cs typeface="Calibri"/>
            </a:endParaRPr>
          </a:p>
          <a:p>
            <a:pPr marL="76200" marR="958215">
              <a:lnSpc>
                <a:spcPct val="101499"/>
              </a:lnSpc>
              <a:spcBef>
                <a:spcPts val="1280"/>
              </a:spcBef>
            </a:pPr>
            <a:r>
              <a:rPr lang="en-GB" sz="1950" b="1" spc="110" dirty="0">
                <a:solidFill>
                  <a:srgbClr val="525252"/>
                </a:solidFill>
                <a:latin typeface="Calibri"/>
                <a:cs typeface="Calibri"/>
              </a:rPr>
              <a:t>General Manager</a:t>
            </a:r>
            <a:endParaRPr lang="en-US" sz="1950" b="1" spc="235" dirty="0">
              <a:solidFill>
                <a:srgbClr val="525252"/>
              </a:solidFill>
              <a:latin typeface="Calibri"/>
              <a:cs typeface="Calibri"/>
            </a:endParaRPr>
          </a:p>
          <a:p>
            <a:pPr marL="76200" marR="958215">
              <a:lnSpc>
                <a:spcPct val="101499"/>
              </a:lnSpc>
              <a:spcBef>
                <a:spcPts val="1280"/>
              </a:spcBef>
            </a:pPr>
            <a:r>
              <a:rPr lang="en-GB" sz="1950" b="1" spc="120" dirty="0">
                <a:solidFill>
                  <a:srgbClr val="525252"/>
                </a:solidFill>
                <a:latin typeface="Calibri"/>
                <a:cs typeface="Calibri"/>
              </a:rPr>
              <a:t>ACT International</a:t>
            </a:r>
            <a:endParaRPr sz="1950" dirty="0">
              <a:solidFill>
                <a:srgbClr val="525252"/>
              </a:solidFill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12714-B3E9-0D0D-0CB3-98105BEE1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-1"/>
            <a:ext cx="3505200" cy="900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D0C1D2-5469-3E9E-DD60-264875910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95818" y="-1"/>
            <a:ext cx="2901932" cy="11309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15F0B0-1AE2-694E-716B-186E32265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549" y="9433849"/>
            <a:ext cx="2692522" cy="12126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C10A-8671-53EF-90AB-F0518302A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58" y="1080625"/>
            <a:ext cx="17458091" cy="1708160"/>
          </a:xfrm>
        </p:spPr>
        <p:txBody>
          <a:bodyPr/>
          <a:lstStyle/>
          <a:p>
            <a:r>
              <a:rPr lang="en-GB" dirty="0">
                <a:solidFill>
                  <a:srgbClr val="525252"/>
                </a:solidFill>
              </a:rPr>
              <a:t>Where</a:t>
            </a:r>
            <a:r>
              <a:rPr lang="en-GB" dirty="0"/>
              <a:t> </a:t>
            </a:r>
            <a:r>
              <a:rPr lang="en-GB" dirty="0">
                <a:solidFill>
                  <a:srgbClr val="FF6111"/>
                </a:solidFill>
              </a:rPr>
              <a:t>ROI</a:t>
            </a:r>
            <a:r>
              <a:rPr lang="en-GB" dirty="0"/>
              <a:t> </a:t>
            </a:r>
            <a:r>
              <a:rPr lang="en-GB" dirty="0">
                <a:solidFill>
                  <a:srgbClr val="525252"/>
                </a:solidFill>
              </a:rPr>
              <a:t>Goes to Die</a:t>
            </a:r>
            <a:endParaRPr lang="LID4096" dirty="0">
              <a:solidFill>
                <a:srgbClr val="52525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73B42-C206-6E03-88F8-4DF1C9191261}"/>
              </a:ext>
            </a:extLst>
          </p:cNvPr>
          <p:cNvSpPr txBox="1"/>
          <p:nvPr/>
        </p:nvSpPr>
        <p:spPr>
          <a:xfrm>
            <a:off x="5984174" y="5356760"/>
            <a:ext cx="628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525252"/>
                </a:solidFill>
              </a:rPr>
              <a:t>Overestimating Short Term Gains</a:t>
            </a:r>
            <a:endParaRPr lang="LID4096" sz="3200" dirty="0">
              <a:solidFill>
                <a:srgbClr val="52525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CC066-5714-B697-F0B2-32BB3EE9A7F2}"/>
              </a:ext>
            </a:extLst>
          </p:cNvPr>
          <p:cNvSpPr txBox="1"/>
          <p:nvPr/>
        </p:nvSpPr>
        <p:spPr>
          <a:xfrm>
            <a:off x="5984174" y="6714679"/>
            <a:ext cx="929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525252"/>
                </a:solidFill>
              </a:rPr>
              <a:t>Underinvesting in Training &amp; Change Management</a:t>
            </a:r>
            <a:endParaRPr lang="LID4096" sz="3200" dirty="0">
              <a:solidFill>
                <a:srgbClr val="52525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3C5CFC-0EC5-8341-AC96-AA89010E3E67}"/>
              </a:ext>
            </a:extLst>
          </p:cNvPr>
          <p:cNvSpPr txBox="1"/>
          <p:nvPr/>
        </p:nvSpPr>
        <p:spPr>
          <a:xfrm>
            <a:off x="6015113" y="8080705"/>
            <a:ext cx="929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525252"/>
                </a:solidFill>
              </a:rPr>
              <a:t>Lack of Integration Planning</a:t>
            </a:r>
            <a:endParaRPr lang="LID4096" sz="3200" dirty="0">
              <a:solidFill>
                <a:srgbClr val="52525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65FAF-7EA9-40EE-6796-EEDAF6122F3F}"/>
              </a:ext>
            </a:extLst>
          </p:cNvPr>
          <p:cNvSpPr txBox="1"/>
          <p:nvPr/>
        </p:nvSpPr>
        <p:spPr>
          <a:xfrm>
            <a:off x="6088164" y="9446731"/>
            <a:ext cx="929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525252"/>
                </a:solidFill>
              </a:rPr>
              <a:t>Measuring ROI in Silos</a:t>
            </a:r>
            <a:endParaRPr lang="LID4096" sz="3200" dirty="0">
              <a:solidFill>
                <a:srgbClr val="525252"/>
              </a:solidFill>
            </a:endParaRPr>
          </a:p>
        </p:txBody>
      </p:sp>
      <p:pic>
        <p:nvPicPr>
          <p:cNvPr id="24" name="Graphic 23" descr="Warning with solid fill">
            <a:extLst>
              <a:ext uri="{FF2B5EF4-FFF2-40B4-BE49-F238E27FC236}">
                <a16:creationId xmlns:a16="http://schemas.microsoft.com/office/drawing/2014/main" id="{B552EC18-E9EF-B2BA-CD40-B91FF66CE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0389" y="9281918"/>
            <a:ext cx="914400" cy="914400"/>
          </a:xfrm>
          <a:prstGeom prst="rect">
            <a:avLst/>
          </a:prstGeom>
        </p:spPr>
      </p:pic>
      <p:pic>
        <p:nvPicPr>
          <p:cNvPr id="26" name="Graphic 25" descr="Plugged Unplugged with solid fill">
            <a:extLst>
              <a:ext uri="{FF2B5EF4-FFF2-40B4-BE49-F238E27FC236}">
                <a16:creationId xmlns:a16="http://schemas.microsoft.com/office/drawing/2014/main" id="{B351696D-F824-814C-A722-5159C6617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1521" y="7883201"/>
            <a:ext cx="914400" cy="914400"/>
          </a:xfrm>
          <a:prstGeom prst="rect">
            <a:avLst/>
          </a:prstGeom>
        </p:spPr>
      </p:pic>
      <p:pic>
        <p:nvPicPr>
          <p:cNvPr id="28" name="Graphic 27" descr="Wrench with solid fill">
            <a:extLst>
              <a:ext uri="{FF2B5EF4-FFF2-40B4-BE49-F238E27FC236}">
                <a16:creationId xmlns:a16="http://schemas.microsoft.com/office/drawing/2014/main" id="{CA6338D2-237C-4DE4-300D-87C946393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1521" y="6472133"/>
            <a:ext cx="914400" cy="914400"/>
          </a:xfrm>
          <a:prstGeom prst="rect">
            <a:avLst/>
          </a:prstGeom>
        </p:spPr>
      </p:pic>
      <p:pic>
        <p:nvPicPr>
          <p:cNvPr id="30" name="Graphic 29" descr="Stopwatch 75% with solid fill">
            <a:extLst>
              <a:ext uri="{FF2B5EF4-FFF2-40B4-BE49-F238E27FC236}">
                <a16:creationId xmlns:a16="http://schemas.microsoft.com/office/drawing/2014/main" id="{CFEEA13C-723F-293F-A9B6-20A472A7C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91521" y="5191947"/>
            <a:ext cx="914400" cy="914400"/>
          </a:xfrm>
          <a:prstGeom prst="rect">
            <a:avLst/>
          </a:prstGeom>
        </p:spPr>
      </p:pic>
      <p:pic>
        <p:nvPicPr>
          <p:cNvPr id="33" name="Picture 32" descr="A black and orange logo&#10;&#10;AI-generated content may be incorrect.">
            <a:extLst>
              <a:ext uri="{FF2B5EF4-FFF2-40B4-BE49-F238E27FC236}">
                <a16:creationId xmlns:a16="http://schemas.microsoft.com/office/drawing/2014/main" id="{F27AADF9-00CC-E36D-2553-CFD4238B72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5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8CBF-6B40-9551-811D-E35C3D0A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250" y="567337"/>
            <a:ext cx="16687800" cy="1477328"/>
          </a:xfrm>
        </p:spPr>
        <p:txBody>
          <a:bodyPr/>
          <a:lstStyle/>
          <a:p>
            <a:r>
              <a:rPr lang="en-GB" sz="9600" dirty="0">
                <a:solidFill>
                  <a:srgbClr val="FF6111"/>
                </a:solidFill>
              </a:rPr>
              <a:t>ROI</a:t>
            </a:r>
            <a:r>
              <a:rPr lang="en-GB" sz="9600" dirty="0"/>
              <a:t> </a:t>
            </a:r>
            <a:r>
              <a:rPr lang="en-GB" sz="9600" dirty="0">
                <a:solidFill>
                  <a:srgbClr val="525252"/>
                </a:solidFill>
              </a:rPr>
              <a:t>in Action – Real-World-Wins</a:t>
            </a:r>
            <a:endParaRPr lang="LID4096" sz="9600" dirty="0">
              <a:solidFill>
                <a:srgbClr val="52525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D4300-05F9-2CE9-D41B-80CCE79FECA1}"/>
              </a:ext>
            </a:extLst>
          </p:cNvPr>
          <p:cNvSpPr txBox="1"/>
          <p:nvPr/>
        </p:nvSpPr>
        <p:spPr>
          <a:xfrm>
            <a:off x="3473450" y="2225675"/>
            <a:ext cx="11206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525252"/>
                </a:solidFill>
              </a:rPr>
              <a:t>Single Effect:</a:t>
            </a:r>
          </a:p>
          <a:p>
            <a:r>
              <a:rPr lang="en-GB" sz="3200" b="1" dirty="0">
                <a:solidFill>
                  <a:srgbClr val="525252"/>
                </a:solidFill>
              </a:rPr>
              <a:t>Urban Hotel:  </a:t>
            </a:r>
            <a:r>
              <a:rPr lang="en-GB" sz="3200" b="1" dirty="0" err="1">
                <a:solidFill>
                  <a:srgbClr val="525252"/>
                </a:solidFill>
              </a:rPr>
              <a:t>Maashof</a:t>
            </a:r>
            <a:r>
              <a:rPr lang="en-GB" sz="3200" b="1" dirty="0">
                <a:solidFill>
                  <a:srgbClr val="525252"/>
                </a:solidFill>
              </a:rPr>
              <a:t> Netherlands </a:t>
            </a:r>
            <a:br>
              <a:rPr lang="en-GB" sz="3200" dirty="0">
                <a:solidFill>
                  <a:srgbClr val="525252"/>
                </a:solidFill>
              </a:rPr>
            </a:br>
            <a:r>
              <a:rPr lang="en-GB" sz="3200" dirty="0">
                <a:solidFill>
                  <a:srgbClr val="525252"/>
                </a:solidFill>
              </a:rPr>
              <a:t>Switch from manual price management to </a:t>
            </a:r>
            <a:r>
              <a:rPr lang="en-GB" sz="3200" b="1" dirty="0" err="1">
                <a:solidFill>
                  <a:srgbClr val="525252"/>
                </a:solidFill>
              </a:rPr>
              <a:t>RevControl</a:t>
            </a:r>
            <a:r>
              <a:rPr lang="en-GB" sz="3200" b="1" dirty="0">
                <a:solidFill>
                  <a:srgbClr val="525252"/>
                </a:solidFill>
              </a:rPr>
              <a:t> RMS</a:t>
            </a:r>
            <a:r>
              <a:rPr lang="en-GB" sz="3200" dirty="0">
                <a:solidFill>
                  <a:srgbClr val="525252"/>
                </a:solidFill>
              </a:rPr>
              <a:t>:</a:t>
            </a:r>
            <a:endParaRPr lang="LID4096" sz="3200" dirty="0">
              <a:solidFill>
                <a:srgbClr val="52525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8CB9CA-8C99-54C6-7CC0-A5A785566A64}"/>
              </a:ext>
            </a:extLst>
          </p:cNvPr>
          <p:cNvSpPr txBox="1"/>
          <p:nvPr/>
        </p:nvSpPr>
        <p:spPr>
          <a:xfrm>
            <a:off x="3498850" y="6188075"/>
            <a:ext cx="91326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525252"/>
                </a:solidFill>
              </a:rPr>
              <a:t>Multi-Dimensional Effect:</a:t>
            </a:r>
          </a:p>
          <a:p>
            <a:r>
              <a:rPr lang="en-GB" sz="3200" b="1" dirty="0">
                <a:solidFill>
                  <a:srgbClr val="525252"/>
                </a:solidFill>
              </a:rPr>
              <a:t>Iconic Chain Hotel:  Molitor Hotel &amp; Spa, Paris</a:t>
            </a:r>
            <a:br>
              <a:rPr lang="en-GB" sz="3200" b="1" dirty="0">
                <a:solidFill>
                  <a:srgbClr val="525252"/>
                </a:solidFill>
              </a:rPr>
            </a:br>
            <a:r>
              <a:rPr lang="en-GB" sz="3200" dirty="0">
                <a:solidFill>
                  <a:srgbClr val="525252"/>
                </a:solidFill>
              </a:rPr>
              <a:t>Implementation of the </a:t>
            </a:r>
            <a:r>
              <a:rPr lang="en-GB" sz="3200" b="1" dirty="0">
                <a:solidFill>
                  <a:srgbClr val="525252"/>
                </a:solidFill>
              </a:rPr>
              <a:t>SKEAT</a:t>
            </a:r>
            <a:r>
              <a:rPr lang="en-GB" sz="3200" dirty="0">
                <a:solidFill>
                  <a:srgbClr val="525252"/>
                </a:solidFill>
              </a:rPr>
              <a:t> digital guest app: </a:t>
            </a:r>
            <a:endParaRPr lang="LID4096" sz="3200" dirty="0">
              <a:solidFill>
                <a:srgbClr val="52525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CF406-5365-EBBA-ECF5-2693151E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0" y="8008732"/>
            <a:ext cx="3191320" cy="1867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C9378E-DCAD-E727-1BF2-C4A998256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03" y="8008731"/>
            <a:ext cx="3277057" cy="1867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1CB96A-5A76-2EE7-B7FB-8E7EAF959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0" y="8008731"/>
            <a:ext cx="3134162" cy="18004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C7D6835-4733-64D3-CAC2-46F5502952D5}"/>
              </a:ext>
            </a:extLst>
          </p:cNvPr>
          <p:cNvGrpSpPr/>
          <p:nvPr/>
        </p:nvGrpSpPr>
        <p:grpSpPr>
          <a:xfrm>
            <a:off x="3644900" y="3748004"/>
            <a:ext cx="3723838" cy="1800476"/>
            <a:chOff x="13714397" y="2875703"/>
            <a:chExt cx="3723838" cy="18004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B54619-11C0-BBFC-19B5-5453A269B634}"/>
                </a:ext>
              </a:extLst>
            </p:cNvPr>
            <p:cNvSpPr/>
            <p:nvPr/>
          </p:nvSpPr>
          <p:spPr>
            <a:xfrm>
              <a:off x="13714397" y="2875703"/>
              <a:ext cx="3723838" cy="1800476"/>
            </a:xfrm>
            <a:prstGeom prst="rect">
              <a:avLst/>
            </a:prstGeom>
            <a:solidFill>
              <a:srgbClr val="12162D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GB" sz="4400" dirty="0">
                  <a:solidFill>
                    <a:srgbClr val="474BAD"/>
                  </a:solidFill>
                  <a:latin typeface="Avenir Next LT Pro Light" panose="020B0304020202020204" pitchFamily="34" charset="0"/>
                </a:rPr>
                <a:t>+15%</a:t>
              </a:r>
              <a:endParaRPr lang="LID4096" sz="4400" dirty="0">
                <a:solidFill>
                  <a:srgbClr val="474BAD"/>
                </a:solidFill>
                <a:latin typeface="Avenir Next LT Pro Light" panose="020B0304020202020204" pitchFamily="34" charset="0"/>
              </a:endParaRPr>
            </a:p>
          </p:txBody>
        </p:sp>
        <p:pic>
          <p:nvPicPr>
            <p:cNvPr id="18" name="Graphic 17" descr="Bar graph with upward trend with solid fill">
              <a:extLst>
                <a:ext uri="{FF2B5EF4-FFF2-40B4-BE49-F238E27FC236}">
                  <a16:creationId xmlns:a16="http://schemas.microsoft.com/office/drawing/2014/main" id="{42586F14-4694-E31C-8180-4C202401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20747" y="2875703"/>
              <a:ext cx="684665" cy="6846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866CAC-084C-D649-F575-347719BC3149}"/>
                </a:ext>
              </a:extLst>
            </p:cNvPr>
            <p:cNvSpPr txBox="1"/>
            <p:nvPr/>
          </p:nvSpPr>
          <p:spPr>
            <a:xfrm>
              <a:off x="13826104" y="4235884"/>
              <a:ext cx="1489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Abadi Extra Light" panose="020B0204020104020204" pitchFamily="34" charset="0"/>
                  <a:ea typeface="ADLaM Display" panose="020F0502020204030204" pitchFamily="2" charset="0"/>
                  <a:cs typeface="ADLaM Display" panose="020F0502020204030204" pitchFamily="2" charset="0"/>
                </a:rPr>
                <a:t>Increase in ADR</a:t>
              </a:r>
              <a:endParaRPr lang="LID4096" sz="1600" dirty="0">
                <a:solidFill>
                  <a:schemeClr val="bg1"/>
                </a:solidFill>
                <a:latin typeface="Abadi Extra Light" panose="020B0204020104020204" pitchFamily="34" charset="0"/>
                <a:ea typeface="ADLaM Display" panose="020F0502020204030204" pitchFamily="2" charset="0"/>
                <a:cs typeface="ADLaM Display" panose="020F0502020204030204" pitchFamily="2" charset="0"/>
              </a:endParaRPr>
            </a:p>
          </p:txBody>
        </p:sp>
      </p:grpSp>
      <p:pic>
        <p:nvPicPr>
          <p:cNvPr id="21" name="Picture 20" descr="A black and orange logo&#10;&#10;AI-generated content may be incorrect.">
            <a:extLst>
              <a:ext uri="{FF2B5EF4-FFF2-40B4-BE49-F238E27FC236}">
                <a16:creationId xmlns:a16="http://schemas.microsoft.com/office/drawing/2014/main" id="{129A65D6-D9C3-87FA-25F7-F2F235713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4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C9DF82-17EC-8A8F-EB7D-1B2558A9A9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9"/>
              </a:clrFrom>
              <a:clrTo>
                <a:srgbClr val="FAFA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2267" y="1882774"/>
            <a:ext cx="6284384" cy="9426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4D0BCF-FB48-DF19-DC6A-B1C3EC58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58" y="1080625"/>
            <a:ext cx="18289941" cy="1477328"/>
          </a:xfrm>
        </p:spPr>
        <p:txBody>
          <a:bodyPr/>
          <a:lstStyle/>
          <a:p>
            <a:r>
              <a:rPr lang="en-GB" sz="9600" dirty="0">
                <a:solidFill>
                  <a:srgbClr val="525252"/>
                </a:solidFill>
              </a:rPr>
              <a:t>Investor Playbook for Tech </a:t>
            </a:r>
            <a:r>
              <a:rPr lang="en-GB" sz="9600" dirty="0">
                <a:solidFill>
                  <a:srgbClr val="FF6111"/>
                </a:solidFill>
              </a:rPr>
              <a:t>ROI</a:t>
            </a:r>
            <a:endParaRPr lang="LID4096" sz="9600" dirty="0">
              <a:solidFill>
                <a:srgbClr val="FF6111"/>
              </a:solidFill>
            </a:endParaRPr>
          </a:p>
        </p:txBody>
      </p:sp>
      <p:pic>
        <p:nvPicPr>
          <p:cNvPr id="5" name="Picture 4" descr="A black and orange logo&#10;&#10;AI-generated content may be incorrect.">
            <a:extLst>
              <a:ext uri="{FF2B5EF4-FFF2-40B4-BE49-F238E27FC236}">
                <a16:creationId xmlns:a16="http://schemas.microsoft.com/office/drawing/2014/main" id="{2DC97AA8-B44A-76D2-A4B3-DEF4AA9C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9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2105D-4209-B41C-2294-CCD1557F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2835275"/>
            <a:ext cx="13589794" cy="7320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2E8C0-36A1-6720-5435-65DF6A7B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58" y="1080625"/>
            <a:ext cx="17686691" cy="1477328"/>
          </a:xfrm>
        </p:spPr>
        <p:txBody>
          <a:bodyPr/>
          <a:lstStyle/>
          <a:p>
            <a:r>
              <a:rPr lang="de-DE" sz="9600" dirty="0">
                <a:solidFill>
                  <a:srgbClr val="525252"/>
                </a:solidFill>
              </a:rPr>
              <a:t>Portfolio-Wide</a:t>
            </a:r>
            <a:r>
              <a:rPr lang="de-DE" sz="9600" dirty="0"/>
              <a:t> </a:t>
            </a:r>
            <a:r>
              <a:rPr lang="de-DE" sz="9600" dirty="0">
                <a:solidFill>
                  <a:srgbClr val="FF6111"/>
                </a:solidFill>
              </a:rPr>
              <a:t>ROI</a:t>
            </a:r>
            <a:r>
              <a:rPr lang="de-DE" sz="9600" dirty="0"/>
              <a:t> </a:t>
            </a:r>
            <a:r>
              <a:rPr lang="de-DE" sz="9600" dirty="0" err="1">
                <a:solidFill>
                  <a:srgbClr val="525252"/>
                </a:solidFill>
              </a:rPr>
              <a:t>Compounding</a:t>
            </a:r>
            <a:endParaRPr lang="LID4096" sz="9600" dirty="0">
              <a:solidFill>
                <a:srgbClr val="525252"/>
              </a:solidFill>
            </a:endParaRPr>
          </a:p>
        </p:txBody>
      </p:sp>
      <p:pic>
        <p:nvPicPr>
          <p:cNvPr id="5" name="Picture 4" descr="A black and orange logo&#10;&#10;AI-generated content may be incorrect.">
            <a:extLst>
              <a:ext uri="{FF2B5EF4-FFF2-40B4-BE49-F238E27FC236}">
                <a16:creationId xmlns:a16="http://schemas.microsoft.com/office/drawing/2014/main" id="{04E0918E-F4D6-B21E-56FF-BC885AB63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ECF7-D217-AADD-5D18-9FBCA5747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0" y="1813674"/>
            <a:ext cx="17088486" cy="1708160"/>
          </a:xfrm>
        </p:spPr>
        <p:txBody>
          <a:bodyPr/>
          <a:lstStyle/>
          <a:p>
            <a:r>
              <a:rPr lang="de-DE" dirty="0">
                <a:solidFill>
                  <a:srgbClr val="525252"/>
                </a:solidFill>
              </a:rPr>
              <a:t>3 Things </a:t>
            </a:r>
            <a:r>
              <a:rPr lang="de-DE" dirty="0" err="1">
                <a:solidFill>
                  <a:srgbClr val="525252"/>
                </a:solidFill>
              </a:rPr>
              <a:t>to</a:t>
            </a:r>
            <a:r>
              <a:rPr lang="de-DE" dirty="0">
                <a:solidFill>
                  <a:srgbClr val="525252"/>
                </a:solidFill>
              </a:rPr>
              <a:t> </a:t>
            </a:r>
            <a:r>
              <a:rPr lang="de-DE" dirty="0" err="1">
                <a:solidFill>
                  <a:srgbClr val="525252"/>
                </a:solidFill>
              </a:rPr>
              <a:t>Remember</a:t>
            </a:r>
            <a:endParaRPr lang="LID4096" dirty="0">
              <a:solidFill>
                <a:srgbClr val="525252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9110389-ADA2-A88E-B44C-3EA6F7726093}"/>
              </a:ext>
            </a:extLst>
          </p:cNvPr>
          <p:cNvSpPr>
            <a:spLocks noGrp="1" noChangeArrowheads="1"/>
          </p:cNvSpPr>
          <p:nvPr>
            <p:ph type="subTitle" idx="4"/>
          </p:nvPr>
        </p:nvSpPr>
        <p:spPr bwMode="auto">
          <a:xfrm>
            <a:off x="1593850" y="5502275"/>
            <a:ext cx="16658728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43000" marR="0" lvl="0" indent="-1143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LID4096" altLang="LID4096" sz="6600" b="1" i="0" u="none" strike="noStrike" cap="none" normalizeH="0" baseline="0" dirty="0">
                <a:ln>
                  <a:noFill/>
                </a:ln>
                <a:solidFill>
                  <a:srgbClr val="FF6111"/>
                </a:solidFill>
                <a:effectLst/>
                <a:latin typeface="Arial" panose="020B0604020202020204" pitchFamily="34" charset="0"/>
              </a:rPr>
              <a:t>ROI is measurable but not automatic</a:t>
            </a:r>
          </a:p>
          <a:p>
            <a:pPr marL="1143000" marR="0" lvl="0" indent="-1143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LID4096" altLang="LID4096" sz="6600" b="1" i="0" u="none" strike="noStrike" cap="none" normalizeH="0" baseline="0" dirty="0">
                <a:ln>
                  <a:noFill/>
                </a:ln>
                <a:solidFill>
                  <a:srgbClr val="FF6111"/>
                </a:solidFill>
                <a:effectLst/>
                <a:latin typeface="Arial" panose="020B0604020202020204" pitchFamily="34" charset="0"/>
              </a:rPr>
              <a:t>Integration multiplies value</a:t>
            </a:r>
          </a:p>
          <a:p>
            <a:pPr marL="1143000" marR="0" lvl="0" indent="-1143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LID4096" altLang="LID4096" sz="6600" b="1" i="0" u="none" strike="noStrike" cap="none" normalizeH="0" baseline="0" dirty="0">
                <a:ln>
                  <a:noFill/>
                </a:ln>
                <a:solidFill>
                  <a:srgbClr val="FF6111"/>
                </a:solidFill>
                <a:effectLst/>
                <a:latin typeface="Arial" panose="020B0604020202020204" pitchFamily="34" charset="0"/>
              </a:rPr>
              <a:t>Smart tech = stronger long-term asset</a:t>
            </a:r>
          </a:p>
        </p:txBody>
      </p:sp>
      <p:pic>
        <p:nvPicPr>
          <p:cNvPr id="6" name="Picture 5" descr="A black and orange logo&#10;&#10;AI-generated content may be incorrect.">
            <a:extLst>
              <a:ext uri="{FF2B5EF4-FFF2-40B4-BE49-F238E27FC236}">
                <a16:creationId xmlns:a16="http://schemas.microsoft.com/office/drawing/2014/main" id="{D845BF58-BC26-CE77-6F64-6BF3DC2BB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71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13EEF-F597-BD8A-D274-B8F44AF3EDC0}"/>
              </a:ext>
            </a:extLst>
          </p:cNvPr>
          <p:cNvSpPr txBox="1"/>
          <p:nvPr/>
        </p:nvSpPr>
        <p:spPr>
          <a:xfrm>
            <a:off x="5811145" y="2759075"/>
            <a:ext cx="84818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800" b="1" dirty="0">
                <a:solidFill>
                  <a:srgbClr val="525252"/>
                </a:solidFill>
                <a:latin typeface="+mj-lt"/>
              </a:rPr>
              <a:t>Thank You!</a:t>
            </a:r>
            <a:endParaRPr lang="LID4096" sz="13800" b="1" dirty="0">
              <a:solidFill>
                <a:srgbClr val="52525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5066D-572D-C3A4-D8FB-7628E278F6A0}"/>
              </a:ext>
            </a:extLst>
          </p:cNvPr>
          <p:cNvSpPr txBox="1"/>
          <p:nvPr/>
        </p:nvSpPr>
        <p:spPr>
          <a:xfrm>
            <a:off x="6664743" y="5883275"/>
            <a:ext cx="67746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>
                <a:solidFill>
                  <a:srgbClr val="525252"/>
                </a:solidFill>
              </a:rPr>
              <a:t>Frank Wagner</a:t>
            </a:r>
          </a:p>
          <a:p>
            <a:pPr algn="ctr"/>
            <a:r>
              <a:rPr lang="en-GB" sz="5400" dirty="0">
                <a:solidFill>
                  <a:srgbClr val="FF6111"/>
                </a:solidFill>
              </a:rPr>
              <a:t>frank.wagner@act.eg</a:t>
            </a:r>
            <a:endParaRPr lang="LID4096" sz="5400" dirty="0">
              <a:solidFill>
                <a:srgbClr val="FF6111"/>
              </a:solidFill>
            </a:endParaRPr>
          </a:p>
        </p:txBody>
      </p:sp>
      <p:pic>
        <p:nvPicPr>
          <p:cNvPr id="4" name="Picture 3" descr="A black and orange logo&#10;&#10;AI-generated content may be incorrect.">
            <a:extLst>
              <a:ext uri="{FF2B5EF4-FFF2-40B4-BE49-F238E27FC236}">
                <a16:creationId xmlns:a16="http://schemas.microsoft.com/office/drawing/2014/main" id="{3BEF6DBF-D856-2714-CA1E-7D7B2CAFB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079E-123C-FD26-5DEF-F9BD21A6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50" y="1054757"/>
            <a:ext cx="10356850" cy="1708160"/>
          </a:xfrm>
        </p:spPr>
        <p:txBody>
          <a:bodyPr/>
          <a:lstStyle/>
          <a:p>
            <a:r>
              <a:rPr lang="en-GB" dirty="0">
                <a:solidFill>
                  <a:srgbClr val="525252"/>
                </a:solidFill>
              </a:rPr>
              <a:t>ACT International</a:t>
            </a:r>
            <a:endParaRPr lang="LID4096" dirty="0">
              <a:solidFill>
                <a:srgbClr val="52525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5944-B202-23CF-0154-732FF7B29F71}"/>
              </a:ext>
            </a:extLst>
          </p:cNvPr>
          <p:cNvSpPr txBox="1"/>
          <p:nvPr/>
        </p:nvSpPr>
        <p:spPr>
          <a:xfrm>
            <a:off x="2127250" y="2622894"/>
            <a:ext cx="1744345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400" b="1" spc="680" dirty="0">
                <a:solidFill>
                  <a:srgbClr val="FF6111"/>
                </a:solidFill>
                <a:latin typeface="Outfit" pitchFamily="2" charset="0"/>
                <a:ea typeface="+mj-ea"/>
                <a:cs typeface="Calibri"/>
              </a:rPr>
              <a:t>The Global Hospitality IT Partner</a:t>
            </a:r>
            <a:endParaRPr lang="LID4096" sz="7400" b="1" spc="680" dirty="0">
              <a:solidFill>
                <a:srgbClr val="FF6111"/>
              </a:solidFill>
              <a:latin typeface="Outfit" pitchFamily="2" charset="0"/>
              <a:ea typeface="+mj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CF0DD-B046-970A-BF1A-A2BF7A61A9B1}"/>
              </a:ext>
            </a:extLst>
          </p:cNvPr>
          <p:cNvSpPr txBox="1"/>
          <p:nvPr/>
        </p:nvSpPr>
        <p:spPr>
          <a:xfrm>
            <a:off x="5866446" y="7455351"/>
            <a:ext cx="8371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525252"/>
                </a:solidFill>
                <a:latin typeface="+mj-lt"/>
              </a:rPr>
              <a:t>FAST. EXPERTS. WORLDWIDE</a:t>
            </a:r>
            <a:endParaRPr lang="LID4096" sz="5400" dirty="0">
              <a:solidFill>
                <a:srgbClr val="525252"/>
              </a:solidFill>
              <a:latin typeface="+mj-lt"/>
            </a:endParaRPr>
          </a:p>
        </p:txBody>
      </p:sp>
      <p:pic>
        <p:nvPicPr>
          <p:cNvPr id="8" name="Picture 7" descr="A black and orange logo&#10;&#10;AI-generated content may be incorrect.">
            <a:extLst>
              <a:ext uri="{FF2B5EF4-FFF2-40B4-BE49-F238E27FC236}">
                <a16:creationId xmlns:a16="http://schemas.microsoft.com/office/drawing/2014/main" id="{2AFB4D6D-7584-74D6-3504-5194A4A7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78" y="5413294"/>
            <a:ext cx="4747339" cy="18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logo&#10;&#10;AI-generated content may be incorrect.">
            <a:extLst>
              <a:ext uri="{FF2B5EF4-FFF2-40B4-BE49-F238E27FC236}">
                <a16:creationId xmlns:a16="http://schemas.microsoft.com/office/drawing/2014/main" id="{CC0D50D0-8AD9-5DCE-465A-C9FCD8AF4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84011"/>
            <a:ext cx="2476576" cy="9712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1931D5-EECD-2B38-2623-A86189DE2040}"/>
              </a:ext>
            </a:extLst>
          </p:cNvPr>
          <p:cNvSpPr txBox="1">
            <a:spLocks/>
          </p:cNvSpPr>
          <p:nvPr/>
        </p:nvSpPr>
        <p:spPr>
          <a:xfrm>
            <a:off x="3117850" y="895636"/>
            <a:ext cx="14097000" cy="4093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1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sz="13300" dirty="0">
                <a:solidFill>
                  <a:srgbClr val="525252"/>
                </a:solidFill>
              </a:rPr>
              <a:t>Tech</a:t>
            </a:r>
            <a:r>
              <a:rPr lang="en-GB" sz="13300" dirty="0"/>
              <a:t> </a:t>
            </a:r>
            <a:r>
              <a:rPr lang="en-GB" sz="13300" dirty="0">
                <a:solidFill>
                  <a:srgbClr val="FF6111"/>
                </a:solidFill>
              </a:rPr>
              <a:t>ROI</a:t>
            </a:r>
            <a:r>
              <a:rPr lang="en-GB" sz="13300" dirty="0"/>
              <a:t> </a:t>
            </a:r>
            <a:r>
              <a:rPr lang="en-GB" sz="13300" dirty="0">
                <a:solidFill>
                  <a:srgbClr val="525252"/>
                </a:solidFill>
              </a:rPr>
              <a:t>matters more than ever!</a:t>
            </a:r>
            <a:endParaRPr lang="LID4096" sz="13300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B199-3579-F7B4-A805-49126464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50" y="1463675"/>
            <a:ext cx="17678400" cy="1354217"/>
          </a:xfrm>
        </p:spPr>
        <p:txBody>
          <a:bodyPr/>
          <a:lstStyle/>
          <a:p>
            <a:r>
              <a:rPr lang="de-DE" sz="8800" dirty="0">
                <a:solidFill>
                  <a:srgbClr val="525252"/>
                </a:solidFill>
              </a:rPr>
              <a:t>The Digital Imperative in Hospitality</a:t>
            </a:r>
            <a:endParaRPr lang="LID4096" sz="8800" dirty="0">
              <a:solidFill>
                <a:srgbClr val="52525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8C746-D086-922B-C524-EC94480FE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450" y="4038595"/>
            <a:ext cx="14782801" cy="3416321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5400" dirty="0">
                <a:solidFill>
                  <a:srgbClr val="525252"/>
                </a:solidFill>
              </a:rPr>
              <a:t>Post-COVID digital </a:t>
            </a:r>
            <a:r>
              <a:rPr lang="de-DE" sz="5400" dirty="0" err="1">
                <a:solidFill>
                  <a:srgbClr val="525252"/>
                </a:solidFill>
              </a:rPr>
              <a:t>acceleration</a:t>
            </a:r>
            <a:endParaRPr lang="de-DE" sz="5400" dirty="0">
              <a:solidFill>
                <a:srgbClr val="525252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DE" sz="5400" dirty="0">
                <a:solidFill>
                  <a:srgbClr val="525252"/>
                </a:solidFill>
              </a:rPr>
              <a:t>Shift in </a:t>
            </a:r>
            <a:r>
              <a:rPr lang="de-DE" sz="5400" dirty="0" err="1">
                <a:solidFill>
                  <a:srgbClr val="525252"/>
                </a:solidFill>
              </a:rPr>
              <a:t>guest</a:t>
            </a:r>
            <a:r>
              <a:rPr lang="de-DE" sz="5400" dirty="0">
                <a:solidFill>
                  <a:srgbClr val="525252"/>
                </a:solidFill>
              </a:rPr>
              <a:t> </a:t>
            </a:r>
            <a:r>
              <a:rPr lang="de-DE" sz="5400" dirty="0" err="1">
                <a:solidFill>
                  <a:srgbClr val="525252"/>
                </a:solidFill>
              </a:rPr>
              <a:t>expectations</a:t>
            </a:r>
            <a:endParaRPr lang="de-DE" sz="5400" dirty="0">
              <a:solidFill>
                <a:srgbClr val="525252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525252"/>
                </a:solidFill>
              </a:rPr>
              <a:t>Competitive pressure from asset-light tech-driven models</a:t>
            </a:r>
            <a:endParaRPr lang="LID4096" sz="5400" dirty="0">
              <a:solidFill>
                <a:srgbClr val="52525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9434E-29B2-5A5F-C667-5024064EDB9F}"/>
              </a:ext>
            </a:extLst>
          </p:cNvPr>
          <p:cNvSpPr txBox="1"/>
          <p:nvPr/>
        </p:nvSpPr>
        <p:spPr>
          <a:xfrm>
            <a:off x="3651250" y="8298233"/>
            <a:ext cx="12346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i="1" dirty="0">
                <a:solidFill>
                  <a:srgbClr val="525252"/>
                </a:solidFill>
              </a:rPr>
              <a:t>Digital </a:t>
            </a:r>
            <a:r>
              <a:rPr lang="de-DE" sz="3600" b="1" i="1" dirty="0" err="1">
                <a:solidFill>
                  <a:srgbClr val="525252"/>
                </a:solidFill>
              </a:rPr>
              <a:t>transformation</a:t>
            </a:r>
            <a:r>
              <a:rPr lang="de-DE" sz="3600" b="1" i="1" dirty="0">
                <a:solidFill>
                  <a:srgbClr val="525252"/>
                </a:solidFill>
              </a:rPr>
              <a:t> </a:t>
            </a:r>
            <a:r>
              <a:rPr lang="de-DE" sz="3600" b="1" i="1" dirty="0" err="1">
                <a:solidFill>
                  <a:srgbClr val="525252"/>
                </a:solidFill>
              </a:rPr>
              <a:t>isn't</a:t>
            </a:r>
            <a:r>
              <a:rPr lang="de-DE" sz="3600" b="1" i="1" dirty="0">
                <a:solidFill>
                  <a:srgbClr val="525252"/>
                </a:solidFill>
              </a:rPr>
              <a:t> optional—</a:t>
            </a:r>
            <a:r>
              <a:rPr lang="de-DE" sz="3600" b="1" i="1" dirty="0" err="1">
                <a:solidFill>
                  <a:srgbClr val="525252"/>
                </a:solidFill>
              </a:rPr>
              <a:t>it’s</a:t>
            </a:r>
            <a:r>
              <a:rPr lang="de-DE" sz="3600" b="1" i="1" dirty="0">
                <a:solidFill>
                  <a:srgbClr val="525252"/>
                </a:solidFill>
              </a:rPr>
              <a:t> fundamental!</a:t>
            </a:r>
          </a:p>
          <a:p>
            <a:r>
              <a:rPr lang="de-DE" sz="3600" b="1" i="1" dirty="0">
                <a:solidFill>
                  <a:srgbClr val="525252"/>
                </a:solidFill>
              </a:rPr>
              <a:t>												</a:t>
            </a:r>
            <a:r>
              <a:rPr lang="de-DE" sz="2800" b="1" i="1" dirty="0">
                <a:solidFill>
                  <a:srgbClr val="525252"/>
                </a:solidFill>
              </a:rPr>
              <a:t>© STR</a:t>
            </a:r>
            <a:endParaRPr lang="LID4096" sz="3600" b="1" i="1" dirty="0">
              <a:solidFill>
                <a:srgbClr val="525252"/>
              </a:solidFill>
            </a:endParaRPr>
          </a:p>
        </p:txBody>
      </p:sp>
      <p:pic>
        <p:nvPicPr>
          <p:cNvPr id="7" name="Picture 6" descr="A black and orange logo&#10;&#10;AI-generated content may be incorrect.">
            <a:extLst>
              <a:ext uri="{FF2B5EF4-FFF2-40B4-BE49-F238E27FC236}">
                <a16:creationId xmlns:a16="http://schemas.microsoft.com/office/drawing/2014/main" id="{989FA17D-3898-72D5-29BB-99D9CFAB0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84011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6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08882-415C-448B-66B2-5F932CD38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58" y="1080625"/>
            <a:ext cx="17381891" cy="1708160"/>
          </a:xfrm>
        </p:spPr>
        <p:txBody>
          <a:bodyPr/>
          <a:lstStyle/>
          <a:p>
            <a:r>
              <a:rPr lang="de-DE" dirty="0">
                <a:solidFill>
                  <a:srgbClr val="525252"/>
                </a:solidFill>
              </a:rPr>
              <a:t>Understanding Tech </a:t>
            </a:r>
            <a:r>
              <a:rPr lang="de-DE" dirty="0">
                <a:solidFill>
                  <a:srgbClr val="FF6111"/>
                </a:solidFill>
              </a:rPr>
              <a:t>ROI</a:t>
            </a:r>
            <a:endParaRPr lang="LID4096" dirty="0">
              <a:solidFill>
                <a:srgbClr val="FF611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10393-B01B-5C9C-BA67-8A06E430DD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AF7"/>
              </a:clrFrom>
              <a:clrTo>
                <a:srgbClr val="FBFA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5251" y="2250198"/>
            <a:ext cx="8077200" cy="807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black and orange logo&#10;&#10;AI-generated content may be incorrect.">
            <a:extLst>
              <a:ext uri="{FF2B5EF4-FFF2-40B4-BE49-F238E27FC236}">
                <a16:creationId xmlns:a16="http://schemas.microsoft.com/office/drawing/2014/main" id="{58B06168-E339-1192-7A2F-8A083BB64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788811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85D0-DF32-09C3-4D57-980A708A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58" y="1080625"/>
            <a:ext cx="16772291" cy="1708160"/>
          </a:xfrm>
        </p:spPr>
        <p:txBody>
          <a:bodyPr/>
          <a:lstStyle/>
          <a:p>
            <a:r>
              <a:rPr lang="en-GB" dirty="0">
                <a:solidFill>
                  <a:srgbClr val="525252"/>
                </a:solidFill>
              </a:rPr>
              <a:t>Multi-Dimensional Returns</a:t>
            </a:r>
            <a:endParaRPr lang="LID4096" dirty="0">
              <a:solidFill>
                <a:srgbClr val="52525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94F29-0865-8BB7-FFA2-14782AF97D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CF9"/>
              </a:clrFrom>
              <a:clrTo>
                <a:srgbClr val="FDFC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3850" y="3133252"/>
            <a:ext cx="7315200" cy="7315200"/>
          </a:xfrm>
          <a:prstGeom prst="rect">
            <a:avLst/>
          </a:prstGeom>
        </p:spPr>
      </p:pic>
      <p:pic>
        <p:nvPicPr>
          <p:cNvPr id="11" name="Picture 10" descr="A black and orange logo&#10;&#10;AI-generated content may be incorrect.">
            <a:extLst>
              <a:ext uri="{FF2B5EF4-FFF2-40B4-BE49-F238E27FC236}">
                <a16:creationId xmlns:a16="http://schemas.microsoft.com/office/drawing/2014/main" id="{9B2F5572-441A-605E-7217-AA3CDCED1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0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08798D-AEBF-6F07-3DC0-0C673A898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50" y="1082675"/>
            <a:ext cx="17838737" cy="1708160"/>
          </a:xfrm>
        </p:spPr>
        <p:txBody>
          <a:bodyPr/>
          <a:lstStyle/>
          <a:p>
            <a:r>
              <a:rPr lang="en-GB" dirty="0">
                <a:solidFill>
                  <a:srgbClr val="525252"/>
                </a:solidFill>
              </a:rPr>
              <a:t>Core Technologies Driving </a:t>
            </a:r>
            <a:r>
              <a:rPr lang="en-GB" dirty="0">
                <a:solidFill>
                  <a:srgbClr val="FF6111"/>
                </a:solidFill>
              </a:rPr>
              <a:t>ROI</a:t>
            </a:r>
            <a:endParaRPr lang="LID4096" dirty="0">
              <a:solidFill>
                <a:srgbClr val="FF6111"/>
              </a:solidFill>
            </a:endParaRPr>
          </a:p>
        </p:txBody>
      </p:sp>
      <p:pic>
        <p:nvPicPr>
          <p:cNvPr id="10" name="Picture 9" descr="Hotel bell">
            <a:extLst>
              <a:ext uri="{FF2B5EF4-FFF2-40B4-BE49-F238E27FC236}">
                <a16:creationId xmlns:a16="http://schemas.microsoft.com/office/drawing/2014/main" id="{F336D323-073D-9C60-CCED-FD17602D0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426075"/>
            <a:ext cx="3498506" cy="233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Restaurant worker using tablet computer">
            <a:extLst>
              <a:ext uri="{FF2B5EF4-FFF2-40B4-BE49-F238E27FC236}">
                <a16:creationId xmlns:a16="http://schemas.microsoft.com/office/drawing/2014/main" id="{E288E343-C405-3668-690B-C0859DF8B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54" y="5397230"/>
            <a:ext cx="3540920" cy="236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Chart displayed on screen">
            <a:extLst>
              <a:ext uri="{FF2B5EF4-FFF2-40B4-BE49-F238E27FC236}">
                <a16:creationId xmlns:a16="http://schemas.microsoft.com/office/drawing/2014/main" id="{0FD4D9FA-5396-B7AD-8135-674269F3E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138558" y="5426075"/>
            <a:ext cx="3497651" cy="233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Man pulling luggage">
            <a:extLst>
              <a:ext uri="{FF2B5EF4-FFF2-40B4-BE49-F238E27FC236}">
                <a16:creationId xmlns:a16="http://schemas.microsoft.com/office/drawing/2014/main" id="{D0B1B4A3-5D47-B02C-0DB9-000A3CA1A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999" y="5426076"/>
            <a:ext cx="3497651" cy="233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466ED6-007C-9041-DABF-614A086023C3}"/>
              </a:ext>
            </a:extLst>
          </p:cNvPr>
          <p:cNvSpPr txBox="1"/>
          <p:nvPr/>
        </p:nvSpPr>
        <p:spPr>
          <a:xfrm>
            <a:off x="980483" y="57004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PMS</a:t>
            </a:r>
            <a:endParaRPr lang="LID4096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9EE642-F254-8412-CDE6-30DFB80D2218}"/>
              </a:ext>
            </a:extLst>
          </p:cNvPr>
          <p:cNvSpPr txBox="1"/>
          <p:nvPr/>
        </p:nvSpPr>
        <p:spPr>
          <a:xfrm>
            <a:off x="4597638" y="56854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POS</a:t>
            </a:r>
            <a:endParaRPr lang="LID4096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FEFF7E-FEBE-5EF9-6E15-089AD745A1FE}"/>
              </a:ext>
            </a:extLst>
          </p:cNvPr>
          <p:cNvSpPr txBox="1"/>
          <p:nvPr/>
        </p:nvSpPr>
        <p:spPr>
          <a:xfrm>
            <a:off x="8375650" y="5685444"/>
            <a:ext cx="31197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Revenue 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Management &amp;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Booking Engines</a:t>
            </a:r>
            <a:endParaRPr lang="LID4096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360E2D-6FCD-37AA-D4E1-6A565C8B0EF0}"/>
              </a:ext>
            </a:extLst>
          </p:cNvPr>
          <p:cNvSpPr txBox="1"/>
          <p:nvPr/>
        </p:nvSpPr>
        <p:spPr>
          <a:xfrm>
            <a:off x="11873301" y="5685444"/>
            <a:ext cx="2462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Guest Facing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Tech</a:t>
            </a:r>
            <a:endParaRPr lang="LID4096" sz="28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A83C3D-75F0-8BE8-D2AD-223A6A7BD9D9}"/>
              </a:ext>
            </a:extLst>
          </p:cNvPr>
          <p:cNvSpPr txBox="1"/>
          <p:nvPr/>
        </p:nvSpPr>
        <p:spPr>
          <a:xfrm>
            <a:off x="1122509" y="7980443"/>
            <a:ext cx="3207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Analytics</a:t>
            </a:r>
            <a:endParaRPr lang="LID4096" sz="2800" b="1" dirty="0">
              <a:solidFill>
                <a:srgbClr val="52525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8605FD-0988-6445-31F5-D76A9793FDDE}"/>
              </a:ext>
            </a:extLst>
          </p:cNvPr>
          <p:cNvSpPr txBox="1"/>
          <p:nvPr/>
        </p:nvSpPr>
        <p:spPr>
          <a:xfrm>
            <a:off x="4639990" y="7978484"/>
            <a:ext cx="32078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Throughput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Mobile Ordering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Spend per Guest</a:t>
            </a:r>
            <a:endParaRPr lang="LID4096" sz="2800" b="1" dirty="0">
              <a:solidFill>
                <a:srgbClr val="52525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859D3-A7DE-DA9C-D995-094302960678}"/>
              </a:ext>
            </a:extLst>
          </p:cNvPr>
          <p:cNvSpPr txBox="1"/>
          <p:nvPr/>
        </p:nvSpPr>
        <p:spPr>
          <a:xfrm>
            <a:off x="8157471" y="7986443"/>
            <a:ext cx="32078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Dynamic Pricing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Channel Optimization</a:t>
            </a:r>
            <a:endParaRPr lang="LID4096" sz="2800" b="1" dirty="0">
              <a:solidFill>
                <a:srgbClr val="52525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785675-45D6-9F60-9290-A8906F934A29}"/>
              </a:ext>
            </a:extLst>
          </p:cNvPr>
          <p:cNvSpPr txBox="1"/>
          <p:nvPr/>
        </p:nvSpPr>
        <p:spPr>
          <a:xfrm>
            <a:off x="11886473" y="7978484"/>
            <a:ext cx="32078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Mobile Check-In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Digital Concierge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Personalization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Self-Ordering</a:t>
            </a:r>
            <a:endParaRPr lang="LID4096" sz="2800" b="1" dirty="0">
              <a:solidFill>
                <a:srgbClr val="525252"/>
              </a:solidFill>
            </a:endParaRPr>
          </a:p>
        </p:txBody>
      </p:sp>
      <p:pic>
        <p:nvPicPr>
          <p:cNvPr id="33" name="Picture 32" descr="Spreadsheet and calculator">
            <a:extLst>
              <a:ext uri="{FF2B5EF4-FFF2-40B4-BE49-F238E27FC236}">
                <a16:creationId xmlns:a16="http://schemas.microsoft.com/office/drawing/2014/main" id="{BB272C69-39DE-1221-723C-6C0E92FB0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609" y="5426075"/>
            <a:ext cx="3497651" cy="233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0AE7C41-70B7-5426-DC86-A1FDA4D830CA}"/>
              </a:ext>
            </a:extLst>
          </p:cNvPr>
          <p:cNvSpPr txBox="1"/>
          <p:nvPr/>
        </p:nvSpPr>
        <p:spPr>
          <a:xfrm>
            <a:off x="15459137" y="5685444"/>
            <a:ext cx="3051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Back Office Systems</a:t>
            </a:r>
            <a:endParaRPr lang="LID4096" sz="28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A405B-FB5B-B720-680D-714F5C343673}"/>
              </a:ext>
            </a:extLst>
          </p:cNvPr>
          <p:cNvSpPr txBox="1"/>
          <p:nvPr/>
        </p:nvSpPr>
        <p:spPr>
          <a:xfrm>
            <a:off x="15454803" y="7978484"/>
            <a:ext cx="32078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525252"/>
                </a:solidFill>
              </a:rPr>
              <a:t>Workforce Management</a:t>
            </a:r>
            <a:endParaRPr lang="LID4096" sz="2800" b="1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2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9F76F-F5B7-A90F-02A9-305911F2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58" y="1080625"/>
            <a:ext cx="16162691" cy="1708160"/>
          </a:xfrm>
        </p:spPr>
        <p:txBody>
          <a:bodyPr/>
          <a:lstStyle/>
          <a:p>
            <a:r>
              <a:rPr lang="en-GB" dirty="0">
                <a:solidFill>
                  <a:srgbClr val="FF6111"/>
                </a:solidFill>
              </a:rPr>
              <a:t>ROI</a:t>
            </a:r>
            <a:r>
              <a:rPr lang="en-GB" dirty="0"/>
              <a:t> </a:t>
            </a:r>
            <a:r>
              <a:rPr lang="en-GB" dirty="0">
                <a:solidFill>
                  <a:srgbClr val="525252"/>
                </a:solidFill>
              </a:rPr>
              <a:t>Metrics that Matter</a:t>
            </a:r>
            <a:endParaRPr lang="LID4096" dirty="0">
              <a:solidFill>
                <a:srgbClr val="52525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861D3-AA78-7822-447D-227761975054}"/>
              </a:ext>
            </a:extLst>
          </p:cNvPr>
          <p:cNvSpPr txBox="1"/>
          <p:nvPr/>
        </p:nvSpPr>
        <p:spPr>
          <a:xfrm>
            <a:off x="9290050" y="3724285"/>
            <a:ext cx="546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25252"/>
                </a:solidFill>
              </a:rPr>
              <a:t>RevPAR uplift, Labor Cost Savings, </a:t>
            </a:r>
            <a:br>
              <a:rPr lang="en-GB" sz="2400" b="1" dirty="0">
                <a:solidFill>
                  <a:srgbClr val="525252"/>
                </a:solidFill>
              </a:rPr>
            </a:br>
            <a:r>
              <a:rPr lang="en-GB" sz="2400" b="1" dirty="0">
                <a:solidFill>
                  <a:srgbClr val="525252"/>
                </a:solidFill>
              </a:rPr>
              <a:t>ADR Impact, Cost Reduction</a:t>
            </a:r>
            <a:endParaRPr lang="LID4096" sz="2400" b="1" dirty="0">
              <a:solidFill>
                <a:srgbClr val="52525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B3A144-DAF0-787B-33EA-A386264EC258}"/>
              </a:ext>
            </a:extLst>
          </p:cNvPr>
          <p:cNvSpPr txBox="1"/>
          <p:nvPr/>
        </p:nvSpPr>
        <p:spPr>
          <a:xfrm>
            <a:off x="9290049" y="6928793"/>
            <a:ext cx="51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25252"/>
                </a:solidFill>
              </a:rPr>
              <a:t>Tech vs. </a:t>
            </a:r>
            <a:r>
              <a:rPr lang="en-GB" sz="2400" b="1" dirty="0" err="1">
                <a:solidFill>
                  <a:srgbClr val="525252"/>
                </a:solidFill>
              </a:rPr>
              <a:t>CapEx</a:t>
            </a:r>
            <a:r>
              <a:rPr lang="en-GB" sz="2400" b="1" dirty="0">
                <a:solidFill>
                  <a:srgbClr val="525252"/>
                </a:solidFill>
              </a:rPr>
              <a:t> vs. Marketing ROI</a:t>
            </a:r>
            <a:endParaRPr lang="LID4096" sz="2400" b="1" dirty="0">
              <a:solidFill>
                <a:srgbClr val="525252"/>
              </a:solidFill>
            </a:endParaRPr>
          </a:p>
        </p:txBody>
      </p:sp>
      <p:pic>
        <p:nvPicPr>
          <p:cNvPr id="10" name="Picture 9" descr="A black and orange logo&#10;&#10;AI-generated content may be incorrect.">
            <a:extLst>
              <a:ext uri="{FF2B5EF4-FFF2-40B4-BE49-F238E27FC236}">
                <a16:creationId xmlns:a16="http://schemas.microsoft.com/office/drawing/2014/main" id="{7CBDD510-3043-40F4-5DD7-BC556CB85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9464675"/>
            <a:ext cx="2476576" cy="971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25065-95C1-8AE8-C78A-D960C4377B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8F7"/>
              </a:clrFrom>
              <a:clrTo>
                <a:srgbClr val="FCF8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4850" y="2759075"/>
            <a:ext cx="2705100" cy="270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125011-65E6-6A8B-AA72-82C01CE6FF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BFA"/>
              </a:clrFrom>
              <a:clrTo>
                <a:srgbClr val="FEFB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6600" y="5807075"/>
            <a:ext cx="2705100" cy="2705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CF189B-6C7E-8A9B-3358-AD9C09918B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AF8"/>
              </a:clrFrom>
              <a:clrTo>
                <a:srgbClr val="FEFA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6600" y="8321675"/>
            <a:ext cx="2705100" cy="2705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AE6515-07A6-8B18-2707-B9DEC8C244FC}"/>
              </a:ext>
            </a:extLst>
          </p:cNvPr>
          <p:cNvSpPr txBox="1"/>
          <p:nvPr/>
        </p:nvSpPr>
        <p:spPr>
          <a:xfrm>
            <a:off x="9451151" y="9533136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25252"/>
                </a:solidFill>
              </a:rPr>
              <a:t>What is a healthy ROI Timeline?</a:t>
            </a:r>
            <a:endParaRPr lang="LID4096" sz="2400" b="1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1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79188-3717-C835-C82F-7C415A25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58" y="1080625"/>
            <a:ext cx="17991491" cy="1477328"/>
          </a:xfrm>
        </p:spPr>
        <p:txBody>
          <a:bodyPr/>
          <a:lstStyle/>
          <a:p>
            <a:r>
              <a:rPr lang="en-GB" sz="9600" dirty="0">
                <a:solidFill>
                  <a:srgbClr val="525252"/>
                </a:solidFill>
              </a:rPr>
              <a:t>What does “Healthy” Look Like?</a:t>
            </a:r>
            <a:endParaRPr lang="LID4096" sz="9600" dirty="0">
              <a:solidFill>
                <a:srgbClr val="52525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55854-5BAF-8B49-95F8-CEB35CC27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3368675"/>
            <a:ext cx="14225588" cy="70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45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ACT Palette 2020">
      <a:dk1>
        <a:srgbClr val="000000"/>
      </a:dk1>
      <a:lt1>
        <a:sysClr val="window" lastClr="FFFFFF"/>
      </a:lt1>
      <a:dk2>
        <a:srgbClr val="515151"/>
      </a:dk2>
      <a:lt2>
        <a:srgbClr val="D8D8D8"/>
      </a:lt2>
      <a:accent1>
        <a:srgbClr val="FC6A28"/>
      </a:accent1>
      <a:accent2>
        <a:srgbClr val="038478"/>
      </a:accent2>
      <a:accent3>
        <a:srgbClr val="501C54"/>
      </a:accent3>
      <a:accent4>
        <a:srgbClr val="F2BE19"/>
      </a:accent4>
      <a:accent5>
        <a:srgbClr val="0D4282"/>
      </a:accent5>
      <a:accent6>
        <a:srgbClr val="004876"/>
      </a:accent6>
      <a:hlink>
        <a:srgbClr val="2E7CBE"/>
      </a:hlink>
      <a:folHlink>
        <a:srgbClr val="FC6A2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F21E8289C3F6409073D2DC791538A1" ma:contentTypeVersion="19" ma:contentTypeDescription="Create a new document." ma:contentTypeScope="" ma:versionID="f8921ffbc5950ffb363b9159b858664c">
  <xsd:schema xmlns:xsd="http://www.w3.org/2001/XMLSchema" xmlns:xs="http://www.w3.org/2001/XMLSchema" xmlns:p="http://schemas.microsoft.com/office/2006/metadata/properties" xmlns:ns2="e9a2dc1f-33cd-415f-8137-a0514d935797" xmlns:ns3="20585f71-0b21-4afb-ac27-83fbdb851c7d" targetNamespace="http://schemas.microsoft.com/office/2006/metadata/properties" ma:root="true" ma:fieldsID="47cacca7e42f8b588765413a26800d5d" ns2:_="" ns3:_="">
    <xsd:import namespace="e9a2dc1f-33cd-415f-8137-a0514d935797"/>
    <xsd:import namespace="20585f71-0b21-4afb-ac27-83fbdb851c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2dc1f-33cd-415f-8137-a0514d935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4f3aee1-b7c6-4d19-91f4-0885324632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85f71-0b21-4afb-ac27-83fbdb851c7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e4dc0d0-6240-46cc-9bd4-fdaad832a532}" ma:internalName="TaxCatchAll" ma:showField="CatchAllData" ma:web="20585f71-0b21-4afb-ac27-83fbdb851c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2dc1f-33cd-415f-8137-a0514d935797">
      <Terms xmlns="http://schemas.microsoft.com/office/infopath/2007/PartnerControls"/>
    </lcf76f155ced4ddcb4097134ff3c332f>
    <TaxCatchAll xmlns="20585f71-0b21-4afb-ac27-83fbdb851c7d" xsi:nil="true"/>
  </documentManagement>
</p:properties>
</file>

<file path=customXml/itemProps1.xml><?xml version="1.0" encoding="utf-8"?>
<ds:datastoreItem xmlns:ds="http://schemas.openxmlformats.org/officeDocument/2006/customXml" ds:itemID="{0F9B916B-FF40-4FB6-B8A1-08F79FC4AE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a2dc1f-33cd-415f-8137-a0514d935797"/>
    <ds:schemaRef ds:uri="20585f71-0b21-4afb-ac27-83fbdb851c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EE20BD-B666-439F-959E-1330AB62C0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7FB424-AB6F-4042-9763-AF1F8A5766D3}">
  <ds:schemaRefs>
    <ds:schemaRef ds:uri="http://schemas.microsoft.com/office/2006/metadata/properties"/>
    <ds:schemaRef ds:uri="http://schemas.microsoft.com/office/infopath/2007/PartnerControls"/>
    <ds:schemaRef ds:uri="e9a2dc1f-33cd-415f-8137-a0514d935797"/>
    <ds:schemaRef ds:uri="20585f71-0b21-4afb-ac27-83fbdb851c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279</Words>
  <Application>Microsoft Office PowerPoint</Application>
  <PresentationFormat>Custom</PresentationFormat>
  <Paragraphs>69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2_Office Theme</vt:lpstr>
      <vt:lpstr> Tech ROI Unlocked What Every Hospitality Investor Should Know</vt:lpstr>
      <vt:lpstr>ACT International</vt:lpstr>
      <vt:lpstr>PowerPoint Presentation</vt:lpstr>
      <vt:lpstr>The Digital Imperative in Hospitality</vt:lpstr>
      <vt:lpstr>Understanding Tech ROI</vt:lpstr>
      <vt:lpstr>Multi-Dimensional Returns</vt:lpstr>
      <vt:lpstr>Core Technologies Driving ROI</vt:lpstr>
      <vt:lpstr>ROI Metrics that Matter</vt:lpstr>
      <vt:lpstr>What does “Healthy” Look Like?</vt:lpstr>
      <vt:lpstr>Where ROI Goes to Die</vt:lpstr>
      <vt:lpstr>ROI in Action – Real-World-Wins</vt:lpstr>
      <vt:lpstr>Investor Playbook for Tech ROI</vt:lpstr>
      <vt:lpstr>Portfolio-Wide ROI Compounding</vt:lpstr>
      <vt:lpstr>3 Things to Remember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Frank Wagner</cp:lastModifiedBy>
  <cp:revision>10</cp:revision>
  <dcterms:created xsi:type="dcterms:W3CDTF">2025-05-23T18:07:03Z</dcterms:created>
  <dcterms:modified xsi:type="dcterms:W3CDTF">2025-06-11T04:21:19Z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2025-05-23T00:00:00Z</vt:filetime>
  </property>
  <property fmtid="{D5CDD505-2E9C-101B-9397-08002B2CF9AE}" pid="3" name="Creator">
    <vt:lpwstr>PDF Presentation Adobe Photoshop </vt:lpwstr>
  </property>
  <property fmtid="{D5CDD505-2E9C-101B-9397-08002B2CF9AE}" pid="4" name="LastSaved">
    <vt:filetime>2025-05-23T00:00:00Z</vt:filetime>
  </property>
  <property fmtid="{D5CDD505-2E9C-101B-9397-08002B2CF9AE}" pid="5" name="Producer">
    <vt:lpwstr>Adobe Photoshop for Macintosh -- Image Conversion Plug-in</vt:lpwstr>
  </property>
  <property fmtid="{D5CDD505-2E9C-101B-9397-08002B2CF9AE}" pid="6" name="ContentTypeId">
    <vt:lpwstr>0x010100F2F21E8289C3F6409073D2DC791538A1</vt:lpwstr>
  </property>
  <property fmtid="{D5CDD505-2E9C-101B-9397-08002B2CF9AE}" pid="7" name="MediaServiceImageTags">
    <vt:lpwstr/>
  </property>
</Properties>
</file>