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800" r:id="rId2"/>
    <p:sldId id="832" r:id="rId3"/>
    <p:sldId id="801" r:id="rId4"/>
    <p:sldId id="802" r:id="rId5"/>
    <p:sldId id="833" r:id="rId6"/>
  </p:sldIdLst>
  <p:sldSz cx="5765800" cy="3244850"/>
  <p:notesSz cx="5765800" cy="3244850"/>
  <p:defaultTex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09C"/>
    <a:srgbClr val="7ACCC2"/>
    <a:srgbClr val="D6ECEA"/>
    <a:srgbClr val="7BCCC4"/>
    <a:srgbClr val="D6ECEB"/>
    <a:srgbClr val="2C766E"/>
    <a:srgbClr val="929F9C"/>
    <a:srgbClr val="FBC742"/>
    <a:srgbClr val="E4F6FF"/>
    <a:srgbClr val="65A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99"/>
    <p:restoredTop sz="94509"/>
  </p:normalViewPr>
  <p:slideViewPr>
    <p:cSldViewPr>
      <p:cViewPr varScale="1">
        <p:scale>
          <a:sx n="135" d="100"/>
          <a:sy n="135" d="100"/>
        </p:scale>
        <p:origin x="48" y="358"/>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 Shamseddin" userId="fa9200a0ee2b2147" providerId="LiveId" clId="{F6CD7533-2838-4C94-8725-F038778BBEDB}"/>
    <pc:docChg chg="custSel addSld delSld modSld">
      <pc:chgData name="Jad Shamseddin" userId="fa9200a0ee2b2147" providerId="LiveId" clId="{F6CD7533-2838-4C94-8725-F038778BBEDB}" dt="2025-06-13T09:56:09.940" v="103" actId="1076"/>
      <pc:docMkLst>
        <pc:docMk/>
      </pc:docMkLst>
      <pc:sldChg chg="modSp mod">
        <pc:chgData name="Jad Shamseddin" userId="fa9200a0ee2b2147" providerId="LiveId" clId="{F6CD7533-2838-4C94-8725-F038778BBEDB}" dt="2025-06-13T05:20:26.132" v="7" actId="20577"/>
        <pc:sldMkLst>
          <pc:docMk/>
          <pc:sldMk cId="4259252155" sldId="800"/>
        </pc:sldMkLst>
        <pc:spChg chg="mod">
          <ac:chgData name="Jad Shamseddin" userId="fa9200a0ee2b2147" providerId="LiveId" clId="{F6CD7533-2838-4C94-8725-F038778BBEDB}" dt="2025-06-13T05:20:26.132" v="7" actId="20577"/>
          <ac:spMkLst>
            <pc:docMk/>
            <pc:sldMk cId="4259252155" sldId="800"/>
            <ac:spMk id="3" creationId="{45582580-1481-CF07-BB38-4E885D4B6A49}"/>
          </ac:spMkLst>
        </pc:spChg>
      </pc:sldChg>
      <pc:sldChg chg="modSp mod modAnim">
        <pc:chgData name="Jad Shamseddin" userId="fa9200a0ee2b2147" providerId="LiveId" clId="{F6CD7533-2838-4C94-8725-F038778BBEDB}" dt="2025-06-13T09:53:57.425" v="81"/>
        <pc:sldMkLst>
          <pc:docMk/>
          <pc:sldMk cId="996076390" sldId="801"/>
        </pc:sldMkLst>
        <pc:spChg chg="mod">
          <ac:chgData name="Jad Shamseddin" userId="fa9200a0ee2b2147" providerId="LiveId" clId="{F6CD7533-2838-4C94-8725-F038778BBEDB}" dt="2025-06-13T05:25:32.926" v="73" actId="20577"/>
          <ac:spMkLst>
            <pc:docMk/>
            <pc:sldMk cId="996076390" sldId="801"/>
            <ac:spMk id="10" creationId="{7C3CFE37-B5BD-90E8-E3F8-2543F3A38883}"/>
          </ac:spMkLst>
        </pc:spChg>
      </pc:sldChg>
      <pc:sldChg chg="modAnim">
        <pc:chgData name="Jad Shamseddin" userId="fa9200a0ee2b2147" providerId="LiveId" clId="{F6CD7533-2838-4C94-8725-F038778BBEDB}" dt="2025-06-13T09:54:35.490" v="85"/>
        <pc:sldMkLst>
          <pc:docMk/>
          <pc:sldMk cId="715945886" sldId="802"/>
        </pc:sldMkLst>
      </pc:sldChg>
      <pc:sldChg chg="del">
        <pc:chgData name="Jad Shamseddin" userId="fa9200a0ee2b2147" providerId="LiveId" clId="{F6CD7533-2838-4C94-8725-F038778BBEDB}" dt="2025-06-13T05:19:34.339" v="0" actId="47"/>
        <pc:sldMkLst>
          <pc:docMk/>
          <pc:sldMk cId="2130863852" sldId="803"/>
        </pc:sldMkLst>
      </pc:sldChg>
      <pc:sldChg chg="del">
        <pc:chgData name="Jad Shamseddin" userId="fa9200a0ee2b2147" providerId="LiveId" clId="{F6CD7533-2838-4C94-8725-F038778BBEDB}" dt="2025-06-13T05:19:36.501" v="1" actId="47"/>
        <pc:sldMkLst>
          <pc:docMk/>
          <pc:sldMk cId="852466604" sldId="804"/>
        </pc:sldMkLst>
      </pc:sldChg>
      <pc:sldChg chg="del">
        <pc:chgData name="Jad Shamseddin" userId="fa9200a0ee2b2147" providerId="LiveId" clId="{F6CD7533-2838-4C94-8725-F038778BBEDB}" dt="2025-06-13T05:19:39.967" v="3" actId="47"/>
        <pc:sldMkLst>
          <pc:docMk/>
          <pc:sldMk cId="526818523" sldId="811"/>
        </pc:sldMkLst>
      </pc:sldChg>
      <pc:sldChg chg="del">
        <pc:chgData name="Jad Shamseddin" userId="fa9200a0ee2b2147" providerId="LiveId" clId="{F6CD7533-2838-4C94-8725-F038778BBEDB}" dt="2025-06-13T05:19:38.052" v="2" actId="47"/>
        <pc:sldMkLst>
          <pc:docMk/>
          <pc:sldMk cId="2174443893" sldId="812"/>
        </pc:sldMkLst>
      </pc:sldChg>
      <pc:sldChg chg="modSp mod modAnim">
        <pc:chgData name="Jad Shamseddin" userId="fa9200a0ee2b2147" providerId="LiveId" clId="{F6CD7533-2838-4C94-8725-F038778BBEDB}" dt="2025-06-13T09:52:56.948" v="79"/>
        <pc:sldMkLst>
          <pc:docMk/>
          <pc:sldMk cId="68973612" sldId="832"/>
        </pc:sldMkLst>
        <pc:spChg chg="mod">
          <ac:chgData name="Jad Shamseddin" userId="fa9200a0ee2b2147" providerId="LiveId" clId="{F6CD7533-2838-4C94-8725-F038778BBEDB}" dt="2025-06-13T05:21:57.352" v="10" actId="313"/>
          <ac:spMkLst>
            <pc:docMk/>
            <pc:sldMk cId="68973612" sldId="832"/>
            <ac:spMk id="37" creationId="{EDB179B8-67A2-55E2-8643-9566867790E6}"/>
          </ac:spMkLst>
        </pc:spChg>
        <pc:spChg chg="mod">
          <ac:chgData name="Jad Shamseddin" userId="fa9200a0ee2b2147" providerId="LiveId" clId="{F6CD7533-2838-4C94-8725-F038778BBEDB}" dt="2025-06-13T05:21:37.604" v="9" actId="313"/>
          <ac:spMkLst>
            <pc:docMk/>
            <pc:sldMk cId="68973612" sldId="832"/>
            <ac:spMk id="40" creationId="{6C955A2A-283A-43BC-B706-32CCCB3D6FF9}"/>
          </ac:spMkLst>
        </pc:spChg>
        <pc:spChg chg="mod">
          <ac:chgData name="Jad Shamseddin" userId="fa9200a0ee2b2147" providerId="LiveId" clId="{F6CD7533-2838-4C94-8725-F038778BBEDB}" dt="2025-06-13T05:21:33.541" v="8" actId="313"/>
          <ac:spMkLst>
            <pc:docMk/>
            <pc:sldMk cId="68973612" sldId="832"/>
            <ac:spMk id="42" creationId="{DEEE0DC1-82C7-4D46-A0A8-75B1BFA5A65C}"/>
          </ac:spMkLst>
        </pc:spChg>
      </pc:sldChg>
      <pc:sldChg chg="del">
        <pc:chgData name="Jad Shamseddin" userId="fa9200a0ee2b2147" providerId="LiveId" clId="{F6CD7533-2838-4C94-8725-F038778BBEDB}" dt="2025-06-13T05:23:37.419" v="11" actId="47"/>
        <pc:sldMkLst>
          <pc:docMk/>
          <pc:sldMk cId="666876678" sldId="833"/>
        </pc:sldMkLst>
      </pc:sldChg>
      <pc:sldChg chg="delSp modSp add mod">
        <pc:chgData name="Jad Shamseddin" userId="fa9200a0ee2b2147" providerId="LiveId" clId="{F6CD7533-2838-4C94-8725-F038778BBEDB}" dt="2025-06-13T09:56:09.940" v="103" actId="1076"/>
        <pc:sldMkLst>
          <pc:docMk/>
          <pc:sldMk cId="3732380589" sldId="833"/>
        </pc:sldMkLst>
        <pc:spChg chg="mod">
          <ac:chgData name="Jad Shamseddin" userId="fa9200a0ee2b2147" providerId="LiveId" clId="{F6CD7533-2838-4C94-8725-F038778BBEDB}" dt="2025-06-13T09:56:09.940" v="103" actId="1076"/>
          <ac:spMkLst>
            <pc:docMk/>
            <pc:sldMk cId="3732380589" sldId="833"/>
            <ac:spMk id="3" creationId="{45582580-1481-CF07-BB38-4E885D4B6A49}"/>
          </ac:spMkLst>
        </pc:spChg>
        <pc:cxnChg chg="del">
          <ac:chgData name="Jad Shamseddin" userId="fa9200a0ee2b2147" providerId="LiveId" clId="{F6CD7533-2838-4C94-8725-F038778BBEDB}" dt="2025-06-13T09:55:44.920" v="87" actId="478"/>
          <ac:cxnSpMkLst>
            <pc:docMk/>
            <pc:sldMk cId="3732380589" sldId="833"/>
            <ac:cxnSpMk id="2" creationId="{4556728F-273A-FB0B-5C2B-09A24FDCF2F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en-LB"/>
          </a:p>
        </p:txBody>
      </p:sp>
      <p:sp>
        <p:nvSpPr>
          <p:cNvPr id="3" name="Date Placeholder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887685C4-19D7-C340-A688-89582CEBD28C}" type="datetimeFigureOut">
              <a:rPr lang="en-LB" smtClean="0"/>
              <a:t>06/13/2025</a:t>
            </a:fld>
            <a:endParaRPr lang="en-LB"/>
          </a:p>
        </p:txBody>
      </p:sp>
      <p:sp>
        <p:nvSpPr>
          <p:cNvPr id="4" name="Slide Image Placeholder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en-LB"/>
          </a:p>
        </p:txBody>
      </p:sp>
      <p:sp>
        <p:nvSpPr>
          <p:cNvPr id="5" name="Notes Placeholder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6" name="Footer Placeholder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en-LB"/>
          </a:p>
        </p:txBody>
      </p:sp>
      <p:sp>
        <p:nvSpPr>
          <p:cNvPr id="7" name="Slide Number Placeholder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C2EB6B63-F59E-5447-8F92-0B1DB750E516}" type="slidenum">
              <a:rPr lang="en-LB" smtClean="0"/>
              <a:t>‹#›</a:t>
            </a:fld>
            <a:endParaRPr lang="en-LB"/>
          </a:p>
        </p:txBody>
      </p:sp>
    </p:spTree>
    <p:extLst>
      <p:ext uri="{BB962C8B-B14F-4D97-AF65-F5344CB8AC3E}">
        <p14:creationId xmlns:p14="http://schemas.microsoft.com/office/powerpoint/2010/main" val="340439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D675-D168-2750-4E78-462BFCD0E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13640-A8F5-FBC3-3045-6D1CFD8BB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F55AB-5340-8DD6-81BB-9820113464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D6ED7-E325-12B8-AC1D-438A25A460E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976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4C9C-6E9A-8AE5-00E7-553542928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1987F-D0AC-A60F-468C-57851DBC5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95F1-6A3E-D761-18F0-72EF585B2AED}"/>
              </a:ext>
            </a:extLst>
          </p:cNvPr>
          <p:cNvSpPr>
            <a:spLocks noGrp="1"/>
          </p:cNvSpPr>
          <p:nvPr>
            <p:ph type="body" idx="1"/>
          </p:nvPr>
        </p:nvSpPr>
        <p:spPr/>
        <p:txBody>
          <a:bodyPr/>
          <a:lstStyle/>
          <a:p>
            <a:endParaRPr lang="en-AE"/>
          </a:p>
        </p:txBody>
      </p:sp>
      <p:sp>
        <p:nvSpPr>
          <p:cNvPr id="4" name="Slide Number Placeholder 3">
            <a:extLst>
              <a:ext uri="{FF2B5EF4-FFF2-40B4-BE49-F238E27FC236}">
                <a16:creationId xmlns:a16="http://schemas.microsoft.com/office/drawing/2014/main" id="{1CABD158-84F4-0FF4-1970-8FB597173E55}"/>
              </a:ext>
            </a:extLst>
          </p:cNvPr>
          <p:cNvSpPr>
            <a:spLocks noGrp="1"/>
          </p:cNvSpPr>
          <p:nvPr>
            <p:ph type="sldNum" sz="quarter" idx="5"/>
          </p:nvPr>
        </p:nvSpPr>
        <p:spPr/>
        <p:txBody>
          <a:bodyPr/>
          <a:lstStyle/>
          <a:p>
            <a:fld id="{9E9DD37A-C936-4A0D-84B7-BBE2968A73E5}" type="slidenum">
              <a:rPr lang="en-AE" smtClean="0"/>
              <a:t>3</a:t>
            </a:fld>
            <a:endParaRPr lang="en-AE"/>
          </a:p>
        </p:txBody>
      </p:sp>
    </p:spTree>
    <p:extLst>
      <p:ext uri="{BB962C8B-B14F-4D97-AF65-F5344CB8AC3E}">
        <p14:creationId xmlns:p14="http://schemas.microsoft.com/office/powerpoint/2010/main" val="413895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2216-00BE-B554-B26E-CFE12F72C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F4B9A-4396-72E9-05FA-706A28F47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55B85-A13E-A027-ACE2-333F9D6264AC}"/>
              </a:ext>
            </a:extLst>
          </p:cNvPr>
          <p:cNvSpPr>
            <a:spLocks noGrp="1"/>
          </p:cNvSpPr>
          <p:nvPr>
            <p:ph type="body" idx="1"/>
          </p:nvPr>
        </p:nvSpPr>
        <p:spPr/>
        <p:txBody>
          <a:bodyPr/>
          <a:lstStyle/>
          <a:p>
            <a:endParaRPr lang="en-AE"/>
          </a:p>
        </p:txBody>
      </p:sp>
      <p:sp>
        <p:nvSpPr>
          <p:cNvPr id="4" name="Slide Number Placeholder 3">
            <a:extLst>
              <a:ext uri="{FF2B5EF4-FFF2-40B4-BE49-F238E27FC236}">
                <a16:creationId xmlns:a16="http://schemas.microsoft.com/office/drawing/2014/main" id="{148B7D46-7276-FB31-63C4-FA60148BDA0F}"/>
              </a:ext>
            </a:extLst>
          </p:cNvPr>
          <p:cNvSpPr>
            <a:spLocks noGrp="1"/>
          </p:cNvSpPr>
          <p:nvPr>
            <p:ph type="sldNum" sz="quarter" idx="5"/>
          </p:nvPr>
        </p:nvSpPr>
        <p:spPr/>
        <p:txBody>
          <a:bodyPr/>
          <a:lstStyle/>
          <a:p>
            <a:fld id="{9E9DD37A-C936-4A0D-84B7-BBE2968A73E5}" type="slidenum">
              <a:rPr lang="en-AE" smtClean="0"/>
              <a:t>4</a:t>
            </a:fld>
            <a:endParaRPr lang="en-AE"/>
          </a:p>
        </p:txBody>
      </p:sp>
    </p:spTree>
    <p:extLst>
      <p:ext uri="{BB962C8B-B14F-4D97-AF65-F5344CB8AC3E}">
        <p14:creationId xmlns:p14="http://schemas.microsoft.com/office/powerpoint/2010/main" val="230446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9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0"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C83B0-F6E9-2A0E-8A19-9CF9E12CF1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65800" cy="3244850"/>
          </a:xfrm>
          <a:prstGeom prst="rect">
            <a:avLst/>
          </a:prstGeom>
        </p:spPr>
      </p:pic>
      <p:sp>
        <p:nvSpPr>
          <p:cNvPr id="18" name="Text Placeholder 17">
            <a:extLst>
              <a:ext uri="{FF2B5EF4-FFF2-40B4-BE49-F238E27FC236}">
                <a16:creationId xmlns:a16="http://schemas.microsoft.com/office/drawing/2014/main" id="{5CA3B15B-E070-8938-3412-FAE6D6073A44}"/>
              </a:ext>
            </a:extLst>
          </p:cNvPr>
          <p:cNvSpPr>
            <a:spLocks noGrp="1"/>
          </p:cNvSpPr>
          <p:nvPr>
            <p:ph type="body" sz="quarter" idx="11" hasCustomPrompt="1"/>
          </p:nvPr>
        </p:nvSpPr>
        <p:spPr>
          <a:xfrm>
            <a:off x="3534435" y="453464"/>
            <a:ext cx="2042805" cy="873509"/>
          </a:xfrm>
          <a:prstGeom prst="rect">
            <a:avLst/>
          </a:prstGeom>
        </p:spPr>
        <p:txBody>
          <a:bodyPr/>
          <a:lstStyle>
            <a:lvl1pPr marL="0" indent="0" algn="r">
              <a:buNone/>
              <a:defRPr sz="1892" b="1">
                <a:solidFill>
                  <a:schemeClr val="bg1"/>
                </a:solidFill>
                <a:latin typeface="+mj-lt"/>
              </a:defRPr>
            </a:lvl1pPr>
          </a:lstStyle>
          <a:p>
            <a:r>
              <a:rPr lang="en-US" sz="1892" b="0" dirty="0"/>
              <a:t>HOTEL MANAGEMENT TAILORED TO FIT</a:t>
            </a:r>
          </a:p>
        </p:txBody>
      </p:sp>
      <p:sp>
        <p:nvSpPr>
          <p:cNvPr id="2" name="Text Placeholder 10">
            <a:extLst>
              <a:ext uri="{FF2B5EF4-FFF2-40B4-BE49-F238E27FC236}">
                <a16:creationId xmlns:a16="http://schemas.microsoft.com/office/drawing/2014/main" id="{DC9C7BC3-F6C6-A510-AE47-5200ED714925}"/>
              </a:ext>
            </a:extLst>
          </p:cNvPr>
          <p:cNvSpPr txBox="1">
            <a:spLocks/>
          </p:cNvSpPr>
          <p:nvPr userDrawn="1"/>
        </p:nvSpPr>
        <p:spPr>
          <a:xfrm>
            <a:off x="4301287" y="2991035"/>
            <a:ext cx="1160638" cy="15510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2" b="0" dirty="0"/>
          </a:p>
        </p:txBody>
      </p:sp>
    </p:spTree>
    <p:extLst>
      <p:ext uri="{BB962C8B-B14F-4D97-AF65-F5344CB8AC3E}">
        <p14:creationId xmlns:p14="http://schemas.microsoft.com/office/powerpoint/2010/main" val="21695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DATA HIGHLIGHT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id="{15AD95F4-D585-5A28-9AC5-D768F052AF0F}"/>
              </a:ext>
            </a:extLst>
          </p:cNvPr>
          <p:cNvSpPr>
            <a:spLocks noGrp="1"/>
          </p:cNvSpPr>
          <p:nvPr>
            <p:ph type="body" sz="quarter" idx="11" hasCustomPrompt="1"/>
          </p:nvPr>
        </p:nvSpPr>
        <p:spPr>
          <a:xfrm>
            <a:off x="664956" y="932840"/>
            <a:ext cx="1105969" cy="523990"/>
          </a:xfrm>
          <a:prstGeom prst="rect">
            <a:avLst/>
          </a:prstGeom>
        </p:spPr>
        <p:txBody>
          <a:bodyPr/>
          <a:lstStyle>
            <a:lvl1pPr marL="0" indent="0" algn="l">
              <a:buNone/>
              <a:defRPr sz="3405" b="1">
                <a:solidFill>
                  <a:schemeClr val="bg1"/>
                </a:solidFill>
                <a:latin typeface="+mj-lt"/>
              </a:defRPr>
            </a:lvl1pPr>
          </a:lstStyle>
          <a:p>
            <a:pPr lvl="0"/>
            <a:r>
              <a:rPr lang="en-US" dirty="0"/>
              <a:t>266+</a:t>
            </a:r>
            <a:endParaRPr lang="en-ID" dirty="0"/>
          </a:p>
        </p:txBody>
      </p:sp>
      <p:sp>
        <p:nvSpPr>
          <p:cNvPr id="4" name="Text Placeholder 17">
            <a:extLst>
              <a:ext uri="{FF2B5EF4-FFF2-40B4-BE49-F238E27FC236}">
                <a16:creationId xmlns:a16="http://schemas.microsoft.com/office/drawing/2014/main" id="{A870536B-F47E-CF7C-7698-9A2877B682FE}"/>
              </a:ext>
            </a:extLst>
          </p:cNvPr>
          <p:cNvSpPr>
            <a:spLocks noGrp="1"/>
          </p:cNvSpPr>
          <p:nvPr>
            <p:ph type="body" sz="quarter" idx="12" hasCustomPrompt="1"/>
          </p:nvPr>
        </p:nvSpPr>
        <p:spPr>
          <a:xfrm>
            <a:off x="2302459" y="932840"/>
            <a:ext cx="1105969" cy="523990"/>
          </a:xfrm>
          <a:prstGeom prst="rect">
            <a:avLst/>
          </a:prstGeom>
        </p:spPr>
        <p:txBody>
          <a:bodyPr/>
          <a:lstStyle>
            <a:lvl1pPr marL="0" indent="0" algn="l">
              <a:buNone/>
              <a:defRPr sz="3405" b="1">
                <a:solidFill>
                  <a:schemeClr val="bg1"/>
                </a:solidFill>
                <a:latin typeface="+mj-lt"/>
              </a:defRPr>
            </a:lvl1pPr>
          </a:lstStyle>
          <a:p>
            <a:pPr lvl="0"/>
            <a:r>
              <a:rPr lang="en-US" dirty="0"/>
              <a:t>220+</a:t>
            </a:r>
            <a:endParaRPr lang="en-ID" dirty="0"/>
          </a:p>
        </p:txBody>
      </p:sp>
      <p:sp>
        <p:nvSpPr>
          <p:cNvPr id="5" name="Text Placeholder 17">
            <a:extLst>
              <a:ext uri="{FF2B5EF4-FFF2-40B4-BE49-F238E27FC236}">
                <a16:creationId xmlns:a16="http://schemas.microsoft.com/office/drawing/2014/main" id="{A49DEB3B-BEA4-0A2D-DC4F-2C0414A87188}"/>
              </a:ext>
            </a:extLst>
          </p:cNvPr>
          <p:cNvSpPr>
            <a:spLocks noGrp="1"/>
          </p:cNvSpPr>
          <p:nvPr>
            <p:ph type="body" sz="quarter" idx="13" hasCustomPrompt="1"/>
          </p:nvPr>
        </p:nvSpPr>
        <p:spPr>
          <a:xfrm>
            <a:off x="3939963" y="932840"/>
            <a:ext cx="1105969" cy="523990"/>
          </a:xfrm>
          <a:prstGeom prst="rect">
            <a:avLst/>
          </a:prstGeom>
        </p:spPr>
        <p:txBody>
          <a:bodyPr/>
          <a:lstStyle>
            <a:lvl1pPr marL="0" indent="0" algn="l">
              <a:buNone/>
              <a:defRPr sz="3405" b="1">
                <a:solidFill>
                  <a:schemeClr val="bg1"/>
                </a:solidFill>
                <a:latin typeface="+mj-lt"/>
              </a:defRPr>
            </a:lvl1pPr>
          </a:lstStyle>
          <a:p>
            <a:pPr lvl="0"/>
            <a:r>
              <a:rPr lang="en-US" dirty="0"/>
              <a:t>200+</a:t>
            </a:r>
            <a:endParaRPr lang="en-ID" dirty="0"/>
          </a:p>
        </p:txBody>
      </p:sp>
      <p:sp>
        <p:nvSpPr>
          <p:cNvPr id="6" name="Text Placeholder 57">
            <a:extLst>
              <a:ext uri="{FF2B5EF4-FFF2-40B4-BE49-F238E27FC236}">
                <a16:creationId xmlns:a16="http://schemas.microsoft.com/office/drawing/2014/main" id="{32F639A2-24AA-3365-9BB9-16071FA3066D}"/>
              </a:ext>
            </a:extLst>
          </p:cNvPr>
          <p:cNvSpPr>
            <a:spLocks noGrp="1"/>
          </p:cNvSpPr>
          <p:nvPr>
            <p:ph type="body" sz="quarter" idx="14" hasCustomPrompt="1"/>
          </p:nvPr>
        </p:nvSpPr>
        <p:spPr>
          <a:xfrm>
            <a:off x="664955" y="1583536"/>
            <a:ext cx="851142" cy="290657"/>
          </a:xfrm>
          <a:prstGeom prst="rect">
            <a:avLst/>
          </a:prstGeom>
        </p:spPr>
        <p:txBody>
          <a:bodyPr wrap="square" anchor="t">
            <a:spAutoFit/>
          </a:bodyPr>
          <a:lstStyle>
            <a:lvl1pPr marL="0" indent="0" algn="l">
              <a:lnSpc>
                <a:spcPct val="130000"/>
              </a:lnSpc>
              <a:spcBef>
                <a:spcPts val="0"/>
              </a:spcBef>
              <a:buNone/>
              <a:defRPr sz="757" b="0">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da-DK" dirty="0"/>
              <a:t>Lorem ipsum dolor sit amet</a:t>
            </a:r>
          </a:p>
        </p:txBody>
      </p:sp>
      <p:sp>
        <p:nvSpPr>
          <p:cNvPr id="7" name="Text Placeholder 57">
            <a:extLst>
              <a:ext uri="{FF2B5EF4-FFF2-40B4-BE49-F238E27FC236}">
                <a16:creationId xmlns:a16="http://schemas.microsoft.com/office/drawing/2014/main" id="{9BFF3CA0-F7F9-7DFD-679C-EF96CB9303AE}"/>
              </a:ext>
            </a:extLst>
          </p:cNvPr>
          <p:cNvSpPr>
            <a:spLocks noGrp="1"/>
          </p:cNvSpPr>
          <p:nvPr>
            <p:ph type="body" sz="quarter" idx="15" hasCustomPrompt="1"/>
          </p:nvPr>
        </p:nvSpPr>
        <p:spPr>
          <a:xfrm>
            <a:off x="2302459" y="1583536"/>
            <a:ext cx="851142" cy="290657"/>
          </a:xfrm>
          <a:prstGeom prst="rect">
            <a:avLst/>
          </a:prstGeom>
        </p:spPr>
        <p:txBody>
          <a:bodyPr wrap="square" anchor="t">
            <a:spAutoFit/>
          </a:bodyPr>
          <a:lstStyle>
            <a:lvl1pPr marL="0" indent="0" algn="l">
              <a:lnSpc>
                <a:spcPct val="130000"/>
              </a:lnSpc>
              <a:spcBef>
                <a:spcPts val="0"/>
              </a:spcBef>
              <a:buNone/>
              <a:defRPr sz="757" b="0">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da-DK" dirty="0"/>
              <a:t>Lorem ipsum dolor sit amet</a:t>
            </a:r>
          </a:p>
        </p:txBody>
      </p:sp>
      <p:sp>
        <p:nvSpPr>
          <p:cNvPr id="8" name="Text Placeholder 57">
            <a:extLst>
              <a:ext uri="{FF2B5EF4-FFF2-40B4-BE49-F238E27FC236}">
                <a16:creationId xmlns:a16="http://schemas.microsoft.com/office/drawing/2014/main" id="{C7C352E4-9471-5D0E-924B-ACCA2F0F2E95}"/>
              </a:ext>
            </a:extLst>
          </p:cNvPr>
          <p:cNvSpPr>
            <a:spLocks noGrp="1"/>
          </p:cNvSpPr>
          <p:nvPr>
            <p:ph type="body" sz="quarter" idx="16" hasCustomPrompt="1"/>
          </p:nvPr>
        </p:nvSpPr>
        <p:spPr>
          <a:xfrm>
            <a:off x="3939963" y="1583536"/>
            <a:ext cx="851142" cy="290657"/>
          </a:xfrm>
          <a:prstGeom prst="rect">
            <a:avLst/>
          </a:prstGeom>
        </p:spPr>
        <p:txBody>
          <a:bodyPr wrap="square" anchor="t">
            <a:spAutoFit/>
          </a:bodyPr>
          <a:lstStyle>
            <a:lvl1pPr marL="0" indent="0" algn="l">
              <a:lnSpc>
                <a:spcPct val="130000"/>
              </a:lnSpc>
              <a:spcBef>
                <a:spcPts val="0"/>
              </a:spcBef>
              <a:buNone/>
              <a:defRPr sz="757" b="0">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da-DK" dirty="0"/>
              <a:t>Lorem ipsum dolor sit amet</a:t>
            </a:r>
          </a:p>
        </p:txBody>
      </p:sp>
    </p:spTree>
    <p:extLst>
      <p:ext uri="{BB962C8B-B14F-4D97-AF65-F5344CB8AC3E}">
        <p14:creationId xmlns:p14="http://schemas.microsoft.com/office/powerpoint/2010/main" val="235177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itle with Emphasize Text">
    <p:spTree>
      <p:nvGrpSpPr>
        <p:cNvPr id="1" name=""/>
        <p:cNvGrpSpPr/>
        <p:nvPr/>
      </p:nvGrpSpPr>
      <p:grpSpPr>
        <a:xfrm>
          <a:off x="0" y="0"/>
          <a:ext cx="0" cy="0"/>
          <a:chOff x="0" y="0"/>
          <a:chExt cx="0" cy="0"/>
        </a:xfrm>
      </p:grpSpPr>
      <p:sp>
        <p:nvSpPr>
          <p:cNvPr id="19" name="Text Placeholder 57">
            <a:extLst>
              <a:ext uri="{FF2B5EF4-FFF2-40B4-BE49-F238E27FC236}">
                <a16:creationId xmlns:a16="http://schemas.microsoft.com/office/drawing/2014/main" id="{EABC040C-8C30-10F4-9575-220F9EA2753C}"/>
              </a:ext>
            </a:extLst>
          </p:cNvPr>
          <p:cNvSpPr>
            <a:spLocks noGrp="1"/>
          </p:cNvSpPr>
          <p:nvPr>
            <p:ph type="body" sz="quarter" idx="12" hasCustomPrompt="1"/>
          </p:nvPr>
        </p:nvSpPr>
        <p:spPr>
          <a:xfrm>
            <a:off x="311564" y="1262840"/>
            <a:ext cx="2414429" cy="1061316"/>
          </a:xfrm>
          <a:prstGeom prst="rect">
            <a:avLst/>
          </a:prstGeom>
        </p:spPr>
        <p:txBody>
          <a:bodyPr wrap="square" anchor="t">
            <a:spAutoFit/>
          </a:bodyPr>
          <a:lstStyle>
            <a:lvl1pPr marL="0" indent="0" algn="l">
              <a:lnSpc>
                <a:spcPct val="130000"/>
              </a:lnSpc>
              <a:spcBef>
                <a:spcPts val="0"/>
              </a:spcBef>
              <a:spcAft>
                <a:spcPts val="567"/>
              </a:spcAft>
              <a:buNone/>
              <a:defRPr sz="567">
                <a:solidFill>
                  <a:schemeClr val="bg1"/>
                </a:solidFill>
                <a:latin typeface="+mn-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pt-BR" dirty="0"/>
              <a:t>Lorem ipsum dolor sit amet, consectetur adipiscing elit. Donec vel dictum turpis. Vivamus pretium ipsum at odio accumsan, id luctus justo sagittis. Aliquam erat volutpat. Integer tincidunt maximus pulvinar. Interdum et malesuada fames ac ante ipsum primis in faucibus. Vivamus gravida massa ac lectus lobortis porttitor. Etiam vitae porttitor velit.</a:t>
            </a:r>
          </a:p>
          <a:p>
            <a:pPr lvl="0"/>
            <a:r>
              <a:rPr lang="pt-BR" dirty="0"/>
              <a:t>Nullam eleifend elit lorem, at malesuada nisi elementum at. Nunc odio tortor, consectetur quis purus quis, pretium vehicula urna. Nunc facilisis, quam in commodo luctus, ex nunc pretium ligula</a:t>
            </a:r>
          </a:p>
        </p:txBody>
      </p:sp>
      <p:sp>
        <p:nvSpPr>
          <p:cNvPr id="6" name="Text Placeholder 5">
            <a:extLst>
              <a:ext uri="{FF2B5EF4-FFF2-40B4-BE49-F238E27FC236}">
                <a16:creationId xmlns:a16="http://schemas.microsoft.com/office/drawing/2014/main" id="{60466A31-5A66-04E0-EC23-22A3617BE97F}"/>
              </a:ext>
            </a:extLst>
          </p:cNvPr>
          <p:cNvSpPr>
            <a:spLocks noGrp="1"/>
          </p:cNvSpPr>
          <p:nvPr>
            <p:ph type="body" sz="quarter" idx="15"/>
          </p:nvPr>
        </p:nvSpPr>
        <p:spPr>
          <a:xfrm>
            <a:off x="3099117" y="1108125"/>
            <a:ext cx="2126139" cy="1473847"/>
          </a:xfrm>
          <a:custGeom>
            <a:avLst/>
            <a:gdLst>
              <a:gd name="connsiteX0" fmla="*/ 82391 w 4495800"/>
              <a:gd name="connsiteY0" fmla="*/ 0 h 3114980"/>
              <a:gd name="connsiteX1" fmla="*/ 4413410 w 4495800"/>
              <a:gd name="connsiteY1" fmla="*/ 0 h 3114980"/>
              <a:gd name="connsiteX2" fmla="*/ 4489326 w 4495800"/>
              <a:gd name="connsiteY2" fmla="*/ 50321 h 3114980"/>
              <a:gd name="connsiteX3" fmla="*/ 4495800 w 4495800"/>
              <a:gd name="connsiteY3" fmla="*/ 82386 h 3114980"/>
              <a:gd name="connsiteX4" fmla="*/ 4495800 w 4495800"/>
              <a:gd name="connsiteY4" fmla="*/ 3032596 h 3114980"/>
              <a:gd name="connsiteX5" fmla="*/ 4489326 w 4495800"/>
              <a:gd name="connsiteY5" fmla="*/ 3064661 h 3114980"/>
              <a:gd name="connsiteX6" fmla="*/ 4445480 w 4495800"/>
              <a:gd name="connsiteY6" fmla="*/ 3108508 h 3114980"/>
              <a:gd name="connsiteX7" fmla="*/ 4413420 w 4495800"/>
              <a:gd name="connsiteY7" fmla="*/ 3114980 h 3114980"/>
              <a:gd name="connsiteX8" fmla="*/ 82381 w 4495800"/>
              <a:gd name="connsiteY8" fmla="*/ 3114980 h 3114980"/>
              <a:gd name="connsiteX9" fmla="*/ 50321 w 4495800"/>
              <a:gd name="connsiteY9" fmla="*/ 3108508 h 3114980"/>
              <a:gd name="connsiteX10" fmla="*/ 0 w 4495800"/>
              <a:gd name="connsiteY10" fmla="*/ 3032591 h 3114980"/>
              <a:gd name="connsiteX11" fmla="*/ 0 w 4495800"/>
              <a:gd name="connsiteY11" fmla="*/ 82391 h 3114980"/>
              <a:gd name="connsiteX12" fmla="*/ 82391 w 4495800"/>
              <a:gd name="connsiteY12" fmla="*/ 0 h 31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800" h="3114980">
                <a:moveTo>
                  <a:pt x="82391" y="0"/>
                </a:moveTo>
                <a:lnTo>
                  <a:pt x="4413410" y="0"/>
                </a:lnTo>
                <a:cubicBezTo>
                  <a:pt x="4447537" y="0"/>
                  <a:pt x="4476819" y="20750"/>
                  <a:pt x="4489326" y="50321"/>
                </a:cubicBezTo>
                <a:lnTo>
                  <a:pt x="4495800" y="82386"/>
                </a:lnTo>
                <a:lnTo>
                  <a:pt x="4495800" y="3032596"/>
                </a:lnTo>
                <a:lnTo>
                  <a:pt x="4489326" y="3064661"/>
                </a:lnTo>
                <a:cubicBezTo>
                  <a:pt x="4480988" y="3084376"/>
                  <a:pt x="4465194" y="3100169"/>
                  <a:pt x="4445480" y="3108508"/>
                </a:cubicBezTo>
                <a:lnTo>
                  <a:pt x="4413420" y="3114980"/>
                </a:lnTo>
                <a:lnTo>
                  <a:pt x="82381" y="3114980"/>
                </a:lnTo>
                <a:lnTo>
                  <a:pt x="50321" y="3108508"/>
                </a:lnTo>
                <a:cubicBezTo>
                  <a:pt x="20750" y="3096000"/>
                  <a:pt x="0" y="3066718"/>
                  <a:pt x="0" y="3032591"/>
                </a:cubicBezTo>
                <a:lnTo>
                  <a:pt x="0" y="82391"/>
                </a:lnTo>
                <a:cubicBezTo>
                  <a:pt x="0" y="36888"/>
                  <a:pt x="36888" y="0"/>
                  <a:pt x="82391" y="0"/>
                </a:cubicBezTo>
                <a:close/>
              </a:path>
            </a:pathLst>
          </a:custGeom>
          <a:solidFill>
            <a:schemeClr val="bg1"/>
          </a:solidFill>
        </p:spPr>
        <p:txBody>
          <a:bodyPr wrap="square">
            <a:noAutofit/>
          </a:bodyPr>
          <a:lstStyle>
            <a:lvl1pPr marL="0" indent="0">
              <a:buNone/>
              <a:defRPr>
                <a:solidFill>
                  <a:schemeClr val="bg1"/>
                </a:solidFill>
              </a:defRPr>
            </a:lvl1pPr>
            <a:lvl5pPr>
              <a:defRPr/>
            </a:lvl5pPr>
          </a:lstStyle>
          <a:p>
            <a:pPr lvl="0"/>
            <a:endParaRPr lang="en-ID" dirty="0"/>
          </a:p>
        </p:txBody>
      </p:sp>
      <p:sp>
        <p:nvSpPr>
          <p:cNvPr id="21" name="Text Placeholder 57">
            <a:extLst>
              <a:ext uri="{FF2B5EF4-FFF2-40B4-BE49-F238E27FC236}">
                <a16:creationId xmlns:a16="http://schemas.microsoft.com/office/drawing/2014/main" id="{604B7ED3-C6AA-D4DB-B135-36A02C439140}"/>
              </a:ext>
            </a:extLst>
          </p:cNvPr>
          <p:cNvSpPr>
            <a:spLocks noGrp="1"/>
          </p:cNvSpPr>
          <p:nvPr>
            <p:ph type="body" sz="quarter" idx="13" hasCustomPrompt="1"/>
          </p:nvPr>
        </p:nvSpPr>
        <p:spPr>
          <a:xfrm>
            <a:off x="3244764" y="1595189"/>
            <a:ext cx="1827338" cy="757515"/>
          </a:xfrm>
          <a:prstGeom prst="rect">
            <a:avLst/>
          </a:prstGeom>
        </p:spPr>
        <p:txBody>
          <a:bodyPr wrap="square" anchor="t">
            <a:spAutoFit/>
          </a:bodyPr>
          <a:lstStyle>
            <a:lvl1pPr marL="0" indent="0" algn="l">
              <a:lnSpc>
                <a:spcPct val="130000"/>
              </a:lnSpc>
              <a:spcBef>
                <a:spcPts val="0"/>
              </a:spcBef>
              <a:spcAft>
                <a:spcPts val="567"/>
              </a:spcAft>
              <a:buNone/>
              <a:defRPr sz="567">
                <a:solidFill>
                  <a:schemeClr val="accent2"/>
                </a:solidFill>
                <a:latin typeface="+mn-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pt-BR" dirty="0"/>
              <a:t>Lorem ipsum dolor sit amet, consectetur adipiscing elit. Donec vel dictum turpis. Vivamus pretium ipsum at odio accumsan, id luctus justo sagittis. Aliquam erat volutpat. Integer tincidunt maximus pulvinar. Interdum et malesuada fames ac ante ipsum primis in faucibus. Vivamus gravida massa ac lectus lobortis porttitor. </a:t>
            </a:r>
          </a:p>
        </p:txBody>
      </p:sp>
      <p:sp>
        <p:nvSpPr>
          <p:cNvPr id="9" name="Text Placeholder 8">
            <a:extLst>
              <a:ext uri="{FF2B5EF4-FFF2-40B4-BE49-F238E27FC236}">
                <a16:creationId xmlns:a16="http://schemas.microsoft.com/office/drawing/2014/main" id="{A30E41A5-41CD-4C11-D782-85D26FE634CF}"/>
              </a:ext>
            </a:extLst>
          </p:cNvPr>
          <p:cNvSpPr>
            <a:spLocks noGrp="1"/>
          </p:cNvSpPr>
          <p:nvPr>
            <p:ph type="body" sz="quarter" idx="16"/>
          </p:nvPr>
        </p:nvSpPr>
        <p:spPr>
          <a:xfrm>
            <a:off x="3099117" y="1265702"/>
            <a:ext cx="1936950" cy="261078"/>
          </a:xfrm>
          <a:custGeom>
            <a:avLst/>
            <a:gdLst>
              <a:gd name="connsiteX0" fmla="*/ 0 w 4095753"/>
              <a:gd name="connsiteY0" fmla="*/ 0 h 551790"/>
              <a:gd name="connsiteX1" fmla="*/ 3819857 w 4095753"/>
              <a:gd name="connsiteY1" fmla="*/ 0 h 551790"/>
              <a:gd name="connsiteX2" fmla="*/ 4095753 w 4095753"/>
              <a:gd name="connsiteY2" fmla="*/ 275895 h 551790"/>
              <a:gd name="connsiteX3" fmla="*/ 3819857 w 4095753"/>
              <a:gd name="connsiteY3" fmla="*/ 551790 h 551790"/>
              <a:gd name="connsiteX4" fmla="*/ 0 w 4095753"/>
              <a:gd name="connsiteY4" fmla="*/ 551790 h 55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3" h="551790">
                <a:moveTo>
                  <a:pt x="0" y="0"/>
                </a:moveTo>
                <a:lnTo>
                  <a:pt x="3819857" y="0"/>
                </a:lnTo>
                <a:cubicBezTo>
                  <a:pt x="3972231" y="0"/>
                  <a:pt x="4095753" y="123522"/>
                  <a:pt x="4095753" y="275895"/>
                </a:cubicBezTo>
                <a:cubicBezTo>
                  <a:pt x="4095753" y="428268"/>
                  <a:pt x="3972231" y="551790"/>
                  <a:pt x="3819857" y="551790"/>
                </a:cubicBezTo>
                <a:lnTo>
                  <a:pt x="0" y="551790"/>
                </a:lnTo>
                <a:close/>
              </a:path>
            </a:pathLst>
          </a:custGeom>
          <a:solidFill>
            <a:schemeClr val="accent1"/>
          </a:solidFill>
        </p:spPr>
        <p:txBody>
          <a:bodyPr wrap="square">
            <a:noAutofit/>
          </a:bodyPr>
          <a:lstStyle>
            <a:lvl1pPr marL="0" indent="0">
              <a:buNone/>
              <a:defRPr>
                <a:solidFill>
                  <a:schemeClr val="accent1"/>
                </a:solidFill>
              </a:defRPr>
            </a:lvl1pPr>
          </a:lstStyle>
          <a:p>
            <a:pPr lvl="0"/>
            <a:endParaRPr lang="en-ID" dirty="0"/>
          </a:p>
        </p:txBody>
      </p:sp>
      <p:sp>
        <p:nvSpPr>
          <p:cNvPr id="23" name="Text Placeholder 57">
            <a:extLst>
              <a:ext uri="{FF2B5EF4-FFF2-40B4-BE49-F238E27FC236}">
                <a16:creationId xmlns:a16="http://schemas.microsoft.com/office/drawing/2014/main" id="{A35E5546-BE3A-CA20-F25B-BE2E4B6CEA25}"/>
              </a:ext>
            </a:extLst>
          </p:cNvPr>
          <p:cNvSpPr>
            <a:spLocks noGrp="1"/>
          </p:cNvSpPr>
          <p:nvPr>
            <p:ph type="body" sz="quarter" idx="14" hasCustomPrompt="1"/>
          </p:nvPr>
        </p:nvSpPr>
        <p:spPr>
          <a:xfrm>
            <a:off x="3244764" y="1337987"/>
            <a:ext cx="1716226" cy="116507"/>
          </a:xfrm>
          <a:prstGeom prst="rect">
            <a:avLst/>
          </a:prstGeom>
        </p:spPr>
        <p:txBody>
          <a:bodyPr wrap="square" anchor="ctr">
            <a:spAutoFit/>
          </a:bodyPr>
          <a:lstStyle>
            <a:lvl1pPr marL="0" indent="0" algn="l">
              <a:lnSpc>
                <a:spcPct val="100000"/>
              </a:lnSpc>
              <a:spcBef>
                <a:spcPts val="0"/>
              </a:spcBef>
              <a:buNone/>
              <a:defRPr sz="757" b="1">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da-DK" dirty="0"/>
              <a:t>LOREM IPSUM DOLOR SIT AMET</a:t>
            </a:r>
          </a:p>
        </p:txBody>
      </p:sp>
      <p:sp>
        <p:nvSpPr>
          <p:cNvPr id="2" name="Text Placeholder 57">
            <a:extLst>
              <a:ext uri="{FF2B5EF4-FFF2-40B4-BE49-F238E27FC236}">
                <a16:creationId xmlns:a16="http://schemas.microsoft.com/office/drawing/2014/main" id="{47804C87-3FB7-1690-4AA8-116D461BC897}"/>
              </a:ext>
            </a:extLst>
          </p:cNvPr>
          <p:cNvSpPr>
            <a:spLocks noGrp="1"/>
          </p:cNvSpPr>
          <p:nvPr>
            <p:ph type="body" sz="quarter" idx="11" hasCustomPrompt="1"/>
          </p:nvPr>
        </p:nvSpPr>
        <p:spPr>
          <a:xfrm>
            <a:off x="311564" y="293690"/>
            <a:ext cx="5142673" cy="232821"/>
          </a:xfrm>
          <a:prstGeom prst="rect">
            <a:avLst/>
          </a:prstGeom>
        </p:spPr>
        <p:txBody>
          <a:bodyPr wrap="square" anchor="t">
            <a:spAutoFit/>
          </a:bodyPr>
          <a:lstStyle>
            <a:lvl1pPr marL="0" indent="0" algn="l">
              <a:lnSpc>
                <a:spcPct val="100000"/>
              </a:lnSpc>
              <a:spcBef>
                <a:spcPts val="0"/>
              </a:spcBef>
              <a:buNone/>
              <a:defRPr sz="1513" b="0">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en-US" dirty="0"/>
              <a:t>LOREM IPSUM DOLOR SIT AMET, CONSECTETUER</a:t>
            </a:r>
          </a:p>
        </p:txBody>
      </p:sp>
      <p:sp>
        <p:nvSpPr>
          <p:cNvPr id="11" name="Text Placeholder 57">
            <a:extLst>
              <a:ext uri="{FF2B5EF4-FFF2-40B4-BE49-F238E27FC236}">
                <a16:creationId xmlns:a16="http://schemas.microsoft.com/office/drawing/2014/main" id="{92418F9D-8763-42F5-A98F-ABD4CDA98938}"/>
              </a:ext>
            </a:extLst>
          </p:cNvPr>
          <p:cNvSpPr>
            <a:spLocks noGrp="1"/>
          </p:cNvSpPr>
          <p:nvPr>
            <p:ph type="body" sz="quarter" idx="17" hasCustomPrompt="1"/>
          </p:nvPr>
        </p:nvSpPr>
        <p:spPr>
          <a:xfrm>
            <a:off x="311564" y="662878"/>
            <a:ext cx="5142673" cy="113429"/>
          </a:xfrm>
          <a:prstGeom prst="rect">
            <a:avLst/>
          </a:prstGeom>
        </p:spPr>
        <p:txBody>
          <a:bodyPr wrap="square" anchor="t">
            <a:spAutoFit/>
          </a:bodyPr>
          <a:lstStyle>
            <a:lvl1pPr marL="0" indent="0" algn="l">
              <a:lnSpc>
                <a:spcPct val="130000"/>
              </a:lnSpc>
              <a:spcBef>
                <a:spcPts val="0"/>
              </a:spcBef>
              <a:buNone/>
              <a:defRPr sz="567" b="0">
                <a:solidFill>
                  <a:schemeClr val="bg1"/>
                </a:solidFill>
                <a:latin typeface="+mj-lt"/>
              </a:defRPr>
            </a:lvl1pPr>
            <a:lvl2pPr marL="216210" indent="0">
              <a:buNone/>
              <a:defRPr>
                <a:solidFill>
                  <a:schemeClr val="bg1"/>
                </a:solidFill>
              </a:defRPr>
            </a:lvl2pPr>
            <a:lvl3pPr marL="432420" indent="0">
              <a:buNone/>
              <a:defRPr>
                <a:solidFill>
                  <a:schemeClr val="bg1"/>
                </a:solidFill>
              </a:defRPr>
            </a:lvl3pPr>
            <a:lvl4pPr marL="648630" indent="0">
              <a:buNone/>
              <a:defRPr>
                <a:solidFill>
                  <a:schemeClr val="bg1"/>
                </a:solidFill>
              </a:defRPr>
            </a:lvl4pPr>
            <a:lvl5pPr marL="864840" indent="0">
              <a:buNone/>
              <a:defRPr>
                <a:solidFill>
                  <a:schemeClr val="bg1"/>
                </a:solidFill>
              </a:defRPr>
            </a:lvl5pPr>
          </a:lstStyle>
          <a:p>
            <a:pPr lvl="0"/>
            <a:r>
              <a:rPr lang="en-US" dirty="0"/>
              <a:t>Lorem ipsum dolor sit amet, consectetuer adipiscing elit. Maecenas porttitor congue massa. Fusce posuere, magna sed pulvinar </a:t>
            </a:r>
            <a:r>
              <a:rPr lang="en-US" dirty="0" err="1"/>
              <a:t>ultricies</a:t>
            </a:r>
            <a:endParaRPr lang="en-US" dirty="0"/>
          </a:p>
        </p:txBody>
      </p:sp>
    </p:spTree>
    <p:extLst>
      <p:ext uri="{BB962C8B-B14F-4D97-AF65-F5344CB8AC3E}">
        <p14:creationId xmlns:p14="http://schemas.microsoft.com/office/powerpoint/2010/main" val="194392922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9F9C"/>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33401" y="432116"/>
            <a:ext cx="1021079" cy="346075"/>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3" name="Holder 3"/>
          <p:cNvSpPr>
            <a:spLocks noGrp="1"/>
          </p:cNvSpPr>
          <p:nvPr>
            <p:ph type="body" idx="1"/>
          </p:nvPr>
        </p:nvSpPr>
        <p:spPr>
          <a:xfrm>
            <a:off x="357899" y="1302297"/>
            <a:ext cx="3442970" cy="1346200"/>
          </a:xfrm>
          <a:prstGeom prst="rect">
            <a:avLst/>
          </a:prstGeom>
        </p:spPr>
        <p:txBody>
          <a:bodyPr wrap="square" lIns="0" tIns="0" rIns="0" bIns="0">
            <a:spAutoFit/>
          </a:bodyPr>
          <a:lstStyle>
            <a:lvl1pPr>
              <a:defRPr sz="9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6/13/2025</a:t>
            </a:fld>
            <a:endParaRPr lang="en-US" dirty="0"/>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72" r:id="rId5"/>
    <p:sldLayoutId id="214748367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3FF1-0DAD-86BE-A531-EBA813BFA8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5582580-1481-CF07-BB38-4E885D4B6A49}"/>
              </a:ext>
            </a:extLst>
          </p:cNvPr>
          <p:cNvSpPr>
            <a:spLocks noGrp="1"/>
          </p:cNvSpPr>
          <p:nvPr>
            <p:ph type="body" sz="quarter" idx="11"/>
          </p:nvPr>
        </p:nvSpPr>
        <p:spPr>
          <a:xfrm>
            <a:off x="-736612" y="964426"/>
            <a:ext cx="6308761" cy="276999"/>
          </a:xfrm>
        </p:spPr>
        <p:txBody>
          <a:bodyPr/>
          <a:lstStyle/>
          <a:p>
            <a:r>
              <a:rPr lang="en-US" sz="1800" b="0" dirty="0">
                <a:latin typeface="Helvetica Neue" panose="02000503000000020004" pitchFamily="2" charset="0"/>
                <a:ea typeface="Helvetica Neue" panose="02000503000000020004" pitchFamily="2" charset="0"/>
                <a:cs typeface="Helvetica Neue" panose="02000503000000020004" pitchFamily="2" charset="0"/>
              </a:rPr>
              <a:t>MEA EXPERIENCE- CASE STUDY</a:t>
            </a:r>
          </a:p>
        </p:txBody>
      </p:sp>
      <p:cxnSp>
        <p:nvCxnSpPr>
          <p:cNvPr id="2" name="Straight Connector 1">
            <a:extLst>
              <a:ext uri="{FF2B5EF4-FFF2-40B4-BE49-F238E27FC236}">
                <a16:creationId xmlns:a16="http://schemas.microsoft.com/office/drawing/2014/main" id="{4556728F-273A-FB0B-5C2B-09A24FDCF2F7}"/>
              </a:ext>
            </a:extLst>
          </p:cNvPr>
          <p:cNvCxnSpPr>
            <a:cxnSpLocks/>
          </p:cNvCxnSpPr>
          <p:nvPr/>
        </p:nvCxnSpPr>
        <p:spPr>
          <a:xfrm flipH="1">
            <a:off x="1816100" y="1301163"/>
            <a:ext cx="3733800" cy="0"/>
          </a:xfrm>
          <a:prstGeom prst="line">
            <a:avLst/>
          </a:prstGeom>
          <a:ln w="2222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25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04B3E-0623-CA2F-90BC-A4B48F84FF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64B9759-83D2-01CE-D06C-FD1DFA6C1B69}"/>
              </a:ext>
            </a:extLst>
          </p:cNvPr>
          <p:cNvSpPr>
            <a:spLocks noGrp="1"/>
          </p:cNvSpPr>
          <p:nvPr>
            <p:ph type="body" sz="quarter" idx="11"/>
          </p:nvPr>
        </p:nvSpPr>
        <p:spPr>
          <a:xfrm>
            <a:off x="155789" y="44645"/>
            <a:ext cx="5142673" cy="169277"/>
          </a:xfrm>
        </p:spPr>
        <p:txBody>
          <a:bodyPr/>
          <a:lstStyle/>
          <a:p>
            <a:r>
              <a:rPr lang="en-US" sz="1100" b="1" kern="1200"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rPr>
              <a:t>REGIONAL CLUSTERING-ALEPH HOSPITALITY</a:t>
            </a:r>
          </a:p>
        </p:txBody>
      </p:sp>
      <p:sp>
        <p:nvSpPr>
          <p:cNvPr id="38" name="object 8">
            <a:extLst>
              <a:ext uri="{FF2B5EF4-FFF2-40B4-BE49-F238E27FC236}">
                <a16:creationId xmlns:a16="http://schemas.microsoft.com/office/drawing/2014/main" id="{FFC36E1F-3D18-AD4D-9B2E-8ADD8264C108}"/>
              </a:ext>
            </a:extLst>
          </p:cNvPr>
          <p:cNvSpPr/>
          <p:nvPr/>
        </p:nvSpPr>
        <p:spPr>
          <a:xfrm>
            <a:off x="165446" y="246375"/>
            <a:ext cx="3174654" cy="184666"/>
          </a:xfrm>
          <a:custGeom>
            <a:avLst/>
            <a:gdLst/>
            <a:ahLst/>
            <a:cxnLst/>
            <a:rect l="l" t="t" r="r" b="b"/>
            <a:pathLst>
              <a:path w="2214245">
                <a:moveTo>
                  <a:pt x="0" y="0"/>
                </a:moveTo>
                <a:lnTo>
                  <a:pt x="2214003" y="0"/>
                </a:lnTo>
              </a:path>
            </a:pathLst>
          </a:custGeom>
          <a:ln w="22225">
            <a:solidFill>
              <a:srgbClr val="FFFFFF"/>
            </a:solidFill>
          </a:ln>
        </p:spPr>
        <p:txBody>
          <a:bodyPr wrap="square" lIns="0" tIns="0" rIns="0" bIns="0" rtlCol="0"/>
          <a:lstStyle/>
          <a:p>
            <a:endParaRPr sz="1799" dirty="0"/>
          </a:p>
        </p:txBody>
      </p:sp>
      <p:sp>
        <p:nvSpPr>
          <p:cNvPr id="2" name="object 8">
            <a:extLst>
              <a:ext uri="{FF2B5EF4-FFF2-40B4-BE49-F238E27FC236}">
                <a16:creationId xmlns:a16="http://schemas.microsoft.com/office/drawing/2014/main" id="{4E7FD310-DA5A-AFD9-2962-E0260F979C95}"/>
              </a:ext>
            </a:extLst>
          </p:cNvPr>
          <p:cNvSpPr/>
          <p:nvPr/>
        </p:nvSpPr>
        <p:spPr>
          <a:xfrm>
            <a:off x="194455" y="1018919"/>
            <a:ext cx="5507845" cy="101051"/>
          </a:xfrm>
          <a:custGeom>
            <a:avLst/>
            <a:gdLst/>
            <a:ahLst/>
            <a:cxnLst/>
            <a:rect l="l" t="t" r="r" b="b"/>
            <a:pathLst>
              <a:path w="878205">
                <a:moveTo>
                  <a:pt x="0" y="0"/>
                </a:moveTo>
                <a:lnTo>
                  <a:pt x="878001" y="0"/>
                </a:lnTo>
              </a:path>
            </a:pathLst>
          </a:custGeom>
          <a:ln w="19050">
            <a:solidFill>
              <a:srgbClr val="7BCCC3"/>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14B8A9CC-73C9-26C7-81C8-21E5843E5A22}"/>
              </a:ext>
            </a:extLst>
          </p:cNvPr>
          <p:cNvSpPr txBox="1"/>
          <p:nvPr/>
        </p:nvSpPr>
        <p:spPr>
          <a:xfrm>
            <a:off x="194455" y="806905"/>
            <a:ext cx="1556594" cy="135935"/>
          </a:xfrm>
          <a:prstGeom prst="rect">
            <a:avLst/>
          </a:prstGeom>
        </p:spPr>
        <p:txBody>
          <a:bodyPr vert="horz" wrap="square" lIns="0" tIns="12700" rIns="0" bIns="0" rtlCol="0">
            <a:spAutoFit/>
          </a:bodyPr>
          <a:lstStyle/>
          <a:p>
            <a:pPr marL="12700">
              <a:lnSpc>
                <a:spcPct val="100000"/>
              </a:lnSpc>
            </a:pPr>
            <a:r>
              <a:rPr lang="en-US" sz="800" b="1"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Clustered Function</a:t>
            </a:r>
          </a:p>
        </p:txBody>
      </p:sp>
      <p:sp>
        <p:nvSpPr>
          <p:cNvPr id="5" name="object 3">
            <a:extLst>
              <a:ext uri="{FF2B5EF4-FFF2-40B4-BE49-F238E27FC236}">
                <a16:creationId xmlns:a16="http://schemas.microsoft.com/office/drawing/2014/main" id="{1251C60C-4227-6D9B-9EEB-50C24B258B31}"/>
              </a:ext>
            </a:extLst>
          </p:cNvPr>
          <p:cNvSpPr txBox="1"/>
          <p:nvPr/>
        </p:nvSpPr>
        <p:spPr>
          <a:xfrm>
            <a:off x="1955652" y="786732"/>
            <a:ext cx="1039117" cy="135935"/>
          </a:xfrm>
          <a:prstGeom prst="rect">
            <a:avLst/>
          </a:prstGeom>
        </p:spPr>
        <p:txBody>
          <a:bodyPr vert="horz" wrap="square" lIns="0" tIns="12700" rIns="0" bIns="0" rtlCol="0">
            <a:spAutoFit/>
          </a:bodyPr>
          <a:lstStyle/>
          <a:p>
            <a:pPr marL="12700">
              <a:lnSpc>
                <a:spcPct val="100000"/>
              </a:lnSpc>
            </a:pPr>
            <a:r>
              <a:rPr lang="en-US" sz="800" b="1"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Description</a:t>
            </a:r>
          </a:p>
        </p:txBody>
      </p:sp>
      <p:sp>
        <p:nvSpPr>
          <p:cNvPr id="6" name="object 3">
            <a:extLst>
              <a:ext uri="{FF2B5EF4-FFF2-40B4-BE49-F238E27FC236}">
                <a16:creationId xmlns:a16="http://schemas.microsoft.com/office/drawing/2014/main" id="{7903CD29-7026-6B26-C6D7-28B548E27337}"/>
              </a:ext>
            </a:extLst>
          </p:cNvPr>
          <p:cNvSpPr txBox="1"/>
          <p:nvPr/>
        </p:nvSpPr>
        <p:spPr>
          <a:xfrm>
            <a:off x="3377787" y="784225"/>
            <a:ext cx="2052307" cy="135935"/>
          </a:xfrm>
          <a:prstGeom prst="rect">
            <a:avLst/>
          </a:prstGeom>
        </p:spPr>
        <p:txBody>
          <a:bodyPr vert="horz" wrap="square" lIns="0" tIns="12700" rIns="0" bIns="0" rtlCol="0">
            <a:spAutoFit/>
          </a:bodyPr>
          <a:lstStyle/>
          <a:p>
            <a:pPr marL="12700">
              <a:lnSpc>
                <a:spcPct val="100000"/>
              </a:lnSpc>
            </a:pPr>
            <a:r>
              <a:rPr lang="en-US" sz="800" b="1"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Examples </a:t>
            </a:r>
            <a:r>
              <a:rPr lang="en-US" sz="800" b="1"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from Aleph Portfolio</a:t>
            </a:r>
            <a:endParaRPr lang="en-US" sz="800" b="1"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bject 3">
            <a:extLst>
              <a:ext uri="{FF2B5EF4-FFF2-40B4-BE49-F238E27FC236}">
                <a16:creationId xmlns:a16="http://schemas.microsoft.com/office/drawing/2014/main" id="{4DA831B9-27B8-F631-D890-C876456F0AD2}"/>
              </a:ext>
            </a:extLst>
          </p:cNvPr>
          <p:cNvSpPr txBox="1"/>
          <p:nvPr/>
        </p:nvSpPr>
        <p:spPr>
          <a:xfrm>
            <a:off x="1507098" y="1063197"/>
            <a:ext cx="1697845" cy="197490"/>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Dynamic pricing, yielding, distribution and forecasting handled centrally</a:t>
            </a:r>
          </a:p>
        </p:txBody>
      </p:sp>
      <p:sp>
        <p:nvSpPr>
          <p:cNvPr id="12" name="object 8">
            <a:extLst>
              <a:ext uri="{FF2B5EF4-FFF2-40B4-BE49-F238E27FC236}">
                <a16:creationId xmlns:a16="http://schemas.microsoft.com/office/drawing/2014/main" id="{08576776-D1F6-76A5-A268-2DAF7A7E1136}"/>
              </a:ext>
            </a:extLst>
          </p:cNvPr>
          <p:cNvSpPr/>
          <p:nvPr/>
        </p:nvSpPr>
        <p:spPr>
          <a:xfrm>
            <a:off x="194455" y="1348848"/>
            <a:ext cx="5507845" cy="72701"/>
          </a:xfrm>
          <a:custGeom>
            <a:avLst/>
            <a:gdLst/>
            <a:ahLst/>
            <a:cxnLst/>
            <a:rect l="l" t="t" r="r" b="b"/>
            <a:pathLst>
              <a:path w="878205">
                <a:moveTo>
                  <a:pt x="0" y="0"/>
                </a:moveTo>
                <a:lnTo>
                  <a:pt x="878001" y="0"/>
                </a:lnTo>
              </a:path>
            </a:pathLst>
          </a:custGeom>
          <a:ln w="7200">
            <a:solidFill>
              <a:srgbClr val="7BCCC3"/>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3">
            <a:extLst>
              <a:ext uri="{FF2B5EF4-FFF2-40B4-BE49-F238E27FC236}">
                <a16:creationId xmlns:a16="http://schemas.microsoft.com/office/drawing/2014/main" id="{C0DC72DA-ED41-13B4-7FF0-B27EBA69D83C}"/>
              </a:ext>
            </a:extLst>
          </p:cNvPr>
          <p:cNvSpPr txBox="1"/>
          <p:nvPr/>
        </p:nvSpPr>
        <p:spPr>
          <a:xfrm>
            <a:off x="1458165" y="1513709"/>
            <a:ext cx="1697845" cy="289823"/>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Clustered commercial departments and cross selling across portfolio.</a:t>
            </a:r>
          </a:p>
          <a:p>
            <a:pPr marL="12700" algn="ctr">
              <a:lnSpc>
                <a:spcPct val="100000"/>
              </a:lnSpc>
            </a:pPr>
            <a:endPar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object 3">
            <a:extLst>
              <a:ext uri="{FF2B5EF4-FFF2-40B4-BE49-F238E27FC236}">
                <a16:creationId xmlns:a16="http://schemas.microsoft.com/office/drawing/2014/main" id="{FFDDD678-F064-EDCD-3C34-D943498BDAA9}"/>
              </a:ext>
            </a:extLst>
          </p:cNvPr>
          <p:cNvSpPr txBox="1"/>
          <p:nvPr/>
        </p:nvSpPr>
        <p:spPr>
          <a:xfrm>
            <a:off x="3414129" y="1343417"/>
            <a:ext cx="2324514" cy="843821"/>
          </a:xfrm>
          <a:prstGeom prst="rect">
            <a:avLst/>
          </a:prstGeom>
        </p:spPr>
        <p:txBody>
          <a:bodyPr vert="horz" wrap="square" lIns="0" tIns="12700" rIns="0" bIns="0" rtlCol="0">
            <a:spAutoFit/>
          </a:bodyPr>
          <a:lstStyle/>
          <a:p>
            <a:pPr>
              <a:buNone/>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Aleph Portfolio Clustering Impact</a:t>
            </a:r>
          </a:p>
          <a:p>
            <a:pPr>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Cluster 1 (JOC Dubai): 5 FTEs reduced, 35% savings, business stabilized without cannibalization.</a:t>
            </a:r>
          </a:p>
          <a:p>
            <a:pPr>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Cluster 2 (Morocco): 2 FTEs reduced, 40% payroll savings.</a:t>
            </a:r>
          </a:p>
          <a:p>
            <a:pPr>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Cluster 3 (Nairobi): 3 FTEs reduced, 30% payroll savings.</a:t>
            </a:r>
          </a:p>
          <a:p>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Overall Outcome: ~2% reduction in total revenue allocated to Sales &amp; Marketing (S&amp;M) expenses.</a:t>
            </a:r>
          </a:p>
          <a:p>
            <a:endPar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object 8">
            <a:extLst>
              <a:ext uri="{FF2B5EF4-FFF2-40B4-BE49-F238E27FC236}">
                <a16:creationId xmlns:a16="http://schemas.microsoft.com/office/drawing/2014/main" id="{46B9B02A-6B7C-AF07-1358-2A8852586C36}"/>
              </a:ext>
            </a:extLst>
          </p:cNvPr>
          <p:cNvSpPr/>
          <p:nvPr/>
        </p:nvSpPr>
        <p:spPr>
          <a:xfrm>
            <a:off x="188896" y="2142331"/>
            <a:ext cx="5507845" cy="98806"/>
          </a:xfrm>
          <a:custGeom>
            <a:avLst/>
            <a:gdLst/>
            <a:ahLst/>
            <a:cxnLst/>
            <a:rect l="l" t="t" r="r" b="b"/>
            <a:pathLst>
              <a:path w="878205">
                <a:moveTo>
                  <a:pt x="0" y="0"/>
                </a:moveTo>
                <a:lnTo>
                  <a:pt x="878001" y="0"/>
                </a:lnTo>
              </a:path>
            </a:pathLst>
          </a:custGeom>
          <a:ln w="7200">
            <a:solidFill>
              <a:srgbClr val="7BCCC3"/>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8">
            <a:extLst>
              <a:ext uri="{FF2B5EF4-FFF2-40B4-BE49-F238E27FC236}">
                <a16:creationId xmlns:a16="http://schemas.microsoft.com/office/drawing/2014/main" id="{465A5F96-4DEA-9AD9-16C8-F72F72E9B5D6}"/>
              </a:ext>
            </a:extLst>
          </p:cNvPr>
          <p:cNvSpPr/>
          <p:nvPr/>
        </p:nvSpPr>
        <p:spPr>
          <a:xfrm>
            <a:off x="165446" y="2493296"/>
            <a:ext cx="5507845" cy="98806"/>
          </a:xfrm>
          <a:custGeom>
            <a:avLst/>
            <a:gdLst/>
            <a:ahLst/>
            <a:cxnLst/>
            <a:rect l="l" t="t" r="r" b="b"/>
            <a:pathLst>
              <a:path w="878205">
                <a:moveTo>
                  <a:pt x="0" y="0"/>
                </a:moveTo>
                <a:lnTo>
                  <a:pt x="878001" y="0"/>
                </a:lnTo>
              </a:path>
            </a:pathLst>
          </a:custGeom>
          <a:ln w="7200">
            <a:solidFill>
              <a:srgbClr val="7BCCC3"/>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4" name="object 9">
            <a:extLst>
              <a:ext uri="{FF2B5EF4-FFF2-40B4-BE49-F238E27FC236}">
                <a16:creationId xmlns:a16="http://schemas.microsoft.com/office/drawing/2014/main" id="{C45AAB26-22EE-66B0-57C1-B33669487D1E}"/>
              </a:ext>
            </a:extLst>
          </p:cNvPr>
          <p:cNvSpPr txBox="1">
            <a:spLocks/>
          </p:cNvSpPr>
          <p:nvPr/>
        </p:nvSpPr>
        <p:spPr>
          <a:xfrm>
            <a:off x="209398" y="538483"/>
            <a:ext cx="860499" cy="202683"/>
          </a:xfrm>
          <a:prstGeom prst="rect">
            <a:avLst/>
          </a:prstGeom>
        </p:spPr>
        <p:txBody>
          <a:bodyPr vert="horz" wrap="square" lIns="0" tIns="26034" rIns="0" bIns="0" rtlCol="0">
            <a:spAutoFit/>
          </a:bodyPr>
          <a:lstStyle>
            <a:lvl1pPr>
              <a:defRPr>
                <a:latin typeface="+mj-lt"/>
                <a:ea typeface="+mj-ea"/>
                <a:cs typeface="+mj-cs"/>
              </a:defRPr>
            </a:lvl1pPr>
          </a:lstStyle>
          <a:p>
            <a:pPr marL="12700" marR="5080" indent="512445">
              <a:lnSpc>
                <a:spcPts val="1520"/>
              </a:lnSpc>
              <a:spcBef>
                <a:spcPts val="204"/>
              </a:spcBef>
            </a:pPr>
            <a:endParaRPr lang="en-US" sz="1100" kern="0" noProof="0" dirty="0">
              <a:solidFill>
                <a:schemeClr val="bg1"/>
              </a:solidFill>
              <a:latin typeface="Arial" panose="020B0604020202020204" pitchFamily="34" charset="0"/>
              <a:cs typeface="Arial" panose="020B0604020202020204" pitchFamily="34" charset="0"/>
            </a:endParaRPr>
          </a:p>
        </p:txBody>
      </p:sp>
      <p:sp>
        <p:nvSpPr>
          <p:cNvPr id="57" name="object 3">
            <a:extLst>
              <a:ext uri="{FF2B5EF4-FFF2-40B4-BE49-F238E27FC236}">
                <a16:creationId xmlns:a16="http://schemas.microsoft.com/office/drawing/2014/main" id="{D4C059DB-C394-A59E-EE75-793B7BE23920}"/>
              </a:ext>
            </a:extLst>
          </p:cNvPr>
          <p:cNvSpPr txBox="1"/>
          <p:nvPr/>
        </p:nvSpPr>
        <p:spPr>
          <a:xfrm>
            <a:off x="238723" y="270713"/>
            <a:ext cx="4472977" cy="597599"/>
          </a:xfrm>
          <a:prstGeom prst="rect">
            <a:avLst/>
          </a:prstGeom>
        </p:spPr>
        <p:txBody>
          <a:bodyPr vert="horz" wrap="square" lIns="0" tIns="12700" rIns="0" bIns="0" rtlCol="0">
            <a:spAutoFit/>
          </a:bodyPr>
          <a:lstStyle/>
          <a:p>
            <a:pPr marL="12700">
              <a:lnSpc>
                <a:spcPct val="100000"/>
              </a:lnSpc>
            </a:pPr>
            <a:r>
              <a:rPr lang="en-US" sz="600" b="1"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ALEPH’s Regional Operating Model Enables us to:</a:t>
            </a:r>
          </a:p>
          <a:p>
            <a:pPr marL="12700">
              <a:lnSpc>
                <a:spcPct val="100000"/>
              </a:lnSpc>
            </a:pPr>
            <a:endParaRPr lang="en-US" sz="600" b="1"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marL="184150" indent="-171450">
              <a:lnSpc>
                <a:spcPct val="100000"/>
              </a:lnSpc>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Optimize resources through shared services</a:t>
            </a:r>
          </a:p>
          <a:p>
            <a:pPr marL="184150" indent="-171450">
              <a:lnSpc>
                <a:spcPct val="100000"/>
              </a:lnSpc>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Enhance performance through centralized expertise</a:t>
            </a:r>
          </a:p>
          <a:p>
            <a:pPr marL="184150" indent="-171450">
              <a:lnSpc>
                <a:spcPct val="100000"/>
              </a:lnSpc>
              <a:buFont typeface="Arial" panose="020B0604020202020204" pitchFamily="34" charset="0"/>
              <a:buChar char="•"/>
            </a:pP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Lower operating costs while maintaining quality</a:t>
            </a:r>
          </a:p>
          <a:p>
            <a:pPr marL="184150" indent="-171450">
              <a:lnSpc>
                <a:spcPct val="100000"/>
              </a:lnSpc>
              <a:buFont typeface="Arial" panose="020B0604020202020204" pitchFamily="34" charset="0"/>
              <a:buChar char="•"/>
            </a:pPr>
            <a:endParaRPr lang="en-US" sz="8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object 3">
            <a:extLst>
              <a:ext uri="{FF2B5EF4-FFF2-40B4-BE49-F238E27FC236}">
                <a16:creationId xmlns:a16="http://schemas.microsoft.com/office/drawing/2014/main" id="{EB55C175-1E9E-7D8A-4740-C86D2C75E6F8}"/>
              </a:ext>
            </a:extLst>
          </p:cNvPr>
          <p:cNvSpPr txBox="1"/>
          <p:nvPr/>
        </p:nvSpPr>
        <p:spPr>
          <a:xfrm>
            <a:off x="165872" y="1090271"/>
            <a:ext cx="1174947" cy="105157"/>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Revenue Management</a:t>
            </a:r>
          </a:p>
        </p:txBody>
      </p:sp>
      <p:sp>
        <p:nvSpPr>
          <p:cNvPr id="24" name="object 3">
            <a:extLst>
              <a:ext uri="{FF2B5EF4-FFF2-40B4-BE49-F238E27FC236}">
                <a16:creationId xmlns:a16="http://schemas.microsoft.com/office/drawing/2014/main" id="{37EA2C76-F96A-450E-0F9A-AFCC4751FD20}"/>
              </a:ext>
            </a:extLst>
          </p:cNvPr>
          <p:cNvSpPr txBox="1"/>
          <p:nvPr/>
        </p:nvSpPr>
        <p:spPr>
          <a:xfrm>
            <a:off x="75238" y="1556013"/>
            <a:ext cx="1174947" cy="105157"/>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Sales &amp; Marketing</a:t>
            </a:r>
          </a:p>
        </p:txBody>
      </p:sp>
      <p:sp>
        <p:nvSpPr>
          <p:cNvPr id="29" name="object 3">
            <a:extLst>
              <a:ext uri="{FF2B5EF4-FFF2-40B4-BE49-F238E27FC236}">
                <a16:creationId xmlns:a16="http://schemas.microsoft.com/office/drawing/2014/main" id="{00E65581-B4C5-D175-D733-A89CF10606B1}"/>
              </a:ext>
            </a:extLst>
          </p:cNvPr>
          <p:cNvSpPr txBox="1"/>
          <p:nvPr/>
        </p:nvSpPr>
        <p:spPr>
          <a:xfrm>
            <a:off x="1507097" y="2179826"/>
            <a:ext cx="1697845" cy="197490"/>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Group contracts, regional procurement audits and finance support</a:t>
            </a:r>
          </a:p>
        </p:txBody>
      </p:sp>
      <p:sp>
        <p:nvSpPr>
          <p:cNvPr id="30" name="object 3">
            <a:extLst>
              <a:ext uri="{FF2B5EF4-FFF2-40B4-BE49-F238E27FC236}">
                <a16:creationId xmlns:a16="http://schemas.microsoft.com/office/drawing/2014/main" id="{A5F68D91-91F0-5635-1D45-503522E96E4F}"/>
              </a:ext>
            </a:extLst>
          </p:cNvPr>
          <p:cNvSpPr txBox="1"/>
          <p:nvPr/>
        </p:nvSpPr>
        <p:spPr>
          <a:xfrm>
            <a:off x="3404049" y="2176654"/>
            <a:ext cx="2188583" cy="197490"/>
          </a:xfrm>
          <a:prstGeom prst="rect">
            <a:avLst/>
          </a:prstGeom>
        </p:spPr>
        <p:txBody>
          <a:bodyPr vert="horz" wrap="square" lIns="0" tIns="12700" rIns="0" bIns="0" rtlCol="0">
            <a:spAutoFit/>
          </a:bodyPr>
          <a:lstStyle/>
          <a:p>
            <a:pPr marL="12700">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Shared vendor deals in Nairobi led to </a:t>
            </a:r>
            <a:r>
              <a:rPr lang="en-US" sz="600" spc="40"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25</a:t>
            </a:r>
            <a:r>
              <a:rPr lang="en-US" sz="600" spc="40" noProof="0"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in savings including Payroll for Finance &amp; Procurement teams</a:t>
            </a:r>
          </a:p>
        </p:txBody>
      </p:sp>
      <p:sp>
        <p:nvSpPr>
          <p:cNvPr id="31" name="object 3">
            <a:extLst>
              <a:ext uri="{FF2B5EF4-FFF2-40B4-BE49-F238E27FC236}">
                <a16:creationId xmlns:a16="http://schemas.microsoft.com/office/drawing/2014/main" id="{CEE4513B-DC82-BB12-DEDB-C916D3FE9D3C}"/>
              </a:ext>
            </a:extLst>
          </p:cNvPr>
          <p:cNvSpPr txBox="1"/>
          <p:nvPr/>
        </p:nvSpPr>
        <p:spPr>
          <a:xfrm>
            <a:off x="0" y="2248927"/>
            <a:ext cx="1484033" cy="105157"/>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Finance &amp; Procurement</a:t>
            </a:r>
          </a:p>
        </p:txBody>
      </p:sp>
      <p:sp>
        <p:nvSpPr>
          <p:cNvPr id="32" name="object 3">
            <a:extLst>
              <a:ext uri="{FF2B5EF4-FFF2-40B4-BE49-F238E27FC236}">
                <a16:creationId xmlns:a16="http://schemas.microsoft.com/office/drawing/2014/main" id="{45BBDEE1-AD2D-EB88-681D-EA77FFD1517D}"/>
              </a:ext>
            </a:extLst>
          </p:cNvPr>
          <p:cNvSpPr txBox="1"/>
          <p:nvPr/>
        </p:nvSpPr>
        <p:spPr>
          <a:xfrm>
            <a:off x="1484452" y="2523506"/>
            <a:ext cx="1697845" cy="197490"/>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Central team handles PMS/IT setup and troubleshooting remotely and on-site</a:t>
            </a:r>
          </a:p>
        </p:txBody>
      </p:sp>
      <p:sp>
        <p:nvSpPr>
          <p:cNvPr id="34" name="object 3">
            <a:extLst>
              <a:ext uri="{FF2B5EF4-FFF2-40B4-BE49-F238E27FC236}">
                <a16:creationId xmlns:a16="http://schemas.microsoft.com/office/drawing/2014/main" id="{354E2049-896F-6A3C-0BB4-E5371E283D09}"/>
              </a:ext>
            </a:extLst>
          </p:cNvPr>
          <p:cNvSpPr txBox="1"/>
          <p:nvPr/>
        </p:nvSpPr>
        <p:spPr>
          <a:xfrm>
            <a:off x="0" y="2549935"/>
            <a:ext cx="1484033" cy="105157"/>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IT &amp; Technical Services</a:t>
            </a:r>
          </a:p>
        </p:txBody>
      </p:sp>
      <p:sp>
        <p:nvSpPr>
          <p:cNvPr id="35" name="object 8">
            <a:extLst>
              <a:ext uri="{FF2B5EF4-FFF2-40B4-BE49-F238E27FC236}">
                <a16:creationId xmlns:a16="http://schemas.microsoft.com/office/drawing/2014/main" id="{8A778482-1F81-AEA9-6B79-935B658C5701}"/>
              </a:ext>
            </a:extLst>
          </p:cNvPr>
          <p:cNvSpPr/>
          <p:nvPr/>
        </p:nvSpPr>
        <p:spPr>
          <a:xfrm>
            <a:off x="165445" y="2875171"/>
            <a:ext cx="5507845" cy="98806"/>
          </a:xfrm>
          <a:custGeom>
            <a:avLst/>
            <a:gdLst/>
            <a:ahLst/>
            <a:cxnLst/>
            <a:rect l="l" t="t" r="r" b="b"/>
            <a:pathLst>
              <a:path w="878205">
                <a:moveTo>
                  <a:pt x="0" y="0"/>
                </a:moveTo>
                <a:lnTo>
                  <a:pt x="878001" y="0"/>
                </a:lnTo>
              </a:path>
            </a:pathLst>
          </a:custGeom>
          <a:ln w="7200">
            <a:solidFill>
              <a:srgbClr val="7BCCC3"/>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
            <a:extLst>
              <a:ext uri="{FF2B5EF4-FFF2-40B4-BE49-F238E27FC236}">
                <a16:creationId xmlns:a16="http://schemas.microsoft.com/office/drawing/2014/main" id="{DF80D76F-F1D0-8C48-8A34-48801FCB113B}"/>
              </a:ext>
            </a:extLst>
          </p:cNvPr>
          <p:cNvSpPr txBox="1"/>
          <p:nvPr/>
        </p:nvSpPr>
        <p:spPr>
          <a:xfrm>
            <a:off x="-4296" y="2963890"/>
            <a:ext cx="1484033" cy="105157"/>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Human Resources</a:t>
            </a:r>
          </a:p>
        </p:txBody>
      </p:sp>
      <p:sp>
        <p:nvSpPr>
          <p:cNvPr id="37" name="object 3">
            <a:extLst>
              <a:ext uri="{FF2B5EF4-FFF2-40B4-BE49-F238E27FC236}">
                <a16:creationId xmlns:a16="http://schemas.microsoft.com/office/drawing/2014/main" id="{EDB179B8-67A2-55E2-8643-9566867790E6}"/>
              </a:ext>
            </a:extLst>
          </p:cNvPr>
          <p:cNvSpPr txBox="1"/>
          <p:nvPr/>
        </p:nvSpPr>
        <p:spPr>
          <a:xfrm>
            <a:off x="1479737" y="2938564"/>
            <a:ext cx="1697845" cy="289823"/>
          </a:xfrm>
          <a:prstGeom prst="rect">
            <a:avLst/>
          </a:prstGeom>
        </p:spPr>
        <p:txBody>
          <a:bodyPr vert="horz" wrap="square" lIns="0" tIns="12700" rIns="0" bIns="0" rtlCol="0">
            <a:spAutoFit/>
          </a:bodyPr>
          <a:lstStyle/>
          <a:p>
            <a:pPr marL="12700" algn="ctr">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Centralized recruitment of key personnel, talent mapping and mobility across properties</a:t>
            </a:r>
          </a:p>
        </p:txBody>
      </p:sp>
      <p:sp>
        <p:nvSpPr>
          <p:cNvPr id="39" name="object 3">
            <a:extLst>
              <a:ext uri="{FF2B5EF4-FFF2-40B4-BE49-F238E27FC236}">
                <a16:creationId xmlns:a16="http://schemas.microsoft.com/office/drawing/2014/main" id="{01F6AC2C-878B-79B5-9E42-FCF6B6DC1F8B}"/>
              </a:ext>
            </a:extLst>
          </p:cNvPr>
          <p:cNvSpPr txBox="1"/>
          <p:nvPr/>
        </p:nvSpPr>
        <p:spPr>
          <a:xfrm>
            <a:off x="3471055" y="2931902"/>
            <a:ext cx="2231245" cy="289823"/>
          </a:xfrm>
          <a:prstGeom prst="rect">
            <a:avLst/>
          </a:prstGeom>
        </p:spPr>
        <p:txBody>
          <a:bodyPr vert="horz" wrap="square" lIns="0" tIns="12700" rIns="0" bIns="0" rtlCol="0">
            <a:spAutoFit/>
          </a:bodyPr>
          <a:lstStyle/>
          <a:p>
            <a:pPr marL="12700">
              <a:lnSpc>
                <a:spcPct val="100000"/>
              </a:lnSpc>
            </a:pPr>
            <a:r>
              <a:rPr lang="en-US" sz="600" spc="40" noProof="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For the two Hotels operating in Morocco, HR clustering approach saves approx. 25% of HR department payroll cost. </a:t>
            </a:r>
          </a:p>
        </p:txBody>
      </p:sp>
      <p:sp>
        <p:nvSpPr>
          <p:cNvPr id="40" name="TextBox 39">
            <a:extLst>
              <a:ext uri="{FF2B5EF4-FFF2-40B4-BE49-F238E27FC236}">
                <a16:creationId xmlns:a16="http://schemas.microsoft.com/office/drawing/2014/main" id="{6C955A2A-283A-43BC-B706-32CCCB3D6FF9}"/>
              </a:ext>
            </a:extLst>
          </p:cNvPr>
          <p:cNvSpPr txBox="1"/>
          <p:nvPr/>
        </p:nvSpPr>
        <p:spPr>
          <a:xfrm>
            <a:off x="3353747" y="994629"/>
            <a:ext cx="2348553" cy="369332"/>
          </a:xfrm>
          <a:prstGeom prst="rect">
            <a:avLst/>
          </a:prstGeom>
          <a:noFill/>
        </p:spPr>
        <p:txBody>
          <a:bodyPr wrap="square">
            <a:spAutoFit/>
          </a:bodyPr>
          <a:lstStyle/>
          <a:p>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Centralized Revenue Management services caters to our entire portfolio resulting in savings of manning of </a:t>
            </a:r>
            <a:r>
              <a:rPr lang="en-US" sz="600" spc="40" dirty="0" err="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approx</a:t>
            </a:r>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1.5 FTE per hotel + savings in commissions</a:t>
            </a:r>
          </a:p>
        </p:txBody>
      </p:sp>
      <p:sp>
        <p:nvSpPr>
          <p:cNvPr id="42" name="TextBox 41">
            <a:extLst>
              <a:ext uri="{FF2B5EF4-FFF2-40B4-BE49-F238E27FC236}">
                <a16:creationId xmlns:a16="http://schemas.microsoft.com/office/drawing/2014/main" id="{DEEE0DC1-82C7-4D46-A0A8-75B1BFA5A65C}"/>
              </a:ext>
            </a:extLst>
          </p:cNvPr>
          <p:cNvSpPr txBox="1"/>
          <p:nvPr/>
        </p:nvSpPr>
        <p:spPr>
          <a:xfrm>
            <a:off x="3377787" y="2504982"/>
            <a:ext cx="2324513" cy="369332"/>
          </a:xfrm>
          <a:prstGeom prst="rect">
            <a:avLst/>
          </a:prstGeom>
          <a:noFill/>
        </p:spPr>
        <p:txBody>
          <a:bodyPr wrap="square">
            <a:spAutoFit/>
          </a:bodyPr>
          <a:lstStyle/>
          <a:p>
            <a:r>
              <a:rPr lang="en-US" sz="600" spc="4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Centralized IT support for all hotels across MEA, resulting in standardized IT operations and compliance leading to savings of approx. 30%</a:t>
            </a:r>
          </a:p>
        </p:txBody>
      </p:sp>
    </p:spTree>
    <p:extLst>
      <p:ext uri="{BB962C8B-B14F-4D97-AF65-F5344CB8AC3E}">
        <p14:creationId xmlns:p14="http://schemas.microsoft.com/office/powerpoint/2010/main" val="6897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4" grpId="0"/>
      <p:bldP spid="15" grpId="0"/>
      <p:bldP spid="57" grpId="0"/>
      <p:bldP spid="10" grpId="0"/>
      <p:bldP spid="24" grpId="0"/>
      <p:bldP spid="29" grpId="0"/>
      <p:bldP spid="30" grpId="0"/>
      <p:bldP spid="31" grpId="0"/>
      <p:bldP spid="32" grpId="0"/>
      <p:bldP spid="34" grpId="0"/>
      <p:bldP spid="36" grpId="0"/>
      <p:bldP spid="37" grpId="0"/>
      <p:bldP spid="39" grpId="0"/>
      <p:bldP spid="40"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DC85-E3AD-17AC-5BA8-B77BDB6F4721}"/>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9D9E0005-3E22-860D-E38B-C1A0E5B349EE}"/>
              </a:ext>
            </a:extLst>
          </p:cNvPr>
          <p:cNvSpPr/>
          <p:nvPr/>
        </p:nvSpPr>
        <p:spPr>
          <a:xfrm>
            <a:off x="339736" y="210869"/>
            <a:ext cx="4524364" cy="119534"/>
          </a:xfrm>
          <a:custGeom>
            <a:avLst/>
            <a:gdLst/>
            <a:ahLst/>
            <a:cxnLst/>
            <a:rect l="l" t="t" r="r" b="b"/>
            <a:pathLst>
              <a:path w="2214245">
                <a:moveTo>
                  <a:pt x="0" y="0"/>
                </a:moveTo>
                <a:lnTo>
                  <a:pt x="2214003" y="0"/>
                </a:lnTo>
              </a:path>
            </a:pathLst>
          </a:custGeom>
          <a:ln w="22225">
            <a:solidFill>
              <a:srgbClr val="FFFFFF"/>
            </a:solidFill>
          </a:ln>
        </p:spPr>
        <p:txBody>
          <a:bodyPr wrap="square" lIns="0" tIns="0" rIns="0" bIns="0" rtlCol="0"/>
          <a:lstStyle/>
          <a:p>
            <a:endParaRPr sz="1799" dirty="0"/>
          </a:p>
        </p:txBody>
      </p:sp>
      <p:pic>
        <p:nvPicPr>
          <p:cNvPr id="3074" name="Picture 2" descr="Visually searched image">
            <a:extLst>
              <a:ext uri="{FF2B5EF4-FFF2-40B4-BE49-F238E27FC236}">
                <a16:creationId xmlns:a16="http://schemas.microsoft.com/office/drawing/2014/main" id="{59CF2EA0-C5ED-A676-7B1F-D18841D659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0" r="3395"/>
          <a:stretch/>
        </p:blipFill>
        <p:spPr bwMode="auto">
          <a:xfrm>
            <a:off x="3644900" y="1960349"/>
            <a:ext cx="2057400" cy="8835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B7EE86A-CF2A-8421-2B49-AD992CF22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611588"/>
            <a:ext cx="1685130" cy="116522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a:extLst>
              <a:ext uri="{FF2B5EF4-FFF2-40B4-BE49-F238E27FC236}">
                <a16:creationId xmlns:a16="http://schemas.microsoft.com/office/drawing/2014/main" id="{328DE86F-20CD-2EF2-D9B1-B91AA485C3F8}"/>
              </a:ext>
            </a:extLst>
          </p:cNvPr>
          <p:cNvSpPr txBox="1">
            <a:spLocks/>
          </p:cNvSpPr>
          <p:nvPr/>
        </p:nvSpPr>
        <p:spPr>
          <a:xfrm>
            <a:off x="339594" y="4326"/>
            <a:ext cx="5591306" cy="196380"/>
          </a:xfrm>
          <a:prstGeom prst="rect">
            <a:avLst/>
          </a:prstGeom>
        </p:spPr>
        <p:txBody>
          <a:bodyPr vert="horz" wrap="square" lIns="0" tIns="26841"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lt1"/>
              </a:buClr>
              <a:buSzPts val="3200"/>
            </a:pPr>
            <a:r>
              <a:rPr lang="en-US" sz="1100" b="1"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rPr>
              <a:t>JEWEL OF THE CREEK  - STRATEGIC DUAL BRAND MANAGEMENT</a:t>
            </a:r>
          </a:p>
        </p:txBody>
      </p:sp>
      <p:sp>
        <p:nvSpPr>
          <p:cNvPr id="10" name="Text Placeholder 2">
            <a:extLst>
              <a:ext uri="{FF2B5EF4-FFF2-40B4-BE49-F238E27FC236}">
                <a16:creationId xmlns:a16="http://schemas.microsoft.com/office/drawing/2014/main" id="{7C3CFE37-B5BD-90E8-E3F8-2543F3A38883}"/>
              </a:ext>
            </a:extLst>
          </p:cNvPr>
          <p:cNvSpPr txBox="1">
            <a:spLocks/>
          </p:cNvSpPr>
          <p:nvPr/>
        </p:nvSpPr>
        <p:spPr>
          <a:xfrm>
            <a:off x="368300" y="330403"/>
            <a:ext cx="3657600" cy="221599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Location:</a:t>
            </a:r>
          </a:p>
          <a:p>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Jewel of the Creek, Dubai – Landmark mixed-use development.</a:t>
            </a: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Composition:</a:t>
            </a: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Marriott Marquis: 4 towers | 436 rooms &amp; suites + 156 serviced apartments</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Hilton Residences: 1 tower | 180 Hotel rooms &amp; serviced apartments</a:t>
            </a: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Brand Strategy:</a:t>
            </a: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Independent brand search by Aleph</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Brand search to determine optimal mix</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Secured </a:t>
            </a:r>
            <a:r>
              <a:rPr lang="en-US" sz="700" i="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”Marquis” </a:t>
            </a: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designator after extensive negotiation</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Dual brand chosen to diversify system &amp; Loyalty program deliveries</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Rationale for Dual Branding:</a:t>
            </a: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Synergistic Reach: Combined Marriott Bonvoy &amp; Hilton Honors ecosystems</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Diversified Demand: Corporate/leisure + relocation + long stay</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Performance Balance: Limits reliance on single brand</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FD53EF2-E042-DD13-57D3-9E93C7C12F2C}"/>
              </a:ext>
            </a:extLst>
          </p:cNvPr>
          <p:cNvPicPr>
            <a:picLocks noChangeAspect="1"/>
          </p:cNvPicPr>
          <p:nvPr/>
        </p:nvPicPr>
        <p:blipFill>
          <a:blip r:embed="rId5"/>
          <a:stretch>
            <a:fillRect/>
          </a:stretch>
        </p:blipFill>
        <p:spPr>
          <a:xfrm>
            <a:off x="218665" y="355616"/>
            <a:ext cx="208789" cy="208789"/>
          </a:xfrm>
          <a:prstGeom prst="rect">
            <a:avLst/>
          </a:prstGeom>
        </p:spPr>
      </p:pic>
      <p:pic>
        <p:nvPicPr>
          <p:cNvPr id="5" name="Picture 4">
            <a:extLst>
              <a:ext uri="{FF2B5EF4-FFF2-40B4-BE49-F238E27FC236}">
                <a16:creationId xmlns:a16="http://schemas.microsoft.com/office/drawing/2014/main" id="{093121D2-0460-3F95-0DFB-C1DAAAEA61EB}"/>
              </a:ext>
            </a:extLst>
          </p:cNvPr>
          <p:cNvPicPr>
            <a:picLocks noChangeAspect="1"/>
          </p:cNvPicPr>
          <p:nvPr/>
        </p:nvPicPr>
        <p:blipFill>
          <a:blip r:embed="rId6"/>
          <a:stretch>
            <a:fillRect/>
          </a:stretch>
        </p:blipFill>
        <p:spPr>
          <a:xfrm>
            <a:off x="213916" y="735135"/>
            <a:ext cx="208789" cy="208789"/>
          </a:xfrm>
          <a:prstGeom prst="rect">
            <a:avLst/>
          </a:prstGeom>
        </p:spPr>
      </p:pic>
      <p:pic>
        <p:nvPicPr>
          <p:cNvPr id="6" name="Picture 5">
            <a:extLst>
              <a:ext uri="{FF2B5EF4-FFF2-40B4-BE49-F238E27FC236}">
                <a16:creationId xmlns:a16="http://schemas.microsoft.com/office/drawing/2014/main" id="{3F33CD8E-43EC-63DE-1813-C2A015C471FA}"/>
              </a:ext>
            </a:extLst>
          </p:cNvPr>
          <p:cNvPicPr>
            <a:picLocks noChangeAspect="1"/>
          </p:cNvPicPr>
          <p:nvPr/>
        </p:nvPicPr>
        <p:blipFill>
          <a:blip r:embed="rId7"/>
          <a:stretch>
            <a:fillRect/>
          </a:stretch>
        </p:blipFill>
        <p:spPr>
          <a:xfrm>
            <a:off x="166605" y="1240227"/>
            <a:ext cx="250825" cy="250825"/>
          </a:xfrm>
          <a:prstGeom prst="rect">
            <a:avLst/>
          </a:prstGeom>
        </p:spPr>
      </p:pic>
      <p:pic>
        <p:nvPicPr>
          <p:cNvPr id="7" name="Picture 6">
            <a:extLst>
              <a:ext uri="{FF2B5EF4-FFF2-40B4-BE49-F238E27FC236}">
                <a16:creationId xmlns:a16="http://schemas.microsoft.com/office/drawing/2014/main" id="{030F7917-3CE4-2CA5-5DF3-771680287C41}"/>
              </a:ext>
            </a:extLst>
          </p:cNvPr>
          <p:cNvPicPr>
            <a:picLocks noChangeAspect="1"/>
          </p:cNvPicPr>
          <p:nvPr/>
        </p:nvPicPr>
        <p:blipFill>
          <a:blip r:embed="rId8"/>
          <a:stretch>
            <a:fillRect/>
          </a:stretch>
        </p:blipFill>
        <p:spPr>
          <a:xfrm>
            <a:off x="166605" y="2318308"/>
            <a:ext cx="250825" cy="250825"/>
          </a:xfrm>
          <a:prstGeom prst="rect">
            <a:avLst/>
          </a:prstGeom>
        </p:spPr>
      </p:pic>
    </p:spTree>
    <p:extLst>
      <p:ext uri="{BB962C8B-B14F-4D97-AF65-F5344CB8AC3E}">
        <p14:creationId xmlns:p14="http://schemas.microsoft.com/office/powerpoint/2010/main" val="996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 calcmode="lin" valueType="num">
                                      <p:cBhvr additive="base">
                                        <p:cTn id="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0" end="10"/>
                                            </p:txEl>
                                          </p:spTgt>
                                        </p:tgtEl>
                                        <p:attrNameLst>
                                          <p:attrName>style.visibility</p:attrName>
                                        </p:attrNameLst>
                                      </p:cBhvr>
                                      <p:to>
                                        <p:strVal val="visible"/>
                                      </p:to>
                                    </p:set>
                                    <p:anim calcmode="lin" valueType="num">
                                      <p:cBhvr additive="base">
                                        <p:cTn id="1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12" end="12"/>
                                            </p:txEl>
                                          </p:spTgt>
                                        </p:tgtEl>
                                        <p:attrNameLst>
                                          <p:attrName>style.visibility</p:attrName>
                                        </p:attrNameLst>
                                      </p:cBhvr>
                                      <p:to>
                                        <p:strVal val="visible"/>
                                      </p:to>
                                    </p:set>
                                    <p:anim calcmode="lin" valueType="num">
                                      <p:cBhvr additive="base">
                                        <p:cTn id="15"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14" end="14"/>
                                            </p:txEl>
                                          </p:spTgt>
                                        </p:tgtEl>
                                        <p:attrNameLst>
                                          <p:attrName>style.visibility</p:attrName>
                                        </p:attrNameLst>
                                      </p:cBhvr>
                                      <p:to>
                                        <p:strVal val="visible"/>
                                      </p:to>
                                    </p:set>
                                    <p:anim calcmode="lin" valueType="num">
                                      <p:cBhvr additive="base">
                                        <p:cTn id="19"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4" end="1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6" end="16"/>
                                            </p:txEl>
                                          </p:spTgt>
                                        </p:tgtEl>
                                        <p:attrNameLst>
                                          <p:attrName>style.visibility</p:attrName>
                                        </p:attrNameLst>
                                      </p:cBhvr>
                                      <p:to>
                                        <p:strVal val="visible"/>
                                      </p:to>
                                    </p:set>
                                    <p:anim calcmode="lin" valueType="num">
                                      <p:cBhvr additive="base">
                                        <p:cTn id="23" dur="500" fill="hold"/>
                                        <p:tgtEl>
                                          <p:spTgt spid="10">
                                            <p:txEl>
                                              <p:pRg st="16" end="1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19" end="19"/>
                                            </p:txEl>
                                          </p:spTgt>
                                        </p:tgtEl>
                                        <p:attrNameLst>
                                          <p:attrName>style.visibility</p:attrName>
                                        </p:attrNameLst>
                                      </p:cBhvr>
                                      <p:to>
                                        <p:strVal val="visible"/>
                                      </p:to>
                                    </p:set>
                                    <p:anim calcmode="lin" valueType="num">
                                      <p:cBhvr additive="base">
                                        <p:cTn id="29" dur="500" fill="hold"/>
                                        <p:tgtEl>
                                          <p:spTgt spid="10">
                                            <p:txEl>
                                              <p:pRg st="19" end="1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9" end="1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20" end="20"/>
                                            </p:txEl>
                                          </p:spTgt>
                                        </p:tgtEl>
                                        <p:attrNameLst>
                                          <p:attrName>style.visibility</p:attrName>
                                        </p:attrNameLst>
                                      </p:cBhvr>
                                      <p:to>
                                        <p:strVal val="visible"/>
                                      </p:to>
                                    </p:set>
                                    <p:anim calcmode="lin" valueType="num">
                                      <p:cBhvr additive="base">
                                        <p:cTn id="33" dur="500" fill="hold"/>
                                        <p:tgtEl>
                                          <p:spTgt spid="10">
                                            <p:txEl>
                                              <p:pRg st="20" end="2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0" end="2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22" end="22"/>
                                            </p:txEl>
                                          </p:spTgt>
                                        </p:tgtEl>
                                        <p:attrNameLst>
                                          <p:attrName>style.visibility</p:attrName>
                                        </p:attrNameLst>
                                      </p:cBhvr>
                                      <p:to>
                                        <p:strVal val="visible"/>
                                      </p:to>
                                    </p:set>
                                    <p:anim calcmode="lin" valueType="num">
                                      <p:cBhvr additive="base">
                                        <p:cTn id="37" dur="500" fill="hold"/>
                                        <p:tgtEl>
                                          <p:spTgt spid="10">
                                            <p:txEl>
                                              <p:pRg st="22" end="2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2" end="2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24" end="24"/>
                                            </p:txEl>
                                          </p:spTgt>
                                        </p:tgtEl>
                                        <p:attrNameLst>
                                          <p:attrName>style.visibility</p:attrName>
                                        </p:attrNameLst>
                                      </p:cBhvr>
                                      <p:to>
                                        <p:strVal val="visible"/>
                                      </p:to>
                                    </p:set>
                                    <p:anim calcmode="lin" valueType="num">
                                      <p:cBhvr additive="base">
                                        <p:cTn id="41" dur="500" fill="hold"/>
                                        <p:tgtEl>
                                          <p:spTgt spid="10">
                                            <p:txEl>
                                              <p:pRg st="24" end="2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761A7-7205-6EC6-6C51-3F2FA1A45B02}"/>
            </a:ext>
          </a:extLst>
        </p:cNvPr>
        <p:cNvGrpSpPr/>
        <p:nvPr/>
      </p:nvGrpSpPr>
      <p:grpSpPr>
        <a:xfrm>
          <a:off x="0" y="0"/>
          <a:ext cx="0" cy="0"/>
          <a:chOff x="0" y="0"/>
          <a:chExt cx="0" cy="0"/>
        </a:xfrm>
      </p:grpSpPr>
      <p:sp>
        <p:nvSpPr>
          <p:cNvPr id="2" name="object 8">
            <a:extLst>
              <a:ext uri="{FF2B5EF4-FFF2-40B4-BE49-F238E27FC236}">
                <a16:creationId xmlns:a16="http://schemas.microsoft.com/office/drawing/2014/main" id="{7F0C24BD-C5DF-61E8-B697-8D5ABF5D5817}"/>
              </a:ext>
            </a:extLst>
          </p:cNvPr>
          <p:cNvSpPr/>
          <p:nvPr/>
        </p:nvSpPr>
        <p:spPr>
          <a:xfrm>
            <a:off x="339736" y="210869"/>
            <a:ext cx="4676763" cy="130606"/>
          </a:xfrm>
          <a:custGeom>
            <a:avLst/>
            <a:gdLst/>
            <a:ahLst/>
            <a:cxnLst/>
            <a:rect l="l" t="t" r="r" b="b"/>
            <a:pathLst>
              <a:path w="2214245">
                <a:moveTo>
                  <a:pt x="0" y="0"/>
                </a:moveTo>
                <a:lnTo>
                  <a:pt x="2214003" y="0"/>
                </a:lnTo>
              </a:path>
            </a:pathLst>
          </a:custGeom>
          <a:ln w="22225">
            <a:solidFill>
              <a:srgbClr val="FFFFFF"/>
            </a:solidFill>
          </a:ln>
        </p:spPr>
        <p:txBody>
          <a:bodyPr wrap="square" lIns="0" tIns="0" rIns="0" bIns="0" rtlCol="0"/>
          <a:lstStyle/>
          <a:p>
            <a:endParaRPr sz="1799" dirty="0"/>
          </a:p>
        </p:txBody>
      </p:sp>
      <p:pic>
        <p:nvPicPr>
          <p:cNvPr id="3076" name="Picture 4">
            <a:extLst>
              <a:ext uri="{FF2B5EF4-FFF2-40B4-BE49-F238E27FC236}">
                <a16:creationId xmlns:a16="http://schemas.microsoft.com/office/drawing/2014/main" id="{8DEA11C6-DCEA-916D-2ABC-3B6546AB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611588"/>
            <a:ext cx="1685130" cy="116522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a:extLst>
              <a:ext uri="{FF2B5EF4-FFF2-40B4-BE49-F238E27FC236}">
                <a16:creationId xmlns:a16="http://schemas.microsoft.com/office/drawing/2014/main" id="{D98B13EB-9B66-996E-A8F9-E5E331936D05}"/>
              </a:ext>
            </a:extLst>
          </p:cNvPr>
          <p:cNvSpPr txBox="1">
            <a:spLocks/>
          </p:cNvSpPr>
          <p:nvPr/>
        </p:nvSpPr>
        <p:spPr>
          <a:xfrm>
            <a:off x="339594" y="4326"/>
            <a:ext cx="5268548" cy="196380"/>
          </a:xfrm>
          <a:prstGeom prst="rect">
            <a:avLst/>
          </a:prstGeom>
        </p:spPr>
        <p:txBody>
          <a:bodyPr vert="horz" wrap="square" lIns="0" tIns="26841"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lt1"/>
              </a:buClr>
              <a:buSzPts val="3200"/>
            </a:pPr>
            <a:r>
              <a:rPr lang="en-US" sz="1100" b="1"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rPr>
              <a:t>JEWEL OF THE CREEK  - EXECUTION, SYNERGIES &amp; OWNER VALUE</a:t>
            </a:r>
          </a:p>
        </p:txBody>
      </p:sp>
      <p:sp>
        <p:nvSpPr>
          <p:cNvPr id="5" name="Text Placeholder 2">
            <a:extLst>
              <a:ext uri="{FF2B5EF4-FFF2-40B4-BE49-F238E27FC236}">
                <a16:creationId xmlns:a16="http://schemas.microsoft.com/office/drawing/2014/main" id="{F1A40135-7D5A-7574-D855-EC9E31D430DE}"/>
              </a:ext>
            </a:extLst>
          </p:cNvPr>
          <p:cNvSpPr txBox="1">
            <a:spLocks/>
          </p:cNvSpPr>
          <p:nvPr/>
        </p:nvSpPr>
        <p:spPr>
          <a:xfrm>
            <a:off x="430530" y="330403"/>
            <a:ext cx="3442970" cy="279865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E" sz="7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Efficient </a:t>
            </a:r>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Mobilization:</a:t>
            </a: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Pre-opening completed in just 3 months, delivering AED 7– 8M in savings </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Deployed Aleph’s fast-track operational blueprint and centralized mobilization team.</a:t>
            </a: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Operational Synergies:</a:t>
            </a: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Single unified management team across all 5 towers. </a:t>
            </a:r>
          </a:p>
          <a:p>
            <a:pPr marL="171450" indent="-171450">
              <a:buFontTx/>
              <a:buChar char="-"/>
            </a:pPr>
            <a:endPar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Shared services for engineering, housekeeping, procurement, and finance.</a:t>
            </a:r>
          </a:p>
          <a:p>
            <a:pPr marL="171450" indent="-171450">
              <a:buFontTx/>
              <a:buChar char="-"/>
            </a:pPr>
            <a:endPar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Optimized back-office systems delivering scalability and service consistency.</a:t>
            </a:r>
          </a:p>
          <a:p>
            <a:pPr marL="171450" indent="-171450">
              <a:buFontTx/>
              <a:buChar char="-"/>
            </a:pPr>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Governance &amp; Brand Standards:</a:t>
            </a: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Aleph acts as a strategic intermediary between brands and ownership.</a:t>
            </a:r>
          </a:p>
          <a:p>
            <a:pPr marL="171450" indent="-171450">
              <a:buFontTx/>
              <a:buChar char="-"/>
            </a:pPr>
            <a:endPar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Ensures full compliance with Marriott &amp; Hilton standards.</a:t>
            </a:r>
          </a:p>
          <a:p>
            <a:pPr marL="171450" indent="-171450">
              <a:buFontTx/>
              <a:buChar char="-"/>
            </a:pPr>
            <a:endPar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Dual-brand protocols implemented to protect brand integrity.</a:t>
            </a:r>
          </a:p>
          <a:p>
            <a:endParaRPr lang="en-US" sz="700"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7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Asset Management Mindset:</a:t>
            </a: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Aleph Operates with an owner-first, fiduciary mindset.</a:t>
            </a:r>
          </a:p>
          <a:p>
            <a:pPr marL="171450" indent="-171450">
              <a:buFontTx/>
              <a:buChar char="-"/>
            </a:pPr>
            <a:endPar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FontTx/>
              <a:buChar char="-"/>
            </a:pPr>
            <a:r>
              <a:rPr lang="en-US" sz="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Focus on CapEx planning, long-term asset value, and sustainable profitability.</a:t>
            </a:r>
          </a:p>
        </p:txBody>
      </p:sp>
      <p:pic>
        <p:nvPicPr>
          <p:cNvPr id="3" name="Picture 2">
            <a:extLst>
              <a:ext uri="{FF2B5EF4-FFF2-40B4-BE49-F238E27FC236}">
                <a16:creationId xmlns:a16="http://schemas.microsoft.com/office/drawing/2014/main" id="{794DF78D-B779-B53E-2A17-8845E7AE1042}"/>
              </a:ext>
            </a:extLst>
          </p:cNvPr>
          <p:cNvPicPr>
            <a:picLocks noChangeAspect="1"/>
          </p:cNvPicPr>
          <p:nvPr/>
        </p:nvPicPr>
        <p:blipFill>
          <a:blip r:embed="rId4"/>
          <a:stretch>
            <a:fillRect/>
          </a:stretch>
        </p:blipFill>
        <p:spPr>
          <a:xfrm>
            <a:off x="201929" y="322262"/>
            <a:ext cx="228601" cy="228601"/>
          </a:xfrm>
          <a:prstGeom prst="rect">
            <a:avLst/>
          </a:prstGeom>
        </p:spPr>
      </p:pic>
      <p:pic>
        <p:nvPicPr>
          <p:cNvPr id="6" name="Picture 5">
            <a:extLst>
              <a:ext uri="{FF2B5EF4-FFF2-40B4-BE49-F238E27FC236}">
                <a16:creationId xmlns:a16="http://schemas.microsoft.com/office/drawing/2014/main" id="{045C92ED-1AE2-0A61-464A-8B301A27ADBA}"/>
              </a:ext>
            </a:extLst>
          </p:cNvPr>
          <p:cNvPicPr>
            <a:picLocks noChangeAspect="1"/>
          </p:cNvPicPr>
          <p:nvPr/>
        </p:nvPicPr>
        <p:blipFill>
          <a:blip r:embed="rId5"/>
          <a:stretch>
            <a:fillRect/>
          </a:stretch>
        </p:blipFill>
        <p:spPr>
          <a:xfrm>
            <a:off x="179682" y="917874"/>
            <a:ext cx="275826" cy="275826"/>
          </a:xfrm>
          <a:prstGeom prst="rect">
            <a:avLst/>
          </a:prstGeom>
        </p:spPr>
      </p:pic>
      <p:pic>
        <p:nvPicPr>
          <p:cNvPr id="7" name="Picture 6">
            <a:extLst>
              <a:ext uri="{FF2B5EF4-FFF2-40B4-BE49-F238E27FC236}">
                <a16:creationId xmlns:a16="http://schemas.microsoft.com/office/drawing/2014/main" id="{D7BF55A6-B3CE-B15D-8168-0D223D0C532B}"/>
              </a:ext>
            </a:extLst>
          </p:cNvPr>
          <p:cNvPicPr>
            <a:picLocks noChangeAspect="1"/>
          </p:cNvPicPr>
          <p:nvPr/>
        </p:nvPicPr>
        <p:blipFill>
          <a:blip r:embed="rId6"/>
          <a:stretch>
            <a:fillRect/>
          </a:stretch>
        </p:blipFill>
        <p:spPr>
          <a:xfrm>
            <a:off x="179705" y="1683884"/>
            <a:ext cx="250825" cy="250825"/>
          </a:xfrm>
          <a:prstGeom prst="rect">
            <a:avLst/>
          </a:prstGeom>
        </p:spPr>
      </p:pic>
      <p:pic>
        <p:nvPicPr>
          <p:cNvPr id="9" name="Picture 8">
            <a:extLst>
              <a:ext uri="{FF2B5EF4-FFF2-40B4-BE49-F238E27FC236}">
                <a16:creationId xmlns:a16="http://schemas.microsoft.com/office/drawing/2014/main" id="{7DA39E37-C4A5-704D-31EF-5B10AF1BA400}"/>
              </a:ext>
            </a:extLst>
          </p:cNvPr>
          <p:cNvPicPr>
            <a:picLocks noChangeAspect="1"/>
          </p:cNvPicPr>
          <p:nvPr/>
        </p:nvPicPr>
        <p:blipFill>
          <a:blip r:embed="rId7"/>
          <a:stretch>
            <a:fillRect/>
          </a:stretch>
        </p:blipFill>
        <p:spPr>
          <a:xfrm>
            <a:off x="154704" y="2430642"/>
            <a:ext cx="275826" cy="275826"/>
          </a:xfrm>
          <a:prstGeom prst="rect">
            <a:avLst/>
          </a:prstGeom>
        </p:spPr>
      </p:pic>
      <p:pic>
        <p:nvPicPr>
          <p:cNvPr id="10" name="Picture 2" descr="Visually searched image">
            <a:extLst>
              <a:ext uri="{FF2B5EF4-FFF2-40B4-BE49-F238E27FC236}">
                <a16:creationId xmlns:a16="http://schemas.microsoft.com/office/drawing/2014/main" id="{6E2871EA-AA16-D31E-F807-7982A901E1E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50" r="3395"/>
          <a:stretch/>
        </p:blipFill>
        <p:spPr bwMode="auto">
          <a:xfrm>
            <a:off x="3644900" y="1960349"/>
            <a:ext cx="2057400" cy="8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1000"/>
                                        <p:tgtEl>
                                          <p:spTgt spid="5">
                                            <p:txEl>
                                              <p:pRg st="8" end="8"/>
                                            </p:txEl>
                                          </p:spTgt>
                                        </p:tgtEl>
                                      </p:cBhvr>
                                    </p:animEffect>
                                    <p:anim calcmode="lin" valueType="num">
                                      <p:cBhvr>
                                        <p:cTn id="3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1000"/>
                                        <p:tgtEl>
                                          <p:spTgt spid="5">
                                            <p:txEl>
                                              <p:pRg st="10" end="10"/>
                                            </p:txEl>
                                          </p:spTgt>
                                        </p:tgtEl>
                                      </p:cBhvr>
                                    </p:animEffect>
                                    <p:anim calcmode="lin" valueType="num">
                                      <p:cBhvr>
                                        <p:cTn id="4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1000"/>
                                        <p:tgtEl>
                                          <p:spTgt spid="5">
                                            <p:txEl>
                                              <p:pRg st="12" end="12"/>
                                            </p:txEl>
                                          </p:spTgt>
                                        </p:tgtEl>
                                      </p:cBhvr>
                                    </p:animEffect>
                                    <p:anim calcmode="lin" valueType="num">
                                      <p:cBhvr>
                                        <p:cTn id="4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1000"/>
                                        <p:tgtEl>
                                          <p:spTgt spid="5">
                                            <p:txEl>
                                              <p:pRg st="13" end="13"/>
                                            </p:txEl>
                                          </p:spTgt>
                                        </p:tgtEl>
                                      </p:cBhvr>
                                    </p:animEffect>
                                    <p:anim calcmode="lin" valueType="num">
                                      <p:cBhvr>
                                        <p:cTn id="52"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5" end="15"/>
                                            </p:txEl>
                                          </p:spTgt>
                                        </p:tgtEl>
                                        <p:attrNameLst>
                                          <p:attrName>style.visibility</p:attrName>
                                        </p:attrNameLst>
                                      </p:cBhvr>
                                      <p:to>
                                        <p:strVal val="visible"/>
                                      </p:to>
                                    </p:set>
                                    <p:animEffect transition="in" filter="fade">
                                      <p:cBhvr>
                                        <p:cTn id="56" dur="1000"/>
                                        <p:tgtEl>
                                          <p:spTgt spid="5">
                                            <p:txEl>
                                              <p:pRg st="15" end="15"/>
                                            </p:txEl>
                                          </p:spTgt>
                                        </p:tgtEl>
                                      </p:cBhvr>
                                    </p:animEffect>
                                    <p:anim calcmode="lin" valueType="num">
                                      <p:cBhvr>
                                        <p:cTn id="57"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17" end="17"/>
                                            </p:txEl>
                                          </p:spTgt>
                                        </p:tgtEl>
                                        <p:attrNameLst>
                                          <p:attrName>style.visibility</p:attrName>
                                        </p:attrNameLst>
                                      </p:cBhvr>
                                      <p:to>
                                        <p:strVal val="visible"/>
                                      </p:to>
                                    </p:set>
                                    <p:animEffect transition="in" filter="fade">
                                      <p:cBhvr>
                                        <p:cTn id="61" dur="1000"/>
                                        <p:tgtEl>
                                          <p:spTgt spid="5">
                                            <p:txEl>
                                              <p:pRg st="17" end="17"/>
                                            </p:txEl>
                                          </p:spTgt>
                                        </p:tgtEl>
                                      </p:cBhvr>
                                    </p:animEffect>
                                    <p:anim calcmode="lin" valueType="num">
                                      <p:cBhvr>
                                        <p:cTn id="62"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19" end="19"/>
                                            </p:txEl>
                                          </p:spTgt>
                                        </p:tgtEl>
                                        <p:attrNameLst>
                                          <p:attrName>style.visibility</p:attrName>
                                        </p:attrNameLst>
                                      </p:cBhvr>
                                      <p:to>
                                        <p:strVal val="visible"/>
                                      </p:to>
                                    </p:set>
                                    <p:animEffect transition="in" filter="fade">
                                      <p:cBhvr>
                                        <p:cTn id="68" dur="1000"/>
                                        <p:tgtEl>
                                          <p:spTgt spid="5">
                                            <p:txEl>
                                              <p:pRg st="19" end="19"/>
                                            </p:txEl>
                                          </p:spTgt>
                                        </p:tgtEl>
                                      </p:cBhvr>
                                    </p:animEffect>
                                    <p:anim calcmode="lin" valueType="num">
                                      <p:cBhvr>
                                        <p:cTn id="69"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9" end="19"/>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
                                            <p:txEl>
                                              <p:pRg st="20" end="20"/>
                                            </p:txEl>
                                          </p:spTgt>
                                        </p:tgtEl>
                                        <p:attrNameLst>
                                          <p:attrName>style.visibility</p:attrName>
                                        </p:attrNameLst>
                                      </p:cBhvr>
                                      <p:to>
                                        <p:strVal val="visible"/>
                                      </p:to>
                                    </p:set>
                                    <p:animEffect transition="in" filter="fade">
                                      <p:cBhvr>
                                        <p:cTn id="73" dur="1000"/>
                                        <p:tgtEl>
                                          <p:spTgt spid="5">
                                            <p:txEl>
                                              <p:pRg st="20" end="20"/>
                                            </p:txEl>
                                          </p:spTgt>
                                        </p:tgtEl>
                                      </p:cBhvr>
                                    </p:animEffect>
                                    <p:anim calcmode="lin" valueType="num">
                                      <p:cBhvr>
                                        <p:cTn id="74" dur="1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20" end="20"/>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
                                            <p:txEl>
                                              <p:pRg st="22" end="22"/>
                                            </p:txEl>
                                          </p:spTgt>
                                        </p:tgtEl>
                                        <p:attrNameLst>
                                          <p:attrName>style.visibility</p:attrName>
                                        </p:attrNameLst>
                                      </p:cBhvr>
                                      <p:to>
                                        <p:strVal val="visible"/>
                                      </p:to>
                                    </p:set>
                                    <p:animEffect transition="in" filter="fade">
                                      <p:cBhvr>
                                        <p:cTn id="78" dur="1000"/>
                                        <p:tgtEl>
                                          <p:spTgt spid="5">
                                            <p:txEl>
                                              <p:pRg st="22" end="22"/>
                                            </p:txEl>
                                          </p:spTgt>
                                        </p:tgtEl>
                                      </p:cBhvr>
                                    </p:animEffect>
                                    <p:anim calcmode="lin" valueType="num">
                                      <p:cBhvr>
                                        <p:cTn id="79" dur="1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3FF1-0DAD-86BE-A531-EBA813BFA8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5582580-1481-CF07-BB38-4E885D4B6A49}"/>
              </a:ext>
            </a:extLst>
          </p:cNvPr>
          <p:cNvSpPr>
            <a:spLocks noGrp="1"/>
          </p:cNvSpPr>
          <p:nvPr>
            <p:ph type="body" sz="quarter" idx="11"/>
          </p:nvPr>
        </p:nvSpPr>
        <p:spPr>
          <a:xfrm>
            <a:off x="-546100" y="1350718"/>
            <a:ext cx="4305312" cy="276999"/>
          </a:xfrm>
        </p:spPr>
        <p:txBody>
          <a:bodyPr/>
          <a:lstStyle/>
          <a:p>
            <a:r>
              <a:rPr lang="en-US" sz="1800" b="0" dirty="0">
                <a:latin typeface="Helvetica Neue" panose="02000503000000020004" pitchFamily="2" charset="0"/>
                <a:ea typeface="Helvetica Neue" panose="02000503000000020004" pitchFamily="2" charset="0"/>
                <a:cs typeface="Helvetica Neue" panose="02000503000000020004" pitchFamily="2" charset="0"/>
              </a:rPr>
              <a:t>QUESTIONS?</a:t>
            </a:r>
          </a:p>
        </p:txBody>
      </p:sp>
    </p:spTree>
    <p:extLst>
      <p:ext uri="{BB962C8B-B14F-4D97-AF65-F5344CB8AC3E}">
        <p14:creationId xmlns:p14="http://schemas.microsoft.com/office/powerpoint/2010/main" val="373238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F21E8289C3F6409073D2DC791538A1" ma:contentTypeVersion="19" ma:contentTypeDescription="Create a new document." ma:contentTypeScope="" ma:versionID="f8921ffbc5950ffb363b9159b858664c">
  <xsd:schema xmlns:xsd="http://www.w3.org/2001/XMLSchema" xmlns:xs="http://www.w3.org/2001/XMLSchema" xmlns:p="http://schemas.microsoft.com/office/2006/metadata/properties" xmlns:ns2="e9a2dc1f-33cd-415f-8137-a0514d935797" xmlns:ns3="20585f71-0b21-4afb-ac27-83fbdb851c7d" targetNamespace="http://schemas.microsoft.com/office/2006/metadata/properties" ma:root="true" ma:fieldsID="47cacca7e42f8b588765413a26800d5d" ns2:_="" ns3:_="">
    <xsd:import namespace="e9a2dc1f-33cd-415f-8137-a0514d935797"/>
    <xsd:import namespace="20585f71-0b21-4afb-ac27-83fbdb851c7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2dc1f-33cd-415f-8137-a0514d9357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4f3aee1-b7c6-4d19-91f4-08853246322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585f71-0b21-4afb-ac27-83fbdb851c7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e4dc0d0-6240-46cc-9bd4-fdaad832a532}" ma:internalName="TaxCatchAll" ma:showField="CatchAllData" ma:web="20585f71-0b21-4afb-ac27-83fbdb851c7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2dc1f-33cd-415f-8137-a0514d935797">
      <Terms xmlns="http://schemas.microsoft.com/office/infopath/2007/PartnerControls"/>
    </lcf76f155ced4ddcb4097134ff3c332f>
    <TaxCatchAll xmlns="20585f71-0b21-4afb-ac27-83fbdb851c7d" xsi:nil="true"/>
  </documentManagement>
</p:properties>
</file>

<file path=customXml/itemProps1.xml><?xml version="1.0" encoding="utf-8"?>
<ds:datastoreItem xmlns:ds="http://schemas.openxmlformats.org/officeDocument/2006/customXml" ds:itemID="{9CC1F201-4C27-433D-A214-91D57BDAC25F}"/>
</file>

<file path=customXml/itemProps2.xml><?xml version="1.0" encoding="utf-8"?>
<ds:datastoreItem xmlns:ds="http://schemas.openxmlformats.org/officeDocument/2006/customXml" ds:itemID="{C5518867-68FE-4E91-AE17-52D0D7B57F35}"/>
</file>

<file path=customXml/itemProps3.xml><?xml version="1.0" encoding="utf-8"?>
<ds:datastoreItem xmlns:ds="http://schemas.openxmlformats.org/officeDocument/2006/customXml" ds:itemID="{ECEAABE5-76F2-49B0-924C-33F9499F5B19}"/>
</file>

<file path=docMetadata/LabelInfo.xml><?xml version="1.0" encoding="utf-8"?>
<clbl:labelList xmlns:clbl="http://schemas.microsoft.com/office/2020/mipLabelMetadata">
  <clbl:label id="{8dffdedd-d80c-42cf-8b00-dd05e156759f}" enabled="1" method="Privileged" siteId="{8288fdf2-0e8b-47a6-abbb-004395ecab56}" contentBits="3" removed="0"/>
</clbl:labelList>
</file>

<file path=docProps/app.xml><?xml version="1.0" encoding="utf-8"?>
<Properties xmlns="http://schemas.openxmlformats.org/officeDocument/2006/extended-properties" xmlns:vt="http://schemas.openxmlformats.org/officeDocument/2006/docPropsVTypes">
  <Template/>
  <TotalTime>0</TotalTime>
  <Words>517</Words>
  <Application>Microsoft Office PowerPoint</Application>
  <PresentationFormat>Custom</PresentationFormat>
  <Paragraphs>83</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 Neue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MANAGEMENT  TAILORED  TO FIT</dc:title>
  <dc:creator>clemence lormand</dc:creator>
  <cp:lastModifiedBy>Jad Shamseddin</cp:lastModifiedBy>
  <cp:revision>268</cp:revision>
  <cp:lastPrinted>2025-05-14T08:57:33Z</cp:lastPrinted>
  <dcterms:created xsi:type="dcterms:W3CDTF">2022-10-26T20:04:16Z</dcterms:created>
  <dcterms:modified xsi:type="dcterms:W3CDTF">2025-06-13T09:56:18Z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2022-10-26T00:00:00Z</vt:filetime>
  </property>
  <property fmtid="{D5CDD505-2E9C-101B-9397-08002B2CF9AE}" pid="3" name="Creator">
    <vt:lpwstr>Adobe InDesign 15.1 (Macintosh)</vt:lpwstr>
  </property>
  <property fmtid="{D5CDD505-2E9C-101B-9397-08002B2CF9AE}" pid="4" name="LastSaved">
    <vt:filetime>2022-10-26T00:00:00Z</vt:filetime>
  </property>
  <property fmtid="{D5CDD505-2E9C-101B-9397-08002B2CF9AE}" pid="5" name="MSIP_Label_8dffdedd-d80c-42cf-8b00-dd05e156759f_Enabled">
    <vt:lpwstr>true</vt:lpwstr>
  </property>
  <property fmtid="{D5CDD505-2E9C-101B-9397-08002B2CF9AE}" pid="6" name="MSIP_Label_8dffdedd-d80c-42cf-8b00-dd05e156759f_SetDate">
    <vt:lpwstr>2025-04-28T11:43:42Z</vt:lpwstr>
  </property>
  <property fmtid="{D5CDD505-2E9C-101B-9397-08002B2CF9AE}" pid="7" name="MSIP_Label_8dffdedd-d80c-42cf-8b00-dd05e156759f_Method">
    <vt:lpwstr>Privileged</vt:lpwstr>
  </property>
  <property fmtid="{D5CDD505-2E9C-101B-9397-08002B2CF9AE}" pid="8" name="MSIP_Label_8dffdedd-d80c-42cf-8b00-dd05e156759f_Name">
    <vt:lpwstr>Internal Information</vt:lpwstr>
  </property>
  <property fmtid="{D5CDD505-2E9C-101B-9397-08002B2CF9AE}" pid="9" name="MSIP_Label_8dffdedd-d80c-42cf-8b00-dd05e156759f_SiteId">
    <vt:lpwstr>8288fdf2-0e8b-47a6-abbb-004395ecab56</vt:lpwstr>
  </property>
  <property fmtid="{D5CDD505-2E9C-101B-9397-08002B2CF9AE}" pid="10" name="MSIP_Label_8dffdedd-d80c-42cf-8b00-dd05e156759f_ActionId">
    <vt:lpwstr>a6ebe72a-4f6c-48fe-bced-a2d7ff86bfd3</vt:lpwstr>
  </property>
  <property fmtid="{D5CDD505-2E9C-101B-9397-08002B2CF9AE}" pid="11" name="MSIP_Label_8dffdedd-d80c-42cf-8b00-dd05e156759f_ContentBits">
    <vt:lpwstr>3</vt:lpwstr>
  </property>
  <property fmtid="{D5CDD505-2E9C-101B-9397-08002B2CF9AE}" pid="12" name="ClassificationContentMarkingFooterLocations">
    <vt:lpwstr>Office Theme:10</vt:lpwstr>
  </property>
  <property fmtid="{D5CDD505-2E9C-101B-9397-08002B2CF9AE}" pid="13" name="ClassificationContentMarkingFooterText">
    <vt:lpwstr>Internal</vt:lpwstr>
  </property>
  <property fmtid="{D5CDD505-2E9C-101B-9397-08002B2CF9AE}" pid="14" name="ClassificationContentMarkingHeaderLocations">
    <vt:lpwstr>Office Theme:9</vt:lpwstr>
  </property>
  <property fmtid="{D5CDD505-2E9C-101B-9397-08002B2CF9AE}" pid="15" name="ClassificationContentMarkingHeaderText">
    <vt:lpwstr>Internal</vt:lpwstr>
  </property>
  <property fmtid="{D5CDD505-2E9C-101B-9397-08002B2CF9AE}" pid="16" name="ContentTypeId">
    <vt:lpwstr>0x010100F2F21E8289C3F6409073D2DC791538A1</vt:lpwstr>
  </property>
</Properties>
</file>