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sldIdLst>
    <p:sldId id="256" r:id="rId5"/>
    <p:sldId id="262" r:id="rId6"/>
    <p:sldId id="261" r:id="rId7"/>
    <p:sldId id="263" r:id="rId8"/>
    <p:sldId id="264" r:id="rId9"/>
    <p:sldId id="265" r:id="rId10"/>
    <p:sldId id="267" r:id="rId11"/>
    <p:sldId id="280" r:id="rId12"/>
    <p:sldId id="268" r:id="rId13"/>
    <p:sldId id="266" r:id="rId14"/>
    <p:sldId id="278" r:id="rId15"/>
    <p:sldId id="279" r:id="rId16"/>
    <p:sldId id="274" r:id="rId17"/>
    <p:sldId id="276" r:id="rId18"/>
    <p:sldId id="277" r:id="rId19"/>
    <p:sldId id="273" r:id="rId20"/>
    <p:sldId id="270" r:id="rId21"/>
  </p:sldIdLst>
  <p:sldSz cx="20104100" cy="11309350"/>
  <p:notesSz cx="10234613" cy="710406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11"/>
    <a:srgbClr val="0F4A4E"/>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6"/>
    <p:restoredTop sz="93020" autoAdjust="0"/>
  </p:normalViewPr>
  <p:slideViewPr>
    <p:cSldViewPr>
      <p:cViewPr varScale="1">
        <p:scale>
          <a:sx n="34" d="100"/>
          <a:sy n="34" d="100"/>
        </p:scale>
        <p:origin x="102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214" cy="356002"/>
          </a:xfrm>
          <a:prstGeom prst="rect">
            <a:avLst/>
          </a:prstGeom>
        </p:spPr>
        <p:txBody>
          <a:bodyPr vert="horz" lIns="50447" tIns="25224" rIns="50447" bIns="25224" rtlCol="0"/>
          <a:lstStyle>
            <a:lvl1pPr algn="l">
              <a:defRPr sz="700"/>
            </a:lvl1pPr>
          </a:lstStyle>
          <a:p>
            <a:endParaRPr lang="en-GB"/>
          </a:p>
        </p:txBody>
      </p:sp>
      <p:sp>
        <p:nvSpPr>
          <p:cNvPr id="3" name="Date Placeholder 2"/>
          <p:cNvSpPr>
            <a:spLocks noGrp="1"/>
          </p:cNvSpPr>
          <p:nvPr>
            <p:ph type="dt" idx="1"/>
          </p:nvPr>
        </p:nvSpPr>
        <p:spPr>
          <a:xfrm>
            <a:off x="5796975" y="0"/>
            <a:ext cx="4435214" cy="356002"/>
          </a:xfrm>
          <a:prstGeom prst="rect">
            <a:avLst/>
          </a:prstGeom>
        </p:spPr>
        <p:txBody>
          <a:bodyPr vert="horz" lIns="50447" tIns="25224" rIns="50447" bIns="25224" rtlCol="0"/>
          <a:lstStyle>
            <a:lvl1pPr algn="r">
              <a:defRPr sz="700"/>
            </a:lvl1pPr>
          </a:lstStyle>
          <a:p>
            <a:fld id="{6655F0E6-6234-41E1-B4BB-D168CF219397}" type="datetimeFigureOut">
              <a:rPr lang="en-GB" smtClean="0"/>
              <a:t>10/06/2025</a:t>
            </a:fld>
            <a:endParaRPr lang="en-GB"/>
          </a:p>
        </p:txBody>
      </p:sp>
      <p:sp>
        <p:nvSpPr>
          <p:cNvPr id="4" name="Slide Image Placeholder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50447" tIns="25224" rIns="50447" bIns="25224" rtlCol="0" anchor="ctr"/>
          <a:lstStyle/>
          <a:p>
            <a:endParaRPr lang="en-GB"/>
          </a:p>
        </p:txBody>
      </p:sp>
      <p:sp>
        <p:nvSpPr>
          <p:cNvPr id="5" name="Notes Placeholder 4"/>
          <p:cNvSpPr>
            <a:spLocks noGrp="1"/>
          </p:cNvSpPr>
          <p:nvPr>
            <p:ph type="body" sz="quarter" idx="3"/>
          </p:nvPr>
        </p:nvSpPr>
        <p:spPr>
          <a:xfrm>
            <a:off x="1023139" y="3418407"/>
            <a:ext cx="8188337" cy="2798147"/>
          </a:xfrm>
          <a:prstGeom prst="rect">
            <a:avLst/>
          </a:prstGeom>
        </p:spPr>
        <p:txBody>
          <a:bodyPr vert="horz" lIns="50447" tIns="25224" rIns="50447" bIns="252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48062"/>
            <a:ext cx="4435214" cy="356001"/>
          </a:xfrm>
          <a:prstGeom prst="rect">
            <a:avLst/>
          </a:prstGeom>
        </p:spPr>
        <p:txBody>
          <a:bodyPr vert="horz" lIns="50447" tIns="25224" rIns="50447" bIns="25224" rtlCol="0" anchor="b"/>
          <a:lstStyle>
            <a:lvl1pPr algn="l">
              <a:defRPr sz="700"/>
            </a:lvl1pPr>
          </a:lstStyle>
          <a:p>
            <a:endParaRPr lang="en-GB"/>
          </a:p>
        </p:txBody>
      </p:sp>
      <p:sp>
        <p:nvSpPr>
          <p:cNvPr id="7" name="Slide Number Placeholder 6"/>
          <p:cNvSpPr>
            <a:spLocks noGrp="1"/>
          </p:cNvSpPr>
          <p:nvPr>
            <p:ph type="sldNum" sz="quarter" idx="5"/>
          </p:nvPr>
        </p:nvSpPr>
        <p:spPr>
          <a:xfrm>
            <a:off x="5796975" y="6748062"/>
            <a:ext cx="4435214" cy="356001"/>
          </a:xfrm>
          <a:prstGeom prst="rect">
            <a:avLst/>
          </a:prstGeom>
        </p:spPr>
        <p:txBody>
          <a:bodyPr vert="horz" lIns="50447" tIns="25224" rIns="50447" bIns="25224" rtlCol="0" anchor="b"/>
          <a:lstStyle>
            <a:lvl1pPr algn="r">
              <a:defRPr sz="700"/>
            </a:lvl1pPr>
          </a:lstStyle>
          <a:p>
            <a:fld id="{93008A53-0AD7-4A51-9DB8-8D7117AA06FF}" type="slidenum">
              <a:rPr lang="en-GB" smtClean="0"/>
              <a:t>‹#›</a:t>
            </a:fld>
            <a:endParaRPr lang="en-GB"/>
          </a:p>
        </p:txBody>
      </p:sp>
    </p:spTree>
    <p:extLst>
      <p:ext uri="{BB962C8B-B14F-4D97-AF65-F5344CB8AC3E}">
        <p14:creationId xmlns:p14="http://schemas.microsoft.com/office/powerpoint/2010/main" val="2280544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008A53-0AD7-4A51-9DB8-8D7117AA06FF}" type="slidenum">
              <a:rPr lang="en-GB" smtClean="0"/>
              <a:t>1</a:t>
            </a:fld>
            <a:endParaRPr lang="en-GB"/>
          </a:p>
        </p:txBody>
      </p:sp>
    </p:spTree>
    <p:extLst>
      <p:ext uri="{BB962C8B-B14F-4D97-AF65-F5344CB8AC3E}">
        <p14:creationId xmlns:p14="http://schemas.microsoft.com/office/powerpoint/2010/main" val="1525598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700" dirty="0">
                <a:latin typeface="Times New Roman" panose="02020603050405020304" pitchFamily="18" charset="0"/>
                <a:ea typeface="Calibri" panose="020F0502020204030204" pitchFamily="34" charset="0"/>
              </a:rPr>
              <a:t>The chains tell us that they’re scheduled to open 304 hotels and resorts this year and next, that’s 100 up on the expectations for 2024 and 2025, and three and a half times what opened in the last two years.  It’s good to be optimistic about growth, but when one considers that (according to the data that the chains themselves provided) some 20 per cent of those hotels that are due to open by the end of next year are </a:t>
            </a:r>
            <a:r>
              <a:rPr lang="en-GB" sz="700" u="sng" dirty="0">
                <a:latin typeface="Times New Roman" panose="02020603050405020304" pitchFamily="18" charset="0"/>
                <a:ea typeface="Calibri" panose="020F0502020204030204" pitchFamily="34" charset="0"/>
              </a:rPr>
              <a:t>not yet under construction</a:t>
            </a:r>
            <a:r>
              <a:rPr lang="en-GB" sz="700" dirty="0">
                <a:latin typeface="Times New Roman" panose="02020603050405020304" pitchFamily="18" charset="0"/>
                <a:ea typeface="Calibri" panose="020F0502020204030204" pitchFamily="34" charset="0"/>
              </a:rPr>
              <a:t>, that optimism may be just a tad over-egged?   </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10</a:t>
            </a:fld>
            <a:endParaRPr lang="en-GB"/>
          </a:p>
        </p:txBody>
      </p:sp>
    </p:spTree>
    <p:extLst>
      <p:ext uri="{BB962C8B-B14F-4D97-AF65-F5344CB8AC3E}">
        <p14:creationId xmlns:p14="http://schemas.microsoft.com/office/powerpoint/2010/main" val="154875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1886-A508-28E9-A538-D4115A5F2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2F6AC-806B-DD26-F2AE-644EEEB97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4E857-1914-D234-1BB1-AEEF981D49C6}"/>
              </a:ext>
            </a:extLst>
          </p:cNvPr>
          <p:cNvSpPr>
            <a:spLocks noGrp="1"/>
          </p:cNvSpPr>
          <p:nvPr>
            <p:ph type="body" idx="1"/>
          </p:nvPr>
        </p:nvSpPr>
        <p:spPr/>
        <p:txBody>
          <a:bodyPr/>
          <a:lstStyle/>
          <a:p>
            <a:r>
              <a:rPr lang="en-GB" sz="700" dirty="0">
                <a:latin typeface="Times New Roman" panose="02020603050405020304" pitchFamily="18" charset="0"/>
                <a:ea typeface="Calibri" panose="020F0502020204030204" pitchFamily="34" charset="0"/>
              </a:rPr>
              <a:t>This is where the chains anticipate they will open hotels in 2025 and 2026, with an interesting stretch of yellow, which is countries with no anticipated openings – mirroring exactly the coup belt, plus Libya, Central Africa Republic and Sudan, not known for their stability, and some tiny ones like Burundi, Lesotho and Eswatini.</a:t>
            </a:r>
            <a:endParaRPr lang="en-GB" dirty="0"/>
          </a:p>
        </p:txBody>
      </p:sp>
      <p:sp>
        <p:nvSpPr>
          <p:cNvPr id="4" name="Slide Number Placeholder 3">
            <a:extLst>
              <a:ext uri="{FF2B5EF4-FFF2-40B4-BE49-F238E27FC236}">
                <a16:creationId xmlns:a16="http://schemas.microsoft.com/office/drawing/2014/main" id="{E1EF70F7-4660-A713-0703-147F01C8D7F8}"/>
              </a:ext>
            </a:extLst>
          </p:cNvPr>
          <p:cNvSpPr>
            <a:spLocks noGrp="1"/>
          </p:cNvSpPr>
          <p:nvPr>
            <p:ph type="sldNum" sz="quarter" idx="5"/>
          </p:nvPr>
        </p:nvSpPr>
        <p:spPr/>
        <p:txBody>
          <a:bodyPr/>
          <a:lstStyle/>
          <a:p>
            <a:fld id="{93008A53-0AD7-4A51-9DB8-8D7117AA06FF}" type="slidenum">
              <a:rPr lang="en-GB" smtClean="0"/>
              <a:t>11</a:t>
            </a:fld>
            <a:endParaRPr lang="en-GB"/>
          </a:p>
        </p:txBody>
      </p:sp>
    </p:spTree>
    <p:extLst>
      <p:ext uri="{BB962C8B-B14F-4D97-AF65-F5344CB8AC3E}">
        <p14:creationId xmlns:p14="http://schemas.microsoft.com/office/powerpoint/2010/main" val="59197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B2794-D8C7-1B23-36A2-4D2BDD809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EF8C8-5F5D-1E76-C2D9-807D4B7D4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A67CC-4AC4-D0F6-5665-C398699AB50D}"/>
              </a:ext>
            </a:extLst>
          </p:cNvPr>
          <p:cNvSpPr>
            <a:spLocks noGrp="1"/>
          </p:cNvSpPr>
          <p:nvPr>
            <p:ph type="body" idx="1"/>
          </p:nvPr>
        </p:nvSpPr>
        <p:spPr/>
        <p:txBody>
          <a:bodyPr/>
          <a:lstStyle/>
          <a:p>
            <a:r>
              <a:rPr lang="en-GB" sz="700" dirty="0"/>
              <a:t>Egypt</a:t>
            </a:r>
            <a:r>
              <a:rPr lang="en-GB" dirty="0"/>
              <a:t> </a:t>
            </a:r>
            <a:r>
              <a:rPr lang="en-GB" sz="700" dirty="0"/>
              <a:t>46</a:t>
            </a:r>
            <a:r>
              <a:rPr lang="en-GB" dirty="0"/>
              <a:t> – 25 in Cairo</a:t>
            </a:r>
          </a:p>
          <a:p>
            <a:r>
              <a:rPr lang="en-GB" sz="700" dirty="0"/>
              <a:t>Morocco</a:t>
            </a:r>
            <a:r>
              <a:rPr lang="en-GB" dirty="0"/>
              <a:t> </a:t>
            </a:r>
            <a:r>
              <a:rPr lang="en-GB" sz="700" dirty="0"/>
              <a:t>35</a:t>
            </a:r>
            <a:r>
              <a:rPr lang="en-GB" dirty="0"/>
              <a:t> – 14 Casablanca, 6 Marrakech</a:t>
            </a:r>
          </a:p>
          <a:p>
            <a:r>
              <a:rPr lang="en-GB" sz="700" dirty="0"/>
              <a:t>Nigeria</a:t>
            </a:r>
            <a:r>
              <a:rPr lang="en-GB" dirty="0"/>
              <a:t> </a:t>
            </a:r>
            <a:r>
              <a:rPr lang="en-GB" sz="700" dirty="0"/>
              <a:t>29</a:t>
            </a:r>
            <a:r>
              <a:rPr lang="en-GB" dirty="0"/>
              <a:t> – 17 Lagos</a:t>
            </a:r>
          </a:p>
          <a:p>
            <a:r>
              <a:rPr lang="en-GB" sz="700" dirty="0"/>
              <a:t>Ethiopia</a:t>
            </a:r>
            <a:r>
              <a:rPr lang="en-GB" dirty="0"/>
              <a:t> </a:t>
            </a:r>
            <a:r>
              <a:rPr lang="en-GB" sz="700" dirty="0"/>
              <a:t>25</a:t>
            </a:r>
            <a:r>
              <a:rPr lang="en-GB" dirty="0"/>
              <a:t> – 15 Addis</a:t>
            </a:r>
          </a:p>
          <a:p>
            <a:r>
              <a:rPr lang="en-GB" sz="700" dirty="0"/>
              <a:t>South Africa</a:t>
            </a:r>
            <a:r>
              <a:rPr lang="en-GB" dirty="0"/>
              <a:t> </a:t>
            </a:r>
            <a:r>
              <a:rPr lang="en-GB" sz="700" dirty="0"/>
              <a:t>23</a:t>
            </a:r>
            <a:r>
              <a:rPr lang="en-GB" dirty="0"/>
              <a:t> – 9 Cape Town </a:t>
            </a:r>
          </a:p>
          <a:p>
            <a:r>
              <a:rPr lang="en-GB" sz="700" dirty="0"/>
              <a:t>Kenya</a:t>
            </a:r>
            <a:r>
              <a:rPr lang="en-GB" dirty="0"/>
              <a:t> </a:t>
            </a:r>
            <a:r>
              <a:rPr lang="en-GB" sz="700" dirty="0"/>
              <a:t>16</a:t>
            </a:r>
            <a:r>
              <a:rPr lang="en-GB" dirty="0"/>
              <a:t> – 8 Nairobi</a:t>
            </a:r>
          </a:p>
          <a:p>
            <a:r>
              <a:rPr lang="en-GB" sz="700" dirty="0"/>
              <a:t>Tanzania</a:t>
            </a:r>
            <a:r>
              <a:rPr lang="en-GB" dirty="0"/>
              <a:t> </a:t>
            </a:r>
            <a:r>
              <a:rPr lang="en-GB" sz="700" dirty="0"/>
              <a:t>16</a:t>
            </a:r>
            <a:r>
              <a:rPr lang="en-GB" dirty="0"/>
              <a:t> – 10 Zanzibar</a:t>
            </a:r>
          </a:p>
          <a:p>
            <a:r>
              <a:rPr lang="en-GB" sz="700" dirty="0"/>
              <a:t>Ghana</a:t>
            </a:r>
            <a:r>
              <a:rPr lang="en-GB" dirty="0"/>
              <a:t> </a:t>
            </a:r>
            <a:r>
              <a:rPr lang="en-GB" sz="700" dirty="0"/>
              <a:t>13</a:t>
            </a:r>
            <a:r>
              <a:rPr lang="en-GB" dirty="0"/>
              <a:t> – 10 Accra</a:t>
            </a:r>
          </a:p>
          <a:p>
            <a:r>
              <a:rPr lang="en-GB" sz="700" dirty="0"/>
              <a:t>Tunisia</a:t>
            </a:r>
            <a:r>
              <a:rPr lang="en-GB" dirty="0"/>
              <a:t> </a:t>
            </a:r>
            <a:r>
              <a:rPr lang="en-GB" sz="700" dirty="0"/>
              <a:t>12</a:t>
            </a:r>
            <a:r>
              <a:rPr lang="en-GB" dirty="0"/>
              <a:t> - spread</a:t>
            </a:r>
          </a:p>
          <a:p>
            <a:r>
              <a:rPr lang="en-GB" sz="700" dirty="0"/>
              <a:t>Côte d’Ivoire</a:t>
            </a:r>
            <a:r>
              <a:rPr lang="en-GB" dirty="0"/>
              <a:t> </a:t>
            </a:r>
            <a:r>
              <a:rPr lang="en-GB" sz="700" dirty="0"/>
              <a:t>9</a:t>
            </a:r>
            <a:r>
              <a:rPr lang="en-GB" dirty="0"/>
              <a:t> – 7 Abidjan</a:t>
            </a:r>
          </a:p>
        </p:txBody>
      </p:sp>
      <p:sp>
        <p:nvSpPr>
          <p:cNvPr id="4" name="Slide Number Placeholder 3">
            <a:extLst>
              <a:ext uri="{FF2B5EF4-FFF2-40B4-BE49-F238E27FC236}">
                <a16:creationId xmlns:a16="http://schemas.microsoft.com/office/drawing/2014/main" id="{F49696F0-85FA-D1D0-6410-8031A6F8DE02}"/>
              </a:ext>
            </a:extLst>
          </p:cNvPr>
          <p:cNvSpPr>
            <a:spLocks noGrp="1"/>
          </p:cNvSpPr>
          <p:nvPr>
            <p:ph type="sldNum" sz="quarter" idx="5"/>
          </p:nvPr>
        </p:nvSpPr>
        <p:spPr/>
        <p:txBody>
          <a:bodyPr/>
          <a:lstStyle/>
          <a:p>
            <a:fld id="{93008A53-0AD7-4A51-9DB8-8D7117AA06FF}" type="slidenum">
              <a:rPr lang="en-GB" smtClean="0"/>
              <a:t>12</a:t>
            </a:fld>
            <a:endParaRPr lang="en-GB"/>
          </a:p>
        </p:txBody>
      </p:sp>
    </p:spTree>
    <p:extLst>
      <p:ext uri="{BB962C8B-B14F-4D97-AF65-F5344CB8AC3E}">
        <p14:creationId xmlns:p14="http://schemas.microsoft.com/office/powerpoint/2010/main" val="428500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04474">
              <a:defRPr/>
            </a:pPr>
            <a:r>
              <a:rPr lang="en-US" dirty="0"/>
              <a:t>Here’s a different way of looking at the numbers.  Lodging Econometrics report that the global pipeline at the end of 2023 was about 15,200 hotels, and that about 2,000 properties opened in 2024.  That’s 13%.  So at 11% of pipeline properties opening, we weren’t so darned far away, were we?</a:t>
            </a:r>
          </a:p>
          <a:p>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13</a:t>
            </a:fld>
            <a:endParaRPr lang="en-GB"/>
          </a:p>
        </p:txBody>
      </p:sp>
    </p:spTree>
    <p:extLst>
      <p:ext uri="{BB962C8B-B14F-4D97-AF65-F5344CB8AC3E}">
        <p14:creationId xmlns:p14="http://schemas.microsoft.com/office/powerpoint/2010/main" val="269148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historical figures – 2019 still stands out as the benchmark to aspire to, whatever measure we use.</a:t>
            </a:r>
          </a:p>
          <a:p>
            <a:endParaRPr lang="en-GB" dirty="0"/>
          </a:p>
          <a:p>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14</a:t>
            </a:fld>
            <a:endParaRPr lang="en-GB"/>
          </a:p>
        </p:txBody>
      </p:sp>
    </p:spTree>
    <p:extLst>
      <p:ext uri="{BB962C8B-B14F-4D97-AF65-F5344CB8AC3E}">
        <p14:creationId xmlns:p14="http://schemas.microsoft.com/office/powerpoint/2010/main" val="4058874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15</a:t>
            </a:fld>
            <a:endParaRPr lang="en-GB"/>
          </a:p>
        </p:txBody>
      </p:sp>
    </p:spTree>
    <p:extLst>
      <p:ext uri="{BB962C8B-B14F-4D97-AF65-F5344CB8AC3E}">
        <p14:creationId xmlns:p14="http://schemas.microsoft.com/office/powerpoint/2010/main" val="1643340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nub.. Where are the hotspots?  Depends entirely on your perception of and appetite for risk, no?  Follow the crowd to where it happens – or rather where it’s supposed to happen – or jump in as a pioneer?  Is the fact that there are no pipeline hotels in 12 out of 54 countries – almost a quarter – an opportunity or a bridge too far?  The investors at this conference are the ones to answer that everlasting question!</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16</a:t>
            </a:fld>
            <a:endParaRPr lang="en-GB"/>
          </a:p>
        </p:txBody>
      </p:sp>
    </p:spTree>
    <p:extLst>
      <p:ext uri="{BB962C8B-B14F-4D97-AF65-F5344CB8AC3E}">
        <p14:creationId xmlns:p14="http://schemas.microsoft.com/office/powerpoint/2010/main" val="334871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listening, you can download the 2025 pipeline report here.</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17</a:t>
            </a:fld>
            <a:endParaRPr lang="en-GB"/>
          </a:p>
        </p:txBody>
      </p:sp>
    </p:spTree>
    <p:extLst>
      <p:ext uri="{BB962C8B-B14F-4D97-AF65-F5344CB8AC3E}">
        <p14:creationId xmlns:p14="http://schemas.microsoft.com/office/powerpoint/2010/main" val="62099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 intro</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2</a:t>
            </a:fld>
            <a:endParaRPr lang="en-GB"/>
          </a:p>
        </p:txBody>
      </p:sp>
    </p:spTree>
    <p:extLst>
      <p:ext uri="{BB962C8B-B14F-4D97-AF65-F5344CB8AC3E}">
        <p14:creationId xmlns:p14="http://schemas.microsoft.com/office/powerpoint/2010/main" val="341083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predominance of two regions – North Africa, which is only 4 countries out of 5, and West Africa, with 13/16.  Not much happening in Central Africa – unsurprising given the instability of several countries there.</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3</a:t>
            </a:fld>
            <a:endParaRPr lang="en-GB"/>
          </a:p>
        </p:txBody>
      </p:sp>
    </p:spTree>
    <p:extLst>
      <p:ext uri="{BB962C8B-B14F-4D97-AF65-F5344CB8AC3E}">
        <p14:creationId xmlns:p14="http://schemas.microsoft.com/office/powerpoint/2010/main" val="424800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countries – Egypt dominates as usual, with 25% of the entire pipeline projects, and 35% of pipeline rooms.  Cape Verde makes it into #5, despite the fewer projects – largest average size, BBBs.</a:t>
            </a:r>
          </a:p>
          <a:p>
            <a:endParaRPr lang="en-US" dirty="0"/>
          </a:p>
          <a:p>
            <a:r>
              <a:rPr lang="en-US" dirty="0"/>
              <a:t>Tanzania is there, it includes Zanzibar, which is one of the current hotspots.  When it comes to resort pipelines in Africa, Zanzibar comes in at #3, after Sharm El Sheikh and Boa Vista (Cape Verde)</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4</a:t>
            </a:fld>
            <a:endParaRPr lang="en-GB"/>
          </a:p>
        </p:txBody>
      </p:sp>
    </p:spTree>
    <p:extLst>
      <p:ext uri="{BB962C8B-B14F-4D97-AF65-F5344CB8AC3E}">
        <p14:creationId xmlns:p14="http://schemas.microsoft.com/office/powerpoint/2010/main" val="147402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Who’s signing these deals – as Egypt dominates the where, Marriott dominates the who. With almost 30% of the total pipeline.</a:t>
            </a:r>
          </a:p>
          <a:p>
            <a:endParaRPr lang="en-US" dirty="0"/>
          </a:p>
          <a:p>
            <a:r>
              <a:rPr lang="en-US" dirty="0"/>
              <a:t>The big 5 are, well, the big 5 in the pipeline.</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5</a:t>
            </a:fld>
            <a:endParaRPr lang="en-GB"/>
          </a:p>
        </p:txBody>
      </p:sp>
    </p:spTree>
    <p:extLst>
      <p:ext uri="{BB962C8B-B14F-4D97-AF65-F5344CB8AC3E}">
        <p14:creationId xmlns:p14="http://schemas.microsoft.com/office/powerpoint/2010/main" val="120375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my focus this year is not just on the pipeline, but on what’s actually happening here in Africa.</a:t>
            </a:r>
          </a:p>
          <a:p>
            <a:endParaRPr lang="en-US" dirty="0"/>
          </a:p>
          <a:p>
            <a:r>
              <a:rPr lang="en-US" dirty="0"/>
              <a:t>This chart shows the percentage of the pipeline hotels that actually opened on time.  By “on time” I mean in the year that the chains anticipated they were going to open, according to the data they provided.  So the blue bar is anticipation, the orange bar is achievement, progress towards the holy grail of NUG.  2019 – 75%.  No surprise that 2020 to 2022 were pretty dire, but it’s a struggle to understand why 2023 was so bad.  We got better last year, with 59 hotels and resorts opening, out an anticipated 157.</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6</a:t>
            </a:fld>
            <a:endParaRPr lang="en-GB"/>
          </a:p>
        </p:txBody>
      </p:sp>
    </p:spTree>
    <p:extLst>
      <p:ext uri="{BB962C8B-B14F-4D97-AF65-F5344CB8AC3E}">
        <p14:creationId xmlns:p14="http://schemas.microsoft.com/office/powerpoint/2010/main" val="304420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59 hotels and resorts, 21 countries.</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7</a:t>
            </a:fld>
            <a:endParaRPr lang="en-GB"/>
          </a:p>
        </p:txBody>
      </p:sp>
    </p:spTree>
    <p:extLst>
      <p:ext uri="{BB962C8B-B14F-4D97-AF65-F5344CB8AC3E}">
        <p14:creationId xmlns:p14="http://schemas.microsoft.com/office/powerpoint/2010/main" val="175926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BE58A-9815-9F34-65BA-CA031F6DD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11166-186A-76CC-6A81-7F5E0A6BB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4E28D-C905-2999-1030-BF8E652FEC4B}"/>
              </a:ext>
            </a:extLst>
          </p:cNvPr>
          <p:cNvSpPr>
            <a:spLocks noGrp="1"/>
          </p:cNvSpPr>
          <p:nvPr>
            <p:ph type="body" idx="1"/>
          </p:nvPr>
        </p:nvSpPr>
        <p:spPr/>
        <p:txBody>
          <a:bodyPr/>
          <a:lstStyle/>
          <a:p>
            <a:r>
              <a:rPr lang="en-US" dirty="0"/>
              <a:t>Maybe a bit easier to see, with Morocco taking top spot (10), Kenya and Tanzania in joint 2</a:t>
            </a:r>
            <a:r>
              <a:rPr lang="en-US" baseline="30000" dirty="0"/>
              <a:t>nd</a:t>
            </a:r>
            <a:r>
              <a:rPr lang="en-US" dirty="0"/>
              <a:t> place (7), but Egypt lacking behind despite its dominance of the pipeline.</a:t>
            </a:r>
            <a:endParaRPr lang="en-GB" dirty="0"/>
          </a:p>
        </p:txBody>
      </p:sp>
      <p:sp>
        <p:nvSpPr>
          <p:cNvPr id="4" name="Slide Number Placeholder 3">
            <a:extLst>
              <a:ext uri="{FF2B5EF4-FFF2-40B4-BE49-F238E27FC236}">
                <a16:creationId xmlns:a16="http://schemas.microsoft.com/office/drawing/2014/main" id="{4FE0DE7B-A094-240F-0621-C4E5B38AEE7E}"/>
              </a:ext>
            </a:extLst>
          </p:cNvPr>
          <p:cNvSpPr>
            <a:spLocks noGrp="1"/>
          </p:cNvSpPr>
          <p:nvPr>
            <p:ph type="sldNum" sz="quarter" idx="5"/>
          </p:nvPr>
        </p:nvSpPr>
        <p:spPr/>
        <p:txBody>
          <a:bodyPr/>
          <a:lstStyle/>
          <a:p>
            <a:fld id="{93008A53-0AD7-4A51-9DB8-8D7117AA06FF}" type="slidenum">
              <a:rPr lang="en-GB" smtClean="0"/>
              <a:t>8</a:t>
            </a:fld>
            <a:endParaRPr lang="en-GB"/>
          </a:p>
        </p:txBody>
      </p:sp>
    </p:spTree>
    <p:extLst>
      <p:ext uri="{BB962C8B-B14F-4D97-AF65-F5344CB8AC3E}">
        <p14:creationId xmlns:p14="http://schemas.microsoft.com/office/powerpoint/2010/main" val="379317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split between city hotels and resorts is pretty even. Although in the pipeline, the resorts are about 30% of the total (and city hotels are most of the rest), they accounted for 46% of total openings – the chains are opening more resorts proportionately.  Why?  I am sure there are resort-focused sessions on the agenda, you can debate that question there.</a:t>
            </a:r>
            <a:endParaRPr lang="en-GB" dirty="0"/>
          </a:p>
        </p:txBody>
      </p:sp>
      <p:sp>
        <p:nvSpPr>
          <p:cNvPr id="4" name="Slide Number Placeholder 3"/>
          <p:cNvSpPr>
            <a:spLocks noGrp="1"/>
          </p:cNvSpPr>
          <p:nvPr>
            <p:ph type="sldNum" sz="quarter" idx="5"/>
          </p:nvPr>
        </p:nvSpPr>
        <p:spPr/>
        <p:txBody>
          <a:bodyPr/>
          <a:lstStyle/>
          <a:p>
            <a:fld id="{93008A53-0AD7-4A51-9DB8-8D7117AA06FF}" type="slidenum">
              <a:rPr lang="en-GB" smtClean="0"/>
              <a:t>9</a:t>
            </a:fld>
            <a:endParaRPr lang="en-GB"/>
          </a:p>
        </p:txBody>
      </p:sp>
    </p:spTree>
    <p:extLst>
      <p:ext uri="{BB962C8B-B14F-4D97-AF65-F5344CB8AC3E}">
        <p14:creationId xmlns:p14="http://schemas.microsoft.com/office/powerpoint/2010/main" val="181986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11100" b="1" i="0">
                <a:solidFill>
                  <a:schemeClr val="tx1"/>
                </a:solidFill>
                <a:latin typeface="Calibri"/>
                <a:cs typeface="Calibri"/>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1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3364193" y="1080625"/>
            <a:ext cx="8806815" cy="1708160"/>
          </a:xfrm>
        </p:spPr>
        <p:txBody>
          <a:bodyPr lIns="0" tIns="0" rIns="0" bIns="0"/>
          <a:lstStyle>
            <a:lvl1pPr>
              <a:defRPr sz="11100" b="1" i="0">
                <a:solidFill>
                  <a:schemeClr val="tx1"/>
                </a:solidFill>
                <a:latin typeface="Calibri"/>
                <a:cs typeface="Calibri"/>
              </a:defRPr>
            </a:lvl1pPr>
          </a:lstStyle>
          <a:p>
            <a:pPr marL="12700">
              <a:spcBef>
                <a:spcPts val="130"/>
              </a:spcBef>
            </a:pPr>
            <a:r>
              <a:rPr lang="en-US" sz="11100" spc="994" dirty="0">
                <a:solidFill>
                  <a:srgbClr val="0F4A4E"/>
                </a:solidFill>
                <a:latin typeface="Outfit" pitchFamily="2" charset="0"/>
              </a:rPr>
              <a:t>HEADING</a:t>
            </a:r>
          </a:p>
        </p:txBody>
      </p:sp>
      <p:sp>
        <p:nvSpPr>
          <p:cNvPr id="3" name="Holder 3"/>
          <p:cNvSpPr>
            <a:spLocks noGrp="1"/>
          </p:cNvSpPr>
          <p:nvPr>
            <p:ph sz="half" idx="2"/>
          </p:nvPr>
        </p:nvSpPr>
        <p:spPr>
          <a:xfrm>
            <a:off x="3364193" y="4179688"/>
            <a:ext cx="6468746" cy="5935980"/>
          </a:xfrm>
          <a:prstGeom prst="rect">
            <a:avLst/>
          </a:prstGeom>
        </p:spPr>
        <p:txBody>
          <a:bodyPr wrap="square" lIns="0" tIns="0" rIns="0" bIns="0">
            <a:spAutoFit/>
          </a:bodyPr>
          <a:lstStyle>
            <a:lvl1pPr>
              <a:defRPr b="0" i="0">
                <a:solidFill>
                  <a:schemeClr val="tx1"/>
                </a:solidFill>
              </a:defRPr>
            </a:lvl1pPr>
          </a:lstStyle>
          <a:p>
            <a:pPr marL="0" algn="l" rtl="0"/>
            <a:endParaRPr dirty="0"/>
          </a:p>
        </p:txBody>
      </p:sp>
      <p:sp>
        <p:nvSpPr>
          <p:cNvPr id="4" name="Holder 4"/>
          <p:cNvSpPr>
            <a:spLocks noGrp="1"/>
          </p:cNvSpPr>
          <p:nvPr>
            <p:ph sz="half" idx="3"/>
          </p:nvPr>
        </p:nvSpPr>
        <p:spPr>
          <a:xfrm>
            <a:off x="10353611" y="3575176"/>
            <a:ext cx="7089839" cy="6490145"/>
          </a:xfrm>
          <a:prstGeom prst="rect">
            <a:avLst/>
          </a:prstGeom>
        </p:spPr>
        <p:txBody>
          <a:bodyPr wrap="square" lIns="0" tIns="0" rIns="0" bIns="0">
            <a:spAutoFit/>
          </a:bodyPr>
          <a:lstStyle>
            <a:lvl1pPr>
              <a:defRPr/>
            </a:lvl1pPr>
          </a:lstStyle>
          <a:p>
            <a:pPr marL="0" algn="l" rtl="0"/>
            <a:endParaRPr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object 4">
            <a:extLst>
              <a:ext uri="{FF2B5EF4-FFF2-40B4-BE49-F238E27FC236}">
                <a16:creationId xmlns:a16="http://schemas.microsoft.com/office/drawing/2014/main" id="{C02008CE-F778-F735-DC92-C279BBA8F64A}"/>
              </a:ext>
            </a:extLst>
          </p:cNvPr>
          <p:cNvSpPr txBox="1"/>
          <p:nvPr userDrawn="1"/>
        </p:nvSpPr>
        <p:spPr>
          <a:xfrm>
            <a:off x="3341117" y="2421014"/>
            <a:ext cx="8018780" cy="1154162"/>
          </a:xfrm>
          <a:prstGeom prst="rect">
            <a:avLst/>
          </a:prstGeom>
        </p:spPr>
        <p:txBody>
          <a:bodyPr vert="horz" wrap="square" lIns="0" tIns="15240" rIns="0" bIns="0" rtlCol="0">
            <a:spAutoFit/>
          </a:bodyPr>
          <a:lstStyle/>
          <a:p>
            <a:pPr marL="12700">
              <a:lnSpc>
                <a:spcPct val="100000"/>
              </a:lnSpc>
              <a:spcBef>
                <a:spcPts val="120"/>
              </a:spcBef>
            </a:pPr>
            <a:r>
              <a:rPr sz="7400" b="1" spc="680" dirty="0">
                <a:solidFill>
                  <a:srgbClr val="FF6111"/>
                </a:solidFill>
                <a:latin typeface="Calibri"/>
                <a:cs typeface="Calibri"/>
              </a:rPr>
              <a:t>SUB-</a:t>
            </a:r>
            <a:r>
              <a:rPr sz="7400" b="1" spc="660" dirty="0">
                <a:solidFill>
                  <a:srgbClr val="FF6111"/>
                </a:solidFill>
                <a:latin typeface="Calibri"/>
                <a:cs typeface="Calibri"/>
              </a:rPr>
              <a:t>HEADING</a:t>
            </a:r>
            <a:endParaRPr sz="1700" dirty="0">
              <a:solidFill>
                <a:srgbClr val="FF6111"/>
              </a:solidFill>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100" b="1" i="0">
                <a:solidFill>
                  <a:schemeClr val="tx1"/>
                </a:solidFill>
                <a:latin typeface="Calibri"/>
                <a:cs typeface="Calibri"/>
              </a:defRPr>
            </a:lvl1pPr>
          </a:lstStyle>
          <a:p>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6548A9-C754-5EFB-3DEC-809D76C2B4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1" name="Picture 10">
            <a:extLst>
              <a:ext uri="{FF2B5EF4-FFF2-40B4-BE49-F238E27FC236}">
                <a16:creationId xmlns:a16="http://schemas.microsoft.com/office/drawing/2014/main" id="{B7F99401-2A8F-DC7F-E972-D444377145C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7AA4E7C8-52CD-8FAF-4942-2FE10A9ED78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sp>
        <p:nvSpPr>
          <p:cNvPr id="2" name="Holder 2"/>
          <p:cNvSpPr>
            <a:spLocks noGrp="1"/>
          </p:cNvSpPr>
          <p:nvPr>
            <p:ph type="title"/>
          </p:nvPr>
        </p:nvSpPr>
        <p:spPr>
          <a:xfrm>
            <a:off x="1814159" y="1080625"/>
            <a:ext cx="10356850" cy="3910394"/>
          </a:xfrm>
          <a:prstGeom prst="rect">
            <a:avLst/>
          </a:prstGeom>
        </p:spPr>
        <p:txBody>
          <a:bodyPr wrap="square" lIns="0" tIns="0" rIns="0" bIns="0">
            <a:spAutoFit/>
          </a:bodyPr>
          <a:lstStyle>
            <a:lvl1pPr>
              <a:defRPr sz="11100" b="1" i="0">
                <a:solidFill>
                  <a:schemeClr val="tx1"/>
                </a:solidFill>
                <a:latin typeface="Calibri"/>
                <a:cs typeface="Calibri"/>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194050" y="1130327"/>
            <a:ext cx="13190891" cy="4526367"/>
          </a:xfrm>
          <a:prstGeom prst="rect">
            <a:avLst/>
          </a:prstGeom>
        </p:spPr>
        <p:txBody>
          <a:bodyPr vert="horz" wrap="square" lIns="0" tIns="450850" rIns="0" bIns="0" rtlCol="0">
            <a:spAutoFit/>
          </a:bodyPr>
          <a:lstStyle/>
          <a:p>
            <a:pPr marL="12700" marR="5080">
              <a:lnSpc>
                <a:spcPct val="74300"/>
              </a:lnSpc>
              <a:spcBef>
                <a:spcPts val="3550"/>
              </a:spcBef>
            </a:pPr>
            <a:r>
              <a:rPr lang="en-GB" sz="9600" b="1" dirty="0">
                <a:solidFill>
                  <a:srgbClr val="000000"/>
                </a:solidFill>
                <a:effectLst/>
                <a:latin typeface="Outfit"/>
                <a:ea typeface="Times New Roman" panose="02020603050405020304" pitchFamily="18" charset="0"/>
                <a:cs typeface="Aptos" panose="020B0004020202020204" pitchFamily="34" charset="0"/>
              </a:rPr>
              <a:t>Pipeline Watch: </a:t>
            </a:r>
            <a:br>
              <a:rPr lang="en-GB"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br>
            <a:br>
              <a:rPr lang="en-GB"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br>
            <a:br>
              <a:rPr lang="en-GB" sz="18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br>
            <a:r>
              <a:rPr lang="en-GB" sz="7400" spc="680" dirty="0">
                <a:solidFill>
                  <a:srgbClr val="FF6111"/>
                </a:solidFill>
                <a:latin typeface="Outfit" pitchFamily="2" charset="0"/>
              </a:rPr>
              <a:t>Investment Hotspots &amp; the Future of Hospitality Expansion in Africa</a:t>
            </a:r>
            <a:endParaRPr sz="7400" dirty="0">
              <a:solidFill>
                <a:srgbClr val="FF6111"/>
              </a:solidFill>
              <a:latin typeface="Outfit" pitchFamily="2" charset="0"/>
            </a:endParaRPr>
          </a:p>
        </p:txBody>
      </p:sp>
      <p:sp>
        <p:nvSpPr>
          <p:cNvPr id="4" name="object 4"/>
          <p:cNvSpPr txBox="1"/>
          <p:nvPr/>
        </p:nvSpPr>
        <p:spPr>
          <a:xfrm>
            <a:off x="10356850" y="7535412"/>
            <a:ext cx="7315199" cy="2932213"/>
          </a:xfrm>
          <a:prstGeom prst="rect">
            <a:avLst/>
          </a:prstGeom>
        </p:spPr>
        <p:txBody>
          <a:bodyPr vert="horz" wrap="square" lIns="0" tIns="86995" rIns="0" bIns="0" rtlCol="0">
            <a:spAutoFit/>
          </a:bodyPr>
          <a:lstStyle/>
          <a:p>
            <a:pPr marL="12700">
              <a:lnSpc>
                <a:spcPct val="100000"/>
              </a:lnSpc>
              <a:spcBef>
                <a:spcPts val="685"/>
              </a:spcBef>
            </a:pPr>
            <a:r>
              <a:rPr lang="en-US" sz="3950" b="1" spc="375" dirty="0">
                <a:solidFill>
                  <a:srgbClr val="525252"/>
                </a:solidFill>
                <a:latin typeface="Calibri"/>
                <a:cs typeface="Calibri"/>
              </a:rPr>
              <a:t>PRESENTED</a:t>
            </a:r>
            <a:r>
              <a:rPr lang="en-US" sz="3950" b="1" spc="-105" dirty="0">
                <a:solidFill>
                  <a:srgbClr val="525252"/>
                </a:solidFill>
                <a:latin typeface="Calibri"/>
                <a:cs typeface="Calibri"/>
              </a:rPr>
              <a:t> </a:t>
            </a:r>
            <a:r>
              <a:rPr lang="en-US" sz="3950" b="1" spc="125" dirty="0">
                <a:solidFill>
                  <a:srgbClr val="525252"/>
                </a:solidFill>
                <a:latin typeface="Calibri"/>
                <a:cs typeface="Calibri"/>
              </a:rPr>
              <a:t>BY:</a:t>
            </a:r>
            <a:endParaRPr lang="en-US" sz="3950" dirty="0">
              <a:solidFill>
                <a:srgbClr val="525252"/>
              </a:solidFill>
              <a:latin typeface="Calibri"/>
              <a:cs typeface="Calibri"/>
            </a:endParaRPr>
          </a:p>
          <a:p>
            <a:pPr marL="50800">
              <a:lnSpc>
                <a:spcPct val="100000"/>
              </a:lnSpc>
              <a:spcBef>
                <a:spcPts val="450"/>
              </a:spcBef>
            </a:pPr>
            <a:r>
              <a:rPr lang="en-US" sz="4000" b="1" spc="135" dirty="0">
                <a:solidFill>
                  <a:srgbClr val="FF6111"/>
                </a:solidFill>
                <a:latin typeface="Calibri"/>
                <a:cs typeface="Calibri"/>
              </a:rPr>
              <a:t>Trevor Ward</a:t>
            </a:r>
            <a:endParaRPr lang="en-US" sz="4000" dirty="0">
              <a:solidFill>
                <a:srgbClr val="FF6111"/>
              </a:solidFill>
              <a:latin typeface="Calibri"/>
              <a:cs typeface="Calibri"/>
            </a:endParaRPr>
          </a:p>
          <a:p>
            <a:pPr marL="76200" marR="958215">
              <a:lnSpc>
                <a:spcPct val="101499"/>
              </a:lnSpc>
              <a:spcBef>
                <a:spcPts val="1280"/>
              </a:spcBef>
            </a:pPr>
            <a:r>
              <a:rPr lang="en-US" sz="4000" b="1" spc="110" dirty="0">
                <a:solidFill>
                  <a:srgbClr val="525252"/>
                </a:solidFill>
                <a:latin typeface="Calibri"/>
                <a:cs typeface="Calibri"/>
              </a:rPr>
              <a:t>Managing Director</a:t>
            </a:r>
            <a:endParaRPr lang="en-US" sz="4000" b="1" spc="235" dirty="0">
              <a:solidFill>
                <a:srgbClr val="525252"/>
              </a:solidFill>
              <a:latin typeface="Calibri"/>
              <a:cs typeface="Calibri"/>
            </a:endParaRPr>
          </a:p>
          <a:p>
            <a:pPr marL="76200" marR="958215">
              <a:lnSpc>
                <a:spcPct val="101499"/>
              </a:lnSpc>
              <a:spcBef>
                <a:spcPts val="1280"/>
              </a:spcBef>
            </a:pPr>
            <a:r>
              <a:rPr lang="en-US" sz="4000" b="1" spc="120" dirty="0">
                <a:solidFill>
                  <a:srgbClr val="525252"/>
                </a:solidFill>
                <a:latin typeface="Calibri"/>
                <a:cs typeface="Calibri"/>
              </a:rPr>
              <a:t>W Hospitality Group, Lagos</a:t>
            </a:r>
            <a:endParaRPr sz="4000" dirty="0">
              <a:solidFill>
                <a:srgbClr val="525252"/>
              </a:solidFill>
              <a:latin typeface="Calibri"/>
              <a:cs typeface="Calibri"/>
            </a:endParaRPr>
          </a:p>
        </p:txBody>
      </p:sp>
      <p:pic>
        <p:nvPicPr>
          <p:cNvPr id="8" name="Picture 7">
            <a:extLst>
              <a:ext uri="{FF2B5EF4-FFF2-40B4-BE49-F238E27FC236}">
                <a16:creationId xmlns:a16="http://schemas.microsoft.com/office/drawing/2014/main" id="{0F912714-B3E9-0D0D-0CB3-98105BEE1D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97D0C1D2-5469-3E9E-DD60-2648759101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5015F0B0-1AE2-694E-716B-186E3226537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39516B-AB33-4400-F486-4DEA72B4374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4EC3BD2-FCCA-C858-75DF-89C92A2D69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1FC1C674-FCDA-A20D-75CB-26BD7CFCA7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31218607-4579-4D05-26C1-7787187D5E9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2" name="Picture 1">
            <a:extLst>
              <a:ext uri="{FF2B5EF4-FFF2-40B4-BE49-F238E27FC236}">
                <a16:creationId xmlns:a16="http://schemas.microsoft.com/office/drawing/2014/main" id="{6F01DF72-8510-D150-3ED5-27C0775430CC}"/>
              </a:ext>
            </a:extLst>
          </p:cNvPr>
          <p:cNvPicPr>
            <a:picLocks noChangeAspect="1"/>
          </p:cNvPicPr>
          <p:nvPr/>
        </p:nvPicPr>
        <p:blipFill>
          <a:blip r:embed="rId6"/>
          <a:stretch>
            <a:fillRect/>
          </a:stretch>
        </p:blipFill>
        <p:spPr>
          <a:xfrm>
            <a:off x="2856282" y="701675"/>
            <a:ext cx="14391537" cy="8659476"/>
          </a:xfrm>
          <a:prstGeom prst="rect">
            <a:avLst/>
          </a:prstGeom>
        </p:spPr>
      </p:pic>
    </p:spTree>
    <p:extLst>
      <p:ext uri="{BB962C8B-B14F-4D97-AF65-F5344CB8AC3E}">
        <p14:creationId xmlns:p14="http://schemas.microsoft.com/office/powerpoint/2010/main" val="284195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BD87F4-BCA1-04D5-F065-BE4B2F60AF8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9336FF1-CDF8-0DDC-A6C7-C37E62395D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12763C7A-2E0D-C2BF-4BF8-7D79E95344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627BF32E-E72F-D9E0-7D78-87059AE93A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3" name="Picture 2">
            <a:extLst>
              <a:ext uri="{FF2B5EF4-FFF2-40B4-BE49-F238E27FC236}">
                <a16:creationId xmlns:a16="http://schemas.microsoft.com/office/drawing/2014/main" id="{AA0512FE-753A-545F-69F6-FE56F999E439}"/>
              </a:ext>
            </a:extLst>
          </p:cNvPr>
          <p:cNvPicPr>
            <a:picLocks noChangeAspect="1"/>
          </p:cNvPicPr>
          <p:nvPr/>
        </p:nvPicPr>
        <p:blipFill>
          <a:blip r:embed="rId6"/>
          <a:stretch>
            <a:fillRect/>
          </a:stretch>
        </p:blipFill>
        <p:spPr>
          <a:xfrm>
            <a:off x="3536720" y="662838"/>
            <a:ext cx="13525729" cy="8771011"/>
          </a:xfrm>
          <a:prstGeom prst="rect">
            <a:avLst/>
          </a:prstGeom>
        </p:spPr>
      </p:pic>
    </p:spTree>
    <p:extLst>
      <p:ext uri="{BB962C8B-B14F-4D97-AF65-F5344CB8AC3E}">
        <p14:creationId xmlns:p14="http://schemas.microsoft.com/office/powerpoint/2010/main" val="146827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232276-3EDE-7260-973C-DA34CA38E3F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C3692DE-2B02-CACB-F474-8E4BF93570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B09CE31D-5FD3-592A-3D4C-DD5AB95D9B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19933C4C-444A-8D60-AA67-9645D684EA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2" name="Picture 1">
            <a:extLst>
              <a:ext uri="{FF2B5EF4-FFF2-40B4-BE49-F238E27FC236}">
                <a16:creationId xmlns:a16="http://schemas.microsoft.com/office/drawing/2014/main" id="{EFEF6547-6405-B5AD-8DE8-E33C613D843E}"/>
              </a:ext>
            </a:extLst>
          </p:cNvPr>
          <p:cNvPicPr>
            <a:picLocks noChangeAspect="1"/>
          </p:cNvPicPr>
          <p:nvPr/>
        </p:nvPicPr>
        <p:blipFill>
          <a:blip r:embed="rId6"/>
          <a:stretch>
            <a:fillRect/>
          </a:stretch>
        </p:blipFill>
        <p:spPr>
          <a:xfrm>
            <a:off x="2749355" y="662838"/>
            <a:ext cx="14605390" cy="8771011"/>
          </a:xfrm>
          <a:prstGeom prst="rect">
            <a:avLst/>
          </a:prstGeom>
        </p:spPr>
      </p:pic>
    </p:spTree>
    <p:extLst>
      <p:ext uri="{BB962C8B-B14F-4D97-AF65-F5344CB8AC3E}">
        <p14:creationId xmlns:p14="http://schemas.microsoft.com/office/powerpoint/2010/main" val="211620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C22D02-E05D-5285-EBBA-3E75C739C4A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B688A46-9AB6-B92B-E7CF-EE9EC0715E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6DB2019A-11DE-397A-C646-97FDD53CB7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4481A665-1EA9-00C5-E8B6-E0455372431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5" name="Picture 4">
            <a:extLst>
              <a:ext uri="{FF2B5EF4-FFF2-40B4-BE49-F238E27FC236}">
                <a16:creationId xmlns:a16="http://schemas.microsoft.com/office/drawing/2014/main" id="{C570C731-778E-8987-C9C4-37DD4D79DE09}"/>
              </a:ext>
            </a:extLst>
          </p:cNvPr>
          <p:cNvPicPr>
            <a:picLocks noChangeAspect="1"/>
          </p:cNvPicPr>
          <p:nvPr/>
        </p:nvPicPr>
        <p:blipFill>
          <a:blip r:embed="rId6"/>
          <a:stretch>
            <a:fillRect/>
          </a:stretch>
        </p:blipFill>
        <p:spPr>
          <a:xfrm>
            <a:off x="2636721" y="2835275"/>
            <a:ext cx="14830658" cy="5715000"/>
          </a:xfrm>
          <a:prstGeom prst="rect">
            <a:avLst/>
          </a:prstGeom>
        </p:spPr>
      </p:pic>
    </p:spTree>
    <p:extLst>
      <p:ext uri="{BB962C8B-B14F-4D97-AF65-F5344CB8AC3E}">
        <p14:creationId xmlns:p14="http://schemas.microsoft.com/office/powerpoint/2010/main" val="425575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930595-08FB-532D-4ED5-DB4661519E5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43C37B3-5C4D-A6B8-6E98-B3CB4AE594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E33DACB4-CE1B-81B2-082D-0A59F31FEF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B2575279-A958-A664-1978-925DB720E9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2" name="Picture 1">
            <a:extLst>
              <a:ext uri="{FF2B5EF4-FFF2-40B4-BE49-F238E27FC236}">
                <a16:creationId xmlns:a16="http://schemas.microsoft.com/office/drawing/2014/main" id="{1C4EC1DC-2BE7-03CA-016A-2715F890505A}"/>
              </a:ext>
            </a:extLst>
          </p:cNvPr>
          <p:cNvPicPr>
            <a:picLocks noChangeAspect="1"/>
          </p:cNvPicPr>
          <p:nvPr/>
        </p:nvPicPr>
        <p:blipFill>
          <a:blip r:embed="rId6"/>
          <a:stretch>
            <a:fillRect/>
          </a:stretch>
        </p:blipFill>
        <p:spPr>
          <a:xfrm>
            <a:off x="4032250" y="2003931"/>
            <a:ext cx="12039600" cy="7301489"/>
          </a:xfrm>
          <a:prstGeom prst="rect">
            <a:avLst/>
          </a:prstGeom>
        </p:spPr>
      </p:pic>
    </p:spTree>
    <p:extLst>
      <p:ext uri="{BB962C8B-B14F-4D97-AF65-F5344CB8AC3E}">
        <p14:creationId xmlns:p14="http://schemas.microsoft.com/office/powerpoint/2010/main" val="223898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F21A61-25C8-1BDF-CEB6-E7C97282DAB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A629532-CAD4-1D28-5724-32BE2D998B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61C02B99-D71E-B441-CAA0-6AD35ABD9D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56F9CBD4-0F9E-6C10-E968-21158D0A748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3" name="Picture 2">
            <a:extLst>
              <a:ext uri="{FF2B5EF4-FFF2-40B4-BE49-F238E27FC236}">
                <a16:creationId xmlns:a16="http://schemas.microsoft.com/office/drawing/2014/main" id="{6CD0AD35-5572-AF4C-4DA3-9FA0F0710829}"/>
              </a:ext>
            </a:extLst>
          </p:cNvPr>
          <p:cNvPicPr>
            <a:picLocks noChangeAspect="1"/>
          </p:cNvPicPr>
          <p:nvPr/>
        </p:nvPicPr>
        <p:blipFill>
          <a:blip r:embed="rId6"/>
          <a:stretch>
            <a:fillRect/>
          </a:stretch>
        </p:blipFill>
        <p:spPr>
          <a:xfrm>
            <a:off x="3025126" y="1768475"/>
            <a:ext cx="14053848" cy="6606511"/>
          </a:xfrm>
          <a:prstGeom prst="rect">
            <a:avLst/>
          </a:prstGeom>
        </p:spPr>
      </p:pic>
    </p:spTree>
    <p:extLst>
      <p:ext uri="{BB962C8B-B14F-4D97-AF65-F5344CB8AC3E}">
        <p14:creationId xmlns:p14="http://schemas.microsoft.com/office/powerpoint/2010/main" val="299209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6594400-E926-CFC5-0007-975B0ADCD8B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15DBBC4-1C83-9FC2-9F2C-990221C0B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E94B1EEA-1DB2-9AC6-F6A8-F3D93B752A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F549DAB4-3BE4-F0A9-DFF9-2268841AC0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5" name="Picture 4">
            <a:extLst>
              <a:ext uri="{FF2B5EF4-FFF2-40B4-BE49-F238E27FC236}">
                <a16:creationId xmlns:a16="http://schemas.microsoft.com/office/drawing/2014/main" id="{D1068E55-8F0A-F0BE-CD79-02BD0E2CC3F2}"/>
              </a:ext>
            </a:extLst>
          </p:cNvPr>
          <p:cNvPicPr>
            <a:picLocks noChangeAspect="1"/>
          </p:cNvPicPr>
          <p:nvPr/>
        </p:nvPicPr>
        <p:blipFill>
          <a:blip r:embed="rId6"/>
          <a:stretch>
            <a:fillRect/>
          </a:stretch>
        </p:blipFill>
        <p:spPr>
          <a:xfrm>
            <a:off x="2602821" y="2835275"/>
            <a:ext cx="14898458" cy="5791200"/>
          </a:xfrm>
          <a:prstGeom prst="rect">
            <a:avLst/>
          </a:prstGeom>
        </p:spPr>
      </p:pic>
      <p:sp>
        <p:nvSpPr>
          <p:cNvPr id="2" name="TextBox 1">
            <a:extLst>
              <a:ext uri="{FF2B5EF4-FFF2-40B4-BE49-F238E27FC236}">
                <a16:creationId xmlns:a16="http://schemas.microsoft.com/office/drawing/2014/main" id="{C03DBD8F-C5B6-FA3E-4E58-3D9A0631BC5B}"/>
              </a:ext>
            </a:extLst>
          </p:cNvPr>
          <p:cNvSpPr txBox="1"/>
          <p:nvPr/>
        </p:nvSpPr>
        <p:spPr>
          <a:xfrm>
            <a:off x="6927850" y="1235075"/>
            <a:ext cx="7239000" cy="923330"/>
          </a:xfrm>
          <a:prstGeom prst="rect">
            <a:avLst/>
          </a:prstGeom>
          <a:noFill/>
        </p:spPr>
        <p:txBody>
          <a:bodyPr wrap="square" rtlCol="0">
            <a:spAutoFit/>
          </a:bodyPr>
          <a:lstStyle/>
          <a:p>
            <a:pPr algn="ctr"/>
            <a:r>
              <a:rPr lang="en-US" sz="5400" dirty="0">
                <a:latin typeface="Aptos" panose="020B0004020202020204" pitchFamily="34" charset="0"/>
                <a:cs typeface="Times New Roman" panose="02020603050405020304" pitchFamily="18" charset="0"/>
              </a:rPr>
              <a:t>THE CHALLENGE</a:t>
            </a:r>
            <a:endParaRPr lang="en-GB" sz="5400"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731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E3B1EA-25D7-1220-FBF8-7708F5B0B61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32D5B8C-90A1-A242-FB73-547B4DB95F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2B7CF002-5FCA-EF90-1C02-B1D268566C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7707161F-EE6B-31E4-49E3-5F67B62658C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2" name="Picture 1">
            <a:extLst>
              <a:ext uri="{FF2B5EF4-FFF2-40B4-BE49-F238E27FC236}">
                <a16:creationId xmlns:a16="http://schemas.microsoft.com/office/drawing/2014/main" id="{50D38700-BAE1-B491-59C3-AA8F4324975C}"/>
              </a:ext>
            </a:extLst>
          </p:cNvPr>
          <p:cNvPicPr>
            <a:picLocks noChangeAspect="1"/>
          </p:cNvPicPr>
          <p:nvPr/>
        </p:nvPicPr>
        <p:blipFill>
          <a:blip r:embed="rId6"/>
          <a:stretch>
            <a:fillRect/>
          </a:stretch>
        </p:blipFill>
        <p:spPr>
          <a:xfrm>
            <a:off x="7232650" y="490640"/>
            <a:ext cx="5638800" cy="7961220"/>
          </a:xfrm>
          <a:prstGeom prst="rect">
            <a:avLst/>
          </a:prstGeom>
        </p:spPr>
      </p:pic>
      <p:sp>
        <p:nvSpPr>
          <p:cNvPr id="3" name="TextBox 2">
            <a:extLst>
              <a:ext uri="{FF2B5EF4-FFF2-40B4-BE49-F238E27FC236}">
                <a16:creationId xmlns:a16="http://schemas.microsoft.com/office/drawing/2014/main" id="{E47D7F50-BB9E-20C8-E84A-923A0E051E3C}"/>
              </a:ext>
            </a:extLst>
          </p:cNvPr>
          <p:cNvSpPr txBox="1"/>
          <p:nvPr/>
        </p:nvSpPr>
        <p:spPr>
          <a:xfrm>
            <a:off x="3803650" y="9001519"/>
            <a:ext cx="12496800" cy="1015663"/>
          </a:xfrm>
          <a:prstGeom prst="rect">
            <a:avLst/>
          </a:prstGeom>
          <a:noFill/>
        </p:spPr>
        <p:txBody>
          <a:bodyPr wrap="square" rtlCol="0">
            <a:spAutoFit/>
          </a:bodyPr>
          <a:lstStyle/>
          <a:p>
            <a:r>
              <a:rPr lang="en-US" sz="6000" dirty="0">
                <a:solidFill>
                  <a:prstClr val="black"/>
                </a:solidFill>
                <a:latin typeface="Aptos" panose="02110004020202020204"/>
              </a:rPr>
              <a:t>WWW.W-HOSPITALITYGROUP.COM</a:t>
            </a:r>
            <a:endParaRPr lang="en-GB" sz="6000" dirty="0">
              <a:solidFill>
                <a:prstClr val="black"/>
              </a:solidFill>
              <a:latin typeface="Aptos" panose="02110004020202020204"/>
            </a:endParaRPr>
          </a:p>
        </p:txBody>
      </p:sp>
    </p:spTree>
    <p:extLst>
      <p:ext uri="{BB962C8B-B14F-4D97-AF65-F5344CB8AC3E}">
        <p14:creationId xmlns:p14="http://schemas.microsoft.com/office/powerpoint/2010/main" val="379582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777EC1-183F-AF34-D318-725F934A20A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65596D0-7629-161C-1239-2EAF58BEB4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C5BAEEAE-6B92-DC4E-FD6C-B5757013BC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9FB6278D-A043-3A80-F8D7-7AE7F63547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3" name="Picture 2">
            <a:extLst>
              <a:ext uri="{FF2B5EF4-FFF2-40B4-BE49-F238E27FC236}">
                <a16:creationId xmlns:a16="http://schemas.microsoft.com/office/drawing/2014/main" id="{D79827CB-C832-5B53-EEA3-8501B0E5D487}"/>
              </a:ext>
            </a:extLst>
          </p:cNvPr>
          <p:cNvPicPr>
            <a:picLocks noChangeAspect="1"/>
          </p:cNvPicPr>
          <p:nvPr/>
        </p:nvPicPr>
        <p:blipFill>
          <a:blip r:embed="rId6"/>
          <a:stretch>
            <a:fillRect/>
          </a:stretch>
        </p:blipFill>
        <p:spPr>
          <a:xfrm>
            <a:off x="2798107" y="662838"/>
            <a:ext cx="14507886" cy="8556836"/>
          </a:xfrm>
          <a:prstGeom prst="rect">
            <a:avLst/>
          </a:prstGeom>
        </p:spPr>
      </p:pic>
    </p:spTree>
    <p:extLst>
      <p:ext uri="{BB962C8B-B14F-4D97-AF65-F5344CB8AC3E}">
        <p14:creationId xmlns:p14="http://schemas.microsoft.com/office/powerpoint/2010/main" val="284456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749FAC-13A0-624F-CF29-4D980D2BCC7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3C1EC95-697B-775A-33D1-4F0D4BFFDC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33C64227-2D2A-78B1-EE8E-F053653F16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7FAF5C2C-796D-9D48-68C3-BB5E721319B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7" name="Picture 6">
            <a:extLst>
              <a:ext uri="{FF2B5EF4-FFF2-40B4-BE49-F238E27FC236}">
                <a16:creationId xmlns:a16="http://schemas.microsoft.com/office/drawing/2014/main" id="{16A4DEB4-CFAF-AEF1-2249-01BE5C9628E3}"/>
              </a:ext>
            </a:extLst>
          </p:cNvPr>
          <p:cNvPicPr>
            <a:picLocks noChangeAspect="1"/>
          </p:cNvPicPr>
          <p:nvPr/>
        </p:nvPicPr>
        <p:blipFill>
          <a:blip r:embed="rId6"/>
          <a:stretch>
            <a:fillRect/>
          </a:stretch>
        </p:blipFill>
        <p:spPr>
          <a:xfrm>
            <a:off x="2965450" y="532276"/>
            <a:ext cx="14363700" cy="8901573"/>
          </a:xfrm>
          <a:prstGeom prst="rect">
            <a:avLst/>
          </a:prstGeom>
        </p:spPr>
      </p:pic>
    </p:spTree>
    <p:extLst>
      <p:ext uri="{BB962C8B-B14F-4D97-AF65-F5344CB8AC3E}">
        <p14:creationId xmlns:p14="http://schemas.microsoft.com/office/powerpoint/2010/main" val="98509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74DF22-2C36-EEB1-4A7E-16FDF4B77F1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B105FDA-2156-F9F1-B74A-7EA8E2B7F0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051C2C98-8263-28AD-081C-32FC5C5A30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3DE93698-B8F6-5FD2-DC5E-ED98C0FB26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4" name="Picture 3">
            <a:extLst>
              <a:ext uri="{FF2B5EF4-FFF2-40B4-BE49-F238E27FC236}">
                <a16:creationId xmlns:a16="http://schemas.microsoft.com/office/drawing/2014/main" id="{6F843E78-CC05-A0B0-C544-F8F635AF7165}"/>
              </a:ext>
            </a:extLst>
          </p:cNvPr>
          <p:cNvPicPr>
            <a:picLocks noChangeAspect="1"/>
          </p:cNvPicPr>
          <p:nvPr/>
        </p:nvPicPr>
        <p:blipFill>
          <a:blip r:embed="rId6"/>
          <a:stretch>
            <a:fillRect/>
          </a:stretch>
        </p:blipFill>
        <p:spPr>
          <a:xfrm>
            <a:off x="2547482" y="1006475"/>
            <a:ext cx="15009136" cy="7976283"/>
          </a:xfrm>
          <a:prstGeom prst="rect">
            <a:avLst/>
          </a:prstGeom>
        </p:spPr>
      </p:pic>
    </p:spTree>
    <p:extLst>
      <p:ext uri="{BB962C8B-B14F-4D97-AF65-F5344CB8AC3E}">
        <p14:creationId xmlns:p14="http://schemas.microsoft.com/office/powerpoint/2010/main" val="22075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51E89A9-1E3B-27CB-AE1D-AACA408FCEC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02D871C-DCBD-64C6-351C-2CEE0672D91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33E2F67F-DB49-98EA-75C0-91BF38CB7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DB49C7E0-1F97-4B72-3F34-D00E9DA9AA7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3" name="Picture 2">
            <a:extLst>
              <a:ext uri="{FF2B5EF4-FFF2-40B4-BE49-F238E27FC236}">
                <a16:creationId xmlns:a16="http://schemas.microsoft.com/office/drawing/2014/main" id="{DB835DF0-65CE-A423-939A-9B5EA56EB9AE}"/>
              </a:ext>
            </a:extLst>
          </p:cNvPr>
          <p:cNvPicPr>
            <a:picLocks noChangeAspect="1"/>
          </p:cNvPicPr>
          <p:nvPr/>
        </p:nvPicPr>
        <p:blipFill>
          <a:blip r:embed="rId6"/>
          <a:stretch>
            <a:fillRect/>
          </a:stretch>
        </p:blipFill>
        <p:spPr>
          <a:xfrm>
            <a:off x="2485014" y="854075"/>
            <a:ext cx="15134073" cy="7924800"/>
          </a:xfrm>
          <a:prstGeom prst="rect">
            <a:avLst/>
          </a:prstGeom>
        </p:spPr>
      </p:pic>
    </p:spTree>
    <p:extLst>
      <p:ext uri="{BB962C8B-B14F-4D97-AF65-F5344CB8AC3E}">
        <p14:creationId xmlns:p14="http://schemas.microsoft.com/office/powerpoint/2010/main" val="282536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68FF3E-DAB7-FDB4-7351-AE14E6C10E3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7BDE53A-CD82-E37B-3962-B0A8DB2C7B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66854B29-0ABC-9C43-A7A2-21AB83834C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CDB9E8D8-7260-7085-B406-49CE7FC7A32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2" name="Picture 1">
            <a:extLst>
              <a:ext uri="{FF2B5EF4-FFF2-40B4-BE49-F238E27FC236}">
                <a16:creationId xmlns:a16="http://schemas.microsoft.com/office/drawing/2014/main" id="{635B684D-0226-21B3-5BA0-1286681BF616}"/>
              </a:ext>
            </a:extLst>
          </p:cNvPr>
          <p:cNvPicPr>
            <a:picLocks noChangeAspect="1"/>
          </p:cNvPicPr>
          <p:nvPr/>
        </p:nvPicPr>
        <p:blipFill>
          <a:blip r:embed="rId6"/>
          <a:stretch>
            <a:fillRect/>
          </a:stretch>
        </p:blipFill>
        <p:spPr>
          <a:xfrm>
            <a:off x="4070350" y="2154744"/>
            <a:ext cx="11963400" cy="6999862"/>
          </a:xfrm>
          <a:prstGeom prst="rect">
            <a:avLst/>
          </a:prstGeom>
        </p:spPr>
      </p:pic>
    </p:spTree>
    <p:extLst>
      <p:ext uri="{BB962C8B-B14F-4D97-AF65-F5344CB8AC3E}">
        <p14:creationId xmlns:p14="http://schemas.microsoft.com/office/powerpoint/2010/main" val="224973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366B89-D719-D386-AFCE-20852F9A235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780A886-1C60-182F-C893-96FAFA4211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B3FBDE1F-AA2E-0DBF-8866-62336741B0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D933AF8A-E10A-90D7-A2A4-36C8F45635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2" name="Picture 1">
            <a:extLst>
              <a:ext uri="{FF2B5EF4-FFF2-40B4-BE49-F238E27FC236}">
                <a16:creationId xmlns:a16="http://schemas.microsoft.com/office/drawing/2014/main" id="{CA857786-6D68-F80A-E1AF-66C59CB7DC6E}"/>
              </a:ext>
            </a:extLst>
          </p:cNvPr>
          <p:cNvPicPr>
            <a:picLocks noChangeAspect="1"/>
          </p:cNvPicPr>
          <p:nvPr/>
        </p:nvPicPr>
        <p:blipFill>
          <a:blip r:embed="rId6"/>
          <a:stretch>
            <a:fillRect/>
          </a:stretch>
        </p:blipFill>
        <p:spPr>
          <a:xfrm>
            <a:off x="3264115" y="538113"/>
            <a:ext cx="13575871" cy="8781595"/>
          </a:xfrm>
          <a:prstGeom prst="rect">
            <a:avLst/>
          </a:prstGeom>
        </p:spPr>
      </p:pic>
    </p:spTree>
    <p:extLst>
      <p:ext uri="{BB962C8B-B14F-4D97-AF65-F5344CB8AC3E}">
        <p14:creationId xmlns:p14="http://schemas.microsoft.com/office/powerpoint/2010/main" val="306511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4F68EA-436C-26C3-C288-62C88CC0D03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6F54707-2B12-76B5-63D5-FE092CC591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806C00A2-C27B-034C-B792-F2244E746C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97984E6A-C73B-B583-44E0-2B279ABFD2C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3" name="Picture 2">
            <a:extLst>
              <a:ext uri="{FF2B5EF4-FFF2-40B4-BE49-F238E27FC236}">
                <a16:creationId xmlns:a16="http://schemas.microsoft.com/office/drawing/2014/main" id="{F705D9D4-1D46-2589-0DB1-56F6044C9698}"/>
              </a:ext>
            </a:extLst>
          </p:cNvPr>
          <p:cNvPicPr>
            <a:picLocks noChangeAspect="1"/>
          </p:cNvPicPr>
          <p:nvPr/>
        </p:nvPicPr>
        <p:blipFill>
          <a:blip r:embed="rId6"/>
          <a:stretch>
            <a:fillRect/>
          </a:stretch>
        </p:blipFill>
        <p:spPr>
          <a:xfrm>
            <a:off x="2958874" y="914483"/>
            <a:ext cx="14186352" cy="8519366"/>
          </a:xfrm>
          <a:prstGeom prst="rect">
            <a:avLst/>
          </a:prstGeom>
        </p:spPr>
      </p:pic>
    </p:spTree>
    <p:extLst>
      <p:ext uri="{BB962C8B-B14F-4D97-AF65-F5344CB8AC3E}">
        <p14:creationId xmlns:p14="http://schemas.microsoft.com/office/powerpoint/2010/main" val="136080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BD1462-6F62-6284-F0E2-51E1062C12E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EA58402-C939-A48C-74F7-1E471E135B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0" y="-1"/>
            <a:ext cx="3505200" cy="9001520"/>
          </a:xfrm>
          <a:prstGeom prst="rect">
            <a:avLst/>
          </a:prstGeom>
        </p:spPr>
      </p:pic>
      <p:pic>
        <p:nvPicPr>
          <p:cNvPr id="10" name="Picture 9">
            <a:extLst>
              <a:ext uri="{FF2B5EF4-FFF2-40B4-BE49-F238E27FC236}">
                <a16:creationId xmlns:a16="http://schemas.microsoft.com/office/drawing/2014/main" id="{A1E141B2-760E-6A6F-21B1-9225B3D0E0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5818" y="-1"/>
            <a:ext cx="2901932" cy="11309351"/>
          </a:xfrm>
          <a:prstGeom prst="rect">
            <a:avLst/>
          </a:prstGeom>
        </p:spPr>
      </p:pic>
      <p:pic>
        <p:nvPicPr>
          <p:cNvPr id="12" name="Picture 11">
            <a:extLst>
              <a:ext uri="{FF2B5EF4-FFF2-40B4-BE49-F238E27FC236}">
                <a16:creationId xmlns:a16="http://schemas.microsoft.com/office/drawing/2014/main" id="{121D79F5-33FF-B6E5-3B4C-F71868696F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42549" y="9433849"/>
            <a:ext cx="2692522" cy="1212663"/>
          </a:xfrm>
          <a:prstGeom prst="rect">
            <a:avLst/>
          </a:prstGeom>
        </p:spPr>
      </p:pic>
      <p:pic>
        <p:nvPicPr>
          <p:cNvPr id="2" name="Picture 1">
            <a:extLst>
              <a:ext uri="{FF2B5EF4-FFF2-40B4-BE49-F238E27FC236}">
                <a16:creationId xmlns:a16="http://schemas.microsoft.com/office/drawing/2014/main" id="{0F723842-D8A3-5FE4-2CD7-6645C6E831D0}"/>
              </a:ext>
            </a:extLst>
          </p:cNvPr>
          <p:cNvPicPr>
            <a:picLocks noChangeAspect="1"/>
          </p:cNvPicPr>
          <p:nvPr/>
        </p:nvPicPr>
        <p:blipFill>
          <a:blip r:embed="rId6"/>
          <a:stretch>
            <a:fillRect/>
          </a:stretch>
        </p:blipFill>
        <p:spPr>
          <a:xfrm>
            <a:off x="2619476" y="1023147"/>
            <a:ext cx="14865149" cy="7973465"/>
          </a:xfrm>
          <a:prstGeom prst="rect">
            <a:avLst/>
          </a:prstGeom>
        </p:spPr>
      </p:pic>
    </p:spTree>
    <p:extLst>
      <p:ext uri="{BB962C8B-B14F-4D97-AF65-F5344CB8AC3E}">
        <p14:creationId xmlns:p14="http://schemas.microsoft.com/office/powerpoint/2010/main" val="729577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F21E8289C3F6409073D2DC791538A1" ma:contentTypeVersion="19" ma:contentTypeDescription="Create a new document." ma:contentTypeScope="" ma:versionID="f8921ffbc5950ffb363b9159b858664c">
  <xsd:schema xmlns:xsd="http://www.w3.org/2001/XMLSchema" xmlns:xs="http://www.w3.org/2001/XMLSchema" xmlns:p="http://schemas.microsoft.com/office/2006/metadata/properties" xmlns:ns2="e9a2dc1f-33cd-415f-8137-a0514d935797" xmlns:ns3="20585f71-0b21-4afb-ac27-83fbdb851c7d" targetNamespace="http://schemas.microsoft.com/office/2006/metadata/properties" ma:root="true" ma:fieldsID="47cacca7e42f8b588765413a26800d5d" ns2:_="" ns3:_="">
    <xsd:import namespace="e9a2dc1f-33cd-415f-8137-a0514d935797"/>
    <xsd:import namespace="20585f71-0b21-4afb-ac27-83fbdb851c7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2dc1f-33cd-415f-8137-a0514d9357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4f3aee1-b7c6-4d19-91f4-088532463223"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585f71-0b21-4afb-ac27-83fbdb851c7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e4dc0d0-6240-46cc-9bd4-fdaad832a532}" ma:internalName="TaxCatchAll" ma:showField="CatchAllData" ma:web="20585f71-0b21-4afb-ac27-83fbdb851c7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a2dc1f-33cd-415f-8137-a0514d935797">
      <Terms xmlns="http://schemas.microsoft.com/office/infopath/2007/PartnerControls"/>
    </lcf76f155ced4ddcb4097134ff3c332f>
    <TaxCatchAll xmlns="20585f71-0b21-4afb-ac27-83fbdb851c7d" xsi:nil="true"/>
  </documentManagement>
</p:properties>
</file>

<file path=customXml/itemProps1.xml><?xml version="1.0" encoding="utf-8"?>
<ds:datastoreItem xmlns:ds="http://schemas.openxmlformats.org/officeDocument/2006/customXml" ds:itemID="{A6EE20BD-B666-439F-959E-1330AB62C003}">
  <ds:schemaRefs>
    <ds:schemaRef ds:uri="http://schemas.microsoft.com/sharepoint/v3/contenttype/forms"/>
  </ds:schemaRefs>
</ds:datastoreItem>
</file>

<file path=customXml/itemProps2.xml><?xml version="1.0" encoding="utf-8"?>
<ds:datastoreItem xmlns:ds="http://schemas.openxmlformats.org/officeDocument/2006/customXml" ds:itemID="{0F9B916B-FF40-4FB6-B8A1-08F79FC4A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a2dc1f-33cd-415f-8137-a0514d935797"/>
    <ds:schemaRef ds:uri="20585f71-0b21-4afb-ac27-83fbdb851c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7FB424-AB6F-4042-9763-AF1F8A5766D3}">
  <ds:schemaRefs>
    <ds:schemaRef ds:uri="http://purl.org/dc/terms/"/>
    <ds:schemaRef ds:uri="20585f71-0b21-4afb-ac27-83fbdb851c7d"/>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e9a2dc1f-33cd-415f-8137-a0514d93579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306</TotalTime>
  <Words>866</Words>
  <Application>Microsoft Office PowerPoint</Application>
  <PresentationFormat>Custom</PresentationFormat>
  <Paragraphs>54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Calibri</vt:lpstr>
      <vt:lpstr>Outfit</vt:lpstr>
      <vt:lpstr>Times New Roman</vt:lpstr>
      <vt:lpstr>Office Theme</vt:lpstr>
      <vt:lpstr>Pipeline Watch:    Investment Hotspots &amp; the Future of Hospitality Expansion in Africa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Trevor Ward</dc:creator>
  <cp:lastModifiedBy>Trevor Ward</cp:lastModifiedBy>
  <cp:revision>17</cp:revision>
  <cp:lastPrinted>2025-06-10T11:53:05Z</cp:lastPrinted>
  <dcterms:created xsi:type="dcterms:W3CDTF">2025-05-23T18:07:03Z</dcterms:created>
  <dcterms:modified xsi:type="dcterms:W3CDTF">2025-06-10T11:54:56Z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2025-05-23T00:00:00Z</vt:filetime>
  </property>
  <property fmtid="{D5CDD505-2E9C-101B-9397-08002B2CF9AE}" pid="3" name="Creator">
    <vt:lpwstr>PDF Presentation Adobe Photoshop </vt:lpwstr>
  </property>
  <property fmtid="{D5CDD505-2E9C-101B-9397-08002B2CF9AE}" pid="4" name="LastSaved">
    <vt:filetime>2025-05-23T00:00:00Z</vt:filetime>
  </property>
  <property fmtid="{D5CDD505-2E9C-101B-9397-08002B2CF9AE}" pid="5" name="Producer">
    <vt:lpwstr>Adobe Photoshop for Macintosh -- Image Conversion Plug-in</vt:lpwstr>
  </property>
  <property fmtid="{D5CDD505-2E9C-101B-9397-08002B2CF9AE}" pid="6" name="ContentTypeId">
    <vt:lpwstr>0x010100F2F21E8289C3F6409073D2DC791538A1</vt:lpwstr>
  </property>
  <property fmtid="{D5CDD505-2E9C-101B-9397-08002B2CF9AE}" pid="7" name="MediaServiceImageTags">
    <vt:lpwstr/>
  </property>
</Properties>
</file>