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65"/>
  </p:normalViewPr>
  <p:slideViewPr>
    <p:cSldViewPr snapToGrid="0">
      <p:cViewPr>
        <p:scale>
          <a:sx n="69" d="100"/>
          <a:sy n="69" d="100"/>
        </p:scale>
        <p:origin x="1696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1E697-FDF1-E44B-A399-2E3B535CF3E6}" type="datetimeFigureOut">
              <a:rPr lang="en-FR" smtClean="0"/>
              <a:t>14/06/2025</a:t>
            </a:fld>
            <a:endParaRPr lang="en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A0012-1B51-7744-BE25-85439DAF5786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445347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FR" dirty="0"/>
              <a:t>Qui connait une femme propriétaire de minimum 5 hôtels en Afrique 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AA0012-1B51-7744-BE25-85439DAF5786}" type="slidenum">
              <a:rPr lang="en-FR" smtClean="0"/>
              <a:t>4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68984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D4E73-F5C3-DBEB-1AE6-3DA308A9E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4229BA-D71D-7948-EAEB-C55128E050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0F550-DFC5-840E-893B-91D79FA71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A304-AC1A-5E43-9E4F-50E35834C7C8}" type="datetimeFigureOut">
              <a:rPr lang="en-FR" smtClean="0"/>
              <a:t>14/06/2025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0CB62-4DD3-436A-E7BD-5788E7B31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487F7-596C-B2CC-F21C-1AFB1AC76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D5AD-D721-B447-9B7B-01940BE0F2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570199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B8F9C-66F6-926D-4276-5646BFEA5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ED04B5-C5C6-D5A1-1E64-3A8F622785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08FE0-3538-1D0E-0D25-E5F24F429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A304-AC1A-5E43-9E4F-50E35834C7C8}" type="datetimeFigureOut">
              <a:rPr lang="en-FR" smtClean="0"/>
              <a:t>14/06/2025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6B473-976F-79BE-EDBE-46665A1B7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9B322-7537-BB97-4471-C10A896BA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D5AD-D721-B447-9B7B-01940BE0F2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45660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5964C-D991-22A7-E461-9470F90EDA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FDA948-7D78-4126-C61D-94AFFEC596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96A7B-CE11-26BC-84A7-E62B293B9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A304-AC1A-5E43-9E4F-50E35834C7C8}" type="datetimeFigureOut">
              <a:rPr lang="en-FR" smtClean="0"/>
              <a:t>14/06/2025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228A5-B77D-4E78-45C8-90EDA7A9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743B2-6F58-1654-98E9-F8095C50B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D5AD-D721-B447-9B7B-01940BE0F2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588807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A0AE6-AD83-1995-1C23-F5C75A1F1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6D5CC-D5EF-1F0A-D4B0-C32ACD085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E2DB6-FA51-F0FA-9B08-EE4064D18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A304-AC1A-5E43-9E4F-50E35834C7C8}" type="datetimeFigureOut">
              <a:rPr lang="en-FR" smtClean="0"/>
              <a:t>14/06/2025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874B2-3D6A-3B03-C393-317C71889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6F3B6-8B0C-E4B6-BDBF-942325679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D5AD-D721-B447-9B7B-01940BE0F2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58625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88316-3683-F3CC-A21A-01FD6160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6A55CE-71F6-CB0C-918F-883BD40B0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4BCC1-0899-D779-DD16-8EA898FD7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A304-AC1A-5E43-9E4F-50E35834C7C8}" type="datetimeFigureOut">
              <a:rPr lang="en-FR" smtClean="0"/>
              <a:t>14/06/2025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909C8-FB3A-506B-ADDA-BB5665A00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8215D-0715-6A1D-3EF6-29854FDF6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D5AD-D721-B447-9B7B-01940BE0F2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82162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DBE7A-7D33-6F7A-1AC2-40657CD7C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14635-A106-3D06-B362-5FD71D2F27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A8E05-0FE4-A795-024F-3A792F4348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823933-08C7-125A-199B-99FAF250D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A304-AC1A-5E43-9E4F-50E35834C7C8}" type="datetimeFigureOut">
              <a:rPr lang="en-FR" smtClean="0"/>
              <a:t>14/06/2025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7C79F2-51B7-394E-3913-7DE9C71D7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4F4099-9A69-5914-C4D0-7ECED6660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D5AD-D721-B447-9B7B-01940BE0F2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002476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A5C48-3270-54CC-479D-207AD992E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A9ABC-6061-9939-7056-286FFDBE94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AEE5F4-B5F7-7FE6-57BA-74B09063D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0667BF-1A6D-8BBA-EAE0-74AB62D63D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B3A01D-EBB4-EBB9-AAE0-890B5DF84E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0729BA-E6BD-0531-7C0F-438BC025C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A304-AC1A-5E43-9E4F-50E35834C7C8}" type="datetimeFigureOut">
              <a:rPr lang="en-FR" smtClean="0"/>
              <a:t>14/06/2025</a:t>
            </a:fld>
            <a:endParaRPr lang="en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E02203-780B-B922-8620-3A8118BD6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62EA79-1E3A-DB2D-6649-A72817F9B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D5AD-D721-B447-9B7B-01940BE0F2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710556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8FFE7-E737-49A8-FC90-1052187EE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E4602D-3284-5E64-9C95-F3078CD0F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A304-AC1A-5E43-9E4F-50E35834C7C8}" type="datetimeFigureOut">
              <a:rPr lang="en-FR" smtClean="0"/>
              <a:t>14/06/2025</a:t>
            </a:fld>
            <a:endParaRPr lang="en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450D40-3900-671B-6987-DAFC282A8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6FCC9B-2505-7110-B86D-1AF534B60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D5AD-D721-B447-9B7B-01940BE0F2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896305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B0771B-2A03-ADAD-E379-114C02DAC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A304-AC1A-5E43-9E4F-50E35834C7C8}" type="datetimeFigureOut">
              <a:rPr lang="en-FR" smtClean="0"/>
              <a:t>14/06/2025</a:t>
            </a:fld>
            <a:endParaRPr lang="en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A829D4-0546-359F-926C-B4BD36900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6AD55-05DC-32B2-6D13-E83F0C5DE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D5AD-D721-B447-9B7B-01940BE0F2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347138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45080-781C-5BA1-A64F-05553999C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FF764-1D06-287E-B332-8124E6642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CF200C-EB11-6280-1CFB-23132149E9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759D02-E224-BBE0-F992-242F1369A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A304-AC1A-5E43-9E4F-50E35834C7C8}" type="datetimeFigureOut">
              <a:rPr lang="en-FR" smtClean="0"/>
              <a:t>14/06/2025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59F9A-740B-148E-550B-CA5B66F7B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C6053B-5E74-98DE-CC40-6C8543E01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D5AD-D721-B447-9B7B-01940BE0F2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419288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D8728-3D1F-D983-A5BC-D8D79C547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73597-D533-3273-9D5C-FD43E1C81D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F8DAA0-1667-421A-C62E-434EAA9AC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0EBBCC-B1A7-8C4C-5C9E-23A986E85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A304-AC1A-5E43-9E4F-50E35834C7C8}" type="datetimeFigureOut">
              <a:rPr lang="en-FR" smtClean="0"/>
              <a:t>14/06/2025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BF9F54-D740-B0FC-BD19-6907A78A3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84421-15D8-E31A-C787-A02E9D565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D5AD-D721-B447-9B7B-01940BE0F2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4015174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E8D89A-17F2-317A-847C-E39210A0A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231B2-6097-8754-A4EF-72E3CD5FE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F89AF-2F2F-D4A1-5A9F-AB63E596DC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EBA304-AC1A-5E43-9E4F-50E35834C7C8}" type="datetimeFigureOut">
              <a:rPr lang="en-FR" smtClean="0"/>
              <a:t>14/06/2025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5C595-6A98-FBB5-0AA3-414C5E63A3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5AAB8-8AA2-2436-965C-C0667A65FC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B9D5AD-D721-B447-9B7B-01940BE0F251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888109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E8B59F3-8E1A-8D22-D6B7-0E53E8EC1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58231"/>
            <a:ext cx="9144000" cy="1485107"/>
          </a:xfrm>
        </p:spPr>
        <p:txBody>
          <a:bodyPr>
            <a:normAutofit/>
          </a:bodyPr>
          <a:lstStyle/>
          <a:p>
            <a:r>
              <a:rPr lang="en-GB" sz="4800" dirty="0"/>
              <a:t>Women Who Lead: Networking &amp; Investment in Hospitality</a:t>
            </a:r>
            <a:endParaRPr lang="en-FR" sz="4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4B8B6A-11A6-5A9C-F1DC-0ED960FD7527}"/>
              </a:ext>
            </a:extLst>
          </p:cNvPr>
          <p:cNvSpPr txBox="1"/>
          <p:nvPr/>
        </p:nvSpPr>
        <p:spPr>
          <a:xfrm>
            <a:off x="4810125" y="4129087"/>
            <a:ext cx="2571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FR" dirty="0"/>
              <a:t>Lara Dupre</a:t>
            </a:r>
          </a:p>
        </p:txBody>
      </p:sp>
    </p:spTree>
    <p:extLst>
      <p:ext uri="{BB962C8B-B14F-4D97-AF65-F5344CB8AC3E}">
        <p14:creationId xmlns:p14="http://schemas.microsoft.com/office/powerpoint/2010/main" val="1179954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7625704-2A03-2492-241B-D647B6A0255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R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7F23506-A633-7C44-66C9-BC84E5F83FA1}"/>
              </a:ext>
            </a:extLst>
          </p:cNvPr>
          <p:cNvSpPr txBox="1">
            <a:spLocks/>
          </p:cNvSpPr>
          <p:nvPr/>
        </p:nvSpPr>
        <p:spPr>
          <a:xfrm>
            <a:off x="2478881" y="1464866"/>
            <a:ext cx="7234238" cy="39282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30800" dirty="0">
                <a:solidFill>
                  <a:schemeClr val="bg1"/>
                </a:solidFill>
                <a:latin typeface="Helvetica Neue UltraLight" panose="02000206000000020004" pitchFamily="2" charset="0"/>
                <a:ea typeface="Helvetica Neue UltraLight" panose="02000206000000020004" pitchFamily="2" charset="0"/>
              </a:rPr>
              <a:t>22</a:t>
            </a:r>
            <a:endParaRPr lang="en-FR" sz="30800" dirty="0">
              <a:solidFill>
                <a:schemeClr val="bg1"/>
              </a:solidFill>
              <a:latin typeface="Helvetica Neue UltraLight" panose="02000206000000020004" pitchFamily="2" charset="0"/>
              <a:ea typeface="Helvetica Neue UltraLight" panose="020002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481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BD3398E0-0E11-492E-1962-25722D1E1F22}"/>
              </a:ext>
            </a:extLst>
          </p:cNvPr>
          <p:cNvSpPr txBox="1">
            <a:spLocks/>
          </p:cNvSpPr>
          <p:nvPr/>
        </p:nvSpPr>
        <p:spPr>
          <a:xfrm>
            <a:off x="6372227" y="1816334"/>
            <a:ext cx="5593554" cy="27356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0800" dirty="0">
                <a:latin typeface="Helvetica Neue UltraLight" panose="02000206000000020004" pitchFamily="2" charset="0"/>
                <a:ea typeface="Helvetica Neue UltraLight" panose="02000206000000020004" pitchFamily="2" charset="0"/>
              </a:rPr>
              <a:t>73%</a:t>
            </a:r>
            <a:endParaRPr lang="en-FR" sz="20800" dirty="0">
              <a:latin typeface="Helvetica Neue UltraLight" panose="02000206000000020004" pitchFamily="2" charset="0"/>
              <a:ea typeface="Helvetica Neue UltraLight" panose="02000206000000020004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B408A5-0233-A642-6E92-D4C2DF1272BB}"/>
              </a:ext>
            </a:extLst>
          </p:cNvPr>
          <p:cNvSpPr txBox="1"/>
          <p:nvPr/>
        </p:nvSpPr>
        <p:spPr>
          <a:xfrm>
            <a:off x="7690844" y="6417230"/>
            <a:ext cx="295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FR" dirty="0"/>
              <a:t>ForbesWomen Global Study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A5A8C25-C89B-6B88-000C-808A804414A9}"/>
              </a:ext>
            </a:extLst>
          </p:cNvPr>
          <p:cNvSpPr/>
          <p:nvPr/>
        </p:nvSpPr>
        <p:spPr>
          <a:xfrm>
            <a:off x="-1" y="0"/>
            <a:ext cx="609600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R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F063D8-260D-3ED8-9CAD-02BA95899239}"/>
              </a:ext>
            </a:extLst>
          </p:cNvPr>
          <p:cNvSpPr txBox="1"/>
          <p:nvPr/>
        </p:nvSpPr>
        <p:spPr>
          <a:xfrm>
            <a:off x="0" y="674400"/>
            <a:ext cx="6096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FR" sz="8800" dirty="0">
                <a:solidFill>
                  <a:schemeClr val="bg1"/>
                </a:solidFill>
                <a:latin typeface="Helvetica Neue UltraLight" panose="02000206000000020004" pitchFamily="2" charset="0"/>
                <a:ea typeface="Helvetica Neue UltraLight" panose="02000206000000020004" pitchFamily="2" charset="0"/>
              </a:rPr>
              <a:t>“WE LISTEN TO HIM. </a:t>
            </a:r>
          </a:p>
          <a:p>
            <a:pPr algn="ctr"/>
            <a:r>
              <a:rPr lang="en-FR" sz="8800" dirty="0">
                <a:solidFill>
                  <a:schemeClr val="bg1"/>
                </a:solidFill>
                <a:latin typeface="Helvetica Neue UltraLight" panose="02000206000000020004" pitchFamily="2" charset="0"/>
                <a:ea typeface="Helvetica Neue UltraLight" panose="02000206000000020004" pitchFamily="2" charset="0"/>
              </a:rPr>
              <a:t>WE LOOK AT HER”</a:t>
            </a:r>
          </a:p>
        </p:txBody>
      </p:sp>
    </p:spTree>
    <p:extLst>
      <p:ext uri="{BB962C8B-B14F-4D97-AF65-F5344CB8AC3E}">
        <p14:creationId xmlns:p14="http://schemas.microsoft.com/office/powerpoint/2010/main" val="2922181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0EF5AE-1689-3780-C7F6-A07AA41D39A8}"/>
              </a:ext>
            </a:extLst>
          </p:cNvPr>
          <p:cNvSpPr txBox="1"/>
          <p:nvPr/>
        </p:nvSpPr>
        <p:spPr>
          <a:xfrm>
            <a:off x="366713" y="2151727"/>
            <a:ext cx="1145857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FR" sz="10000" dirty="0">
                <a:latin typeface="Helvetica Neue UltraLight" panose="02000206000000020004" pitchFamily="2" charset="0"/>
                <a:ea typeface="Helvetica Neue UltraLight" panose="02000206000000020004" pitchFamily="2" charset="0"/>
              </a:rPr>
              <a:t>We know each other. </a:t>
            </a:r>
            <a:r>
              <a:rPr lang="en-FR" sz="6000" dirty="0">
                <a:latin typeface="Helvetica Neue UltraLight" panose="02000206000000020004" pitchFamily="2" charset="0"/>
                <a:ea typeface="Helvetica Neue UltraLight" panose="02000206000000020004" pitchFamily="2" charset="0"/>
              </a:rPr>
              <a:t>But do we really trust each other ?</a:t>
            </a:r>
            <a:endParaRPr lang="en-FR" sz="10000" dirty="0">
              <a:latin typeface="Helvetica Neue UltraLight" panose="02000206000000020004" pitchFamily="2" charset="0"/>
              <a:ea typeface="Helvetica Neue UltraLight" panose="020002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971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2911170-F049-E72D-5E6E-EDB3F549D743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R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7A32A0A-0287-231A-992E-E08B87C97FD3}"/>
              </a:ext>
            </a:extLst>
          </p:cNvPr>
          <p:cNvSpPr txBox="1">
            <a:spLocks/>
          </p:cNvSpPr>
          <p:nvPr/>
        </p:nvSpPr>
        <p:spPr>
          <a:xfrm>
            <a:off x="-8151" y="1054158"/>
            <a:ext cx="6104151" cy="47496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7300" dirty="0">
                <a:latin typeface="Helvetica Neue UltraLight" panose="02000206000000020004" pitchFamily="2" charset="0"/>
                <a:ea typeface="Helvetica Neue UltraLight" panose="02000206000000020004" pitchFamily="2" charset="0"/>
              </a:rPr>
              <a:t>USD 240B</a:t>
            </a:r>
            <a:endParaRPr lang="en-FR" sz="17300" dirty="0">
              <a:latin typeface="Helvetica Neue UltraLight" panose="02000206000000020004" pitchFamily="2" charset="0"/>
              <a:ea typeface="Helvetica Neue UltraLight" panose="02000206000000020004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B26512-59ED-9A37-F8D5-8BD05AB2A451}"/>
              </a:ext>
            </a:extLst>
          </p:cNvPr>
          <p:cNvSpPr txBox="1"/>
          <p:nvPr/>
        </p:nvSpPr>
        <p:spPr>
          <a:xfrm>
            <a:off x="1667935" y="6435824"/>
            <a:ext cx="295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FR" dirty="0"/>
              <a:t>AHIF 2024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19846E5-84BC-327C-6FF7-4238E38CC616}"/>
              </a:ext>
            </a:extLst>
          </p:cNvPr>
          <p:cNvSpPr txBox="1"/>
          <p:nvPr/>
        </p:nvSpPr>
        <p:spPr>
          <a:xfrm>
            <a:off x="7665840" y="1418213"/>
            <a:ext cx="2956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FR" sz="3600" dirty="0">
                <a:solidFill>
                  <a:schemeClr val="bg1"/>
                </a:solidFill>
                <a:latin typeface="Helvetica Neue Thin" panose="020B0403020202020204" pitchFamily="34" charset="0"/>
                <a:ea typeface="Helvetica Neue Thin" panose="020B0403020202020204" pitchFamily="34" charset="0"/>
              </a:rPr>
              <a:t>LESS THAN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34F4E0-59BF-F81D-B45F-4ED86D50EDB5}"/>
              </a:ext>
            </a:extLst>
          </p:cNvPr>
          <p:cNvSpPr txBox="1"/>
          <p:nvPr/>
        </p:nvSpPr>
        <p:spPr>
          <a:xfrm>
            <a:off x="7091067" y="6435824"/>
            <a:ext cx="4105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IFC Women in Business Africa Review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51FA83ED-EC9C-3451-6E1E-818EFC74B375}"/>
              </a:ext>
            </a:extLst>
          </p:cNvPr>
          <p:cNvSpPr txBox="1">
            <a:spLocks/>
          </p:cNvSpPr>
          <p:nvPr/>
        </p:nvSpPr>
        <p:spPr>
          <a:xfrm>
            <a:off x="6347223" y="2060972"/>
            <a:ext cx="5593554" cy="27356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0800" dirty="0">
                <a:solidFill>
                  <a:schemeClr val="bg1"/>
                </a:solidFill>
                <a:latin typeface="Helvetica Neue UltraLight" panose="02000206000000020004" pitchFamily="2" charset="0"/>
                <a:ea typeface="Helvetica Neue UltraLight" panose="02000206000000020004" pitchFamily="2" charset="0"/>
              </a:rPr>
              <a:t>5%</a:t>
            </a:r>
            <a:endParaRPr lang="en-FR" sz="20800" dirty="0">
              <a:solidFill>
                <a:schemeClr val="bg1"/>
              </a:solidFill>
              <a:latin typeface="Helvetica Neue UltraLight" panose="02000206000000020004" pitchFamily="2" charset="0"/>
              <a:ea typeface="Helvetica Neue UltraLight" panose="020002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390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BC2301F-67BF-1CAB-2D59-5DA2E0E5DD7C}"/>
              </a:ext>
            </a:extLst>
          </p:cNvPr>
          <p:cNvSpPr txBox="1"/>
          <p:nvPr/>
        </p:nvSpPr>
        <p:spPr>
          <a:xfrm>
            <a:off x="859631" y="2736502"/>
            <a:ext cx="104727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FR" sz="6000" dirty="0">
                <a:latin typeface="Helvetica Neue UltraLight" panose="02000206000000020004" pitchFamily="2" charset="0"/>
                <a:ea typeface="Helvetica Neue UltraLight" panose="02000206000000020004" pitchFamily="2" charset="0"/>
              </a:rPr>
              <a:t>LESS TALK, MORE ACTION 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30C5C4-A12D-42AB-8D12-F635DD1C74E9}"/>
              </a:ext>
            </a:extLst>
          </p:cNvPr>
          <p:cNvSpPr txBox="1"/>
          <p:nvPr/>
        </p:nvSpPr>
        <p:spPr>
          <a:xfrm>
            <a:off x="4211537" y="3937902"/>
            <a:ext cx="3768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Action plan definition</a:t>
            </a:r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2736021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F21E8289C3F6409073D2DC791538A1" ma:contentTypeVersion="19" ma:contentTypeDescription="Create a new document." ma:contentTypeScope="" ma:versionID="f8921ffbc5950ffb363b9159b858664c">
  <xsd:schema xmlns:xsd="http://www.w3.org/2001/XMLSchema" xmlns:xs="http://www.w3.org/2001/XMLSchema" xmlns:p="http://schemas.microsoft.com/office/2006/metadata/properties" xmlns:ns2="e9a2dc1f-33cd-415f-8137-a0514d935797" xmlns:ns3="20585f71-0b21-4afb-ac27-83fbdb851c7d" targetNamespace="http://schemas.microsoft.com/office/2006/metadata/properties" ma:root="true" ma:fieldsID="47cacca7e42f8b588765413a26800d5d" ns2:_="" ns3:_="">
    <xsd:import namespace="e9a2dc1f-33cd-415f-8137-a0514d935797"/>
    <xsd:import namespace="20585f71-0b21-4afb-ac27-83fbdb851c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a2dc1f-33cd-415f-8137-a0514d9357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e4f3aee1-b7c6-4d19-91f4-08853246322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585f71-0b21-4afb-ac27-83fbdb851c7d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4e4dc0d0-6240-46cc-9bd4-fdaad832a532}" ma:internalName="TaxCatchAll" ma:showField="CatchAllData" ma:web="20585f71-0b21-4afb-ac27-83fbdb851c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9a2dc1f-33cd-415f-8137-a0514d935797">
      <Terms xmlns="http://schemas.microsoft.com/office/infopath/2007/PartnerControls"/>
    </lcf76f155ced4ddcb4097134ff3c332f>
    <TaxCatchAll xmlns="20585f71-0b21-4afb-ac27-83fbdb851c7d" xsi:nil="true"/>
  </documentManagement>
</p:properties>
</file>

<file path=customXml/itemProps1.xml><?xml version="1.0" encoding="utf-8"?>
<ds:datastoreItem xmlns:ds="http://schemas.openxmlformats.org/officeDocument/2006/customXml" ds:itemID="{FD31C3BC-2848-438A-8B27-5222F2BA2487}"/>
</file>

<file path=customXml/itemProps2.xml><?xml version="1.0" encoding="utf-8"?>
<ds:datastoreItem xmlns:ds="http://schemas.openxmlformats.org/officeDocument/2006/customXml" ds:itemID="{E3E2439D-8C09-429C-AADC-904B8CC08590}"/>
</file>

<file path=customXml/itemProps3.xml><?xml version="1.0" encoding="utf-8"?>
<ds:datastoreItem xmlns:ds="http://schemas.openxmlformats.org/officeDocument/2006/customXml" ds:itemID="{BE193200-F4B5-4FCB-8855-7A65F16EC45E}"/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77</Words>
  <Application>Microsoft Macintosh PowerPoint</Application>
  <PresentationFormat>Widescreen</PresentationFormat>
  <Paragraphs>17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Helvetica Neue Thin</vt:lpstr>
      <vt:lpstr>Helvetica Neue UltraLight</vt:lpstr>
      <vt:lpstr>Helvetica Neue UltraLight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Lara Dupre</dc:creator>
  <cp:lastModifiedBy>Lara Dupre</cp:lastModifiedBy>
  <cp:revision>4</cp:revision>
  <dcterms:created xsi:type="dcterms:W3CDTF">2025-06-13T12:32:37Z</dcterms:created>
  <dcterms:modified xsi:type="dcterms:W3CDTF">2025-06-14T01:29:55Z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0x010100F2F21E8289C3F6409073D2DC791538A1</vt:lpwstr>
  </property>
</Properties>
</file>