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64" r:id="rId5"/>
    <p:sldId id="266" r:id="rId6"/>
    <p:sldId id="267" r:id="rId7"/>
    <p:sldId id="259" r:id="rId8"/>
    <p:sldId id="268" r:id="rId9"/>
    <p:sldId id="273" r:id="rId10"/>
    <p:sldId id="274" r:id="rId11"/>
    <p:sldId id="258" r:id="rId12"/>
    <p:sldId id="275" r:id="rId13"/>
    <p:sldId id="276" r:id="rId14"/>
    <p:sldId id="277" r:id="rId15"/>
    <p:sldId id="278" r:id="rId16"/>
    <p:sldId id="269" r:id="rId17"/>
    <p:sldId id="271" r:id="rId18"/>
    <p:sldId id="272" r:id="rId19"/>
    <p:sldId id="260" r:id="rId20"/>
    <p:sldId id="26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81"/>
  </p:normalViewPr>
  <p:slideViewPr>
    <p:cSldViewPr snapToGrid="0">
      <p:cViewPr varScale="1">
        <p:scale>
          <a:sx n="102" d="100"/>
          <a:sy n="102" d="100"/>
        </p:scale>
        <p:origin x="95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2F0A-2D81-BDAE-4D4F-F4284DB68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65797-2311-2A59-1410-E113E7A6B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3E729-9DA7-E36D-6211-BE59EA5C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3C8D-8A76-7E13-458D-A8A3D57D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8E7F8-D200-EF31-F557-C0032679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D1FE-E975-08FF-8B7A-5F3022A5C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D4BA2-D646-1EB1-D7CD-F73A8FB2B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37DCF-9DC3-D8D9-2603-6416EE91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51B54-DB54-E65E-3E82-E7577AE7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AA9C9-2616-37A8-1159-0C60310B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1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FB8DBE-3143-3820-AC58-EE7F16B1D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78A2A-B929-8B84-020D-A2367E017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F0A48-2E7F-5B22-2D5A-FA427D74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E158D-7C1F-53D1-FD6B-E745A26E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4C77-AAC9-AF58-6D12-9D0954033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1670-1888-A01E-3FD8-A772FDAC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1746-41B9-E0B7-B3FC-1CFB5B551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F137-A408-0A0D-4EAA-13E67583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42F5E-1E0C-C4B1-5A51-D01C214C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FAD76-A864-99F1-6D16-1820EA3D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89C9-15EF-0978-7DF3-599333E2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826BD-B3FE-0B64-113C-D530CD9D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6FC86-4ED5-BB7B-0307-FA138790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E894E-25EC-7ADB-B756-478E58A9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80812-06F7-6B06-91B5-EF95424C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9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4060-FD5B-9BE1-9726-A973A1DB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15B1A-867E-DDE7-4498-8611BC768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632DC-7DFB-5C8D-4188-1B1BB322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C3669-E954-7166-5BEC-7C7C5326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74CB4-5E53-C894-9AB5-D1641F32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5B703-6893-5F15-F883-D626BEE6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4D36-4C78-0EF4-F80C-177073E0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B317E-B7D7-E096-1D0F-D0F606C62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75350-5FC9-5E16-94EF-3B57CAE55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0503C-3B5E-2061-8AA5-2857631B3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85D454-6A1E-E293-62FC-AA448FF6E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F0057-02AF-A7DD-950F-A80FB81D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C5A89C-91AF-55BA-2A8F-4B477861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AAC748-7A8F-1BD4-B7A1-7C738F72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ABD7-ED72-56BB-299D-1804FF8E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C49A4-B490-9100-4DAF-D228F9C1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DE55C-840F-98B7-C664-EFFF06F6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6D80-60A8-ED16-309F-96E2DAAB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82B1D-28CC-D6AA-D4AC-3F5825E1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12DF7-CDC2-C4B1-D628-09401455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9D96-5665-56C2-CA08-905D647F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7710-DB96-9479-A077-C467D81F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BB1FB-430E-3DE8-AA4F-7924CCD16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5D67A-741E-51CD-F7BE-3CEF43DF5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20C3C-BC4B-F091-A540-AD89965D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58DFD-C1E2-EE28-48C9-40D75EDD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D9232-3842-2815-A782-25FF5601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0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C229-6431-93C2-DE9E-724AE607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1ED7C-1919-C7EA-DE37-E1E395F00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CA9CA-9AC3-2DEB-1EB7-232164FB7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8139C-ADB2-0C1B-3FAC-CBD026DF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D600E-3DB5-896E-97D0-A2A534E8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FDF2C-CF0E-F05A-6965-760DF5D4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6A559-B827-1AF5-26A1-A9818D10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F3F43-F316-EC7B-95BA-75D99E2C5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B8E8-C873-1840-78AB-AA6633E44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EE901-8DCE-0647-9264-266E9CDE65A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9B6A-8738-A4D1-C24D-252AA362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B2D1F-E32D-0F56-6F0F-8741A204F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4E51B-74F9-6041-911B-D891A699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5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oore-southafrica.com/MediaLibsAndFiles/media/southafricaweb.moorestephens.com2020/Documents/African-Hospitality-Confidence-Index-2024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oteltechreport.com/news/2025-state-of-hotel-guest-technology-repor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teltechreport.com/news/2025-state-of-hotel-guest-technology-repor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oore-southafrica.com/MediaLibsAndFiles/media/southafricaweb.moorestephens.com2020/Documents/African-Hospitality-Confidence-Index-2024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oore-southafrica.com/MediaLibsAndFiles/media/southafricaweb.moorestephens.com2020/Documents/African-Hospitality-Confidence-Index-2024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self.ai/blog/ai-in-hospitality-industry-uses-and-benefits-of-ai-in-hote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text&#10;&#10;AI-generated content may be incorrect.">
            <a:extLst>
              <a:ext uri="{FF2B5EF4-FFF2-40B4-BE49-F238E27FC236}">
                <a16:creationId xmlns:a16="http://schemas.microsoft.com/office/drawing/2014/main" id="{3DBF6315-EA29-9DA3-F2B9-9EF650BC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5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DDAB2-7FDD-D288-6EF8-38172C668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8D94D-95E1-8392-181E-350C92C0352B}"/>
              </a:ext>
            </a:extLst>
          </p:cNvPr>
          <p:cNvSpPr txBox="1"/>
          <p:nvPr/>
        </p:nvSpPr>
        <p:spPr>
          <a:xfrm>
            <a:off x="2500312" y="242888"/>
            <a:ext cx="235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ugly…</a:t>
            </a:r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B52AFFF7-CB97-DF09-D933-C6BF3E153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92" b="32668"/>
          <a:stretch>
            <a:fillRect/>
          </a:stretch>
        </p:blipFill>
        <p:spPr>
          <a:xfrm>
            <a:off x="1937369" y="950774"/>
            <a:ext cx="8317262" cy="46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C79C8-183A-2CF4-2B08-B8877DE2E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67A64-5A78-8410-396B-7BEE5CFF78B4}"/>
              </a:ext>
            </a:extLst>
          </p:cNvPr>
          <p:cNvSpPr txBox="1"/>
          <p:nvPr/>
        </p:nvSpPr>
        <p:spPr>
          <a:xfrm>
            <a:off x="2081689" y="117628"/>
            <a:ext cx="9263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AI Adoption in Africa: Business Leaders</a:t>
            </a:r>
          </a:p>
        </p:txBody>
      </p:sp>
      <p:pic>
        <p:nvPicPr>
          <p:cNvPr id="3" name="Picture 2" descr="A person holding a glowing light&#10;&#10;AI-generated content may be incorrect.">
            <a:extLst>
              <a:ext uri="{FF2B5EF4-FFF2-40B4-BE49-F238E27FC236}">
                <a16:creationId xmlns:a16="http://schemas.microsoft.com/office/drawing/2014/main" id="{7E4F4CEB-2B1E-99C9-7ECC-F70D6E49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23" y="825514"/>
            <a:ext cx="10232641" cy="4766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8E7AD-B40C-3128-9469-B2481E315309}"/>
              </a:ext>
            </a:extLst>
          </p:cNvPr>
          <p:cNvSpPr txBox="1"/>
          <p:nvPr/>
        </p:nvSpPr>
        <p:spPr>
          <a:xfrm>
            <a:off x="132545" y="6465228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4"/>
              </a:rPr>
              <a:t>https://www.moore-southafrica.com/MediaLibsAndFiles/media/southafricaweb.moorestephens.com2020/Documents/African-Hospitality-Confidence-Index-2024.pdf</a:t>
            </a:r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131787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DDCBA-2AE7-6D35-726A-32E29C87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85C52-3343-E838-875B-DC2F8012C997}"/>
              </a:ext>
            </a:extLst>
          </p:cNvPr>
          <p:cNvSpPr txBox="1"/>
          <p:nvPr/>
        </p:nvSpPr>
        <p:spPr>
          <a:xfrm>
            <a:off x="1814512" y="157163"/>
            <a:ext cx="9750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Henn Na Hotel (Japan): Robot Hotel Backlash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E5E63-1784-3141-CD34-86214FFC5037}"/>
              </a:ext>
            </a:extLst>
          </p:cNvPr>
          <p:cNvSpPr txBox="1"/>
          <p:nvPr/>
        </p:nvSpPr>
        <p:spPr>
          <a:xfrm>
            <a:off x="1678781" y="1081087"/>
            <a:ext cx="88344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The hotel once boasted a fully robotic staff—243 robots handling reception, portering, and in-room service—but by 2019, </a:t>
            </a:r>
            <a:r>
              <a:rPr lang="en-ZA" sz="2800" b="1" dirty="0"/>
              <a:t>over half were fired</a:t>
            </a:r>
            <a:r>
              <a:rPr lang="en-ZA" sz="2800" dirty="0"/>
              <a:t> due to poor performance.</a:t>
            </a:r>
          </a:p>
          <a:p>
            <a:r>
              <a:rPr lang="en-ZA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Reception robots struggled with speech recognition.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Porter bots couldn’t navigate effectively.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In-room assistants misinterpreted snoring as voice commands.</a:t>
            </a:r>
            <a:br>
              <a:rPr lang="en-ZA" sz="2800" dirty="0"/>
            </a:br>
            <a:endParaRPr lang="en-ZA" sz="2800" dirty="0"/>
          </a:p>
          <a:p>
            <a:r>
              <a:rPr lang="en-ZA" sz="2800" dirty="0"/>
              <a:t>Guests ultimately demanded human staff, prompting a rollback.</a:t>
            </a:r>
          </a:p>
        </p:txBody>
      </p:sp>
    </p:spTree>
    <p:extLst>
      <p:ext uri="{BB962C8B-B14F-4D97-AF65-F5344CB8AC3E}">
        <p14:creationId xmlns:p14="http://schemas.microsoft.com/office/powerpoint/2010/main" val="171620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35D51-9A6A-BA09-37E1-F96BA212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A65DF5-8DF3-C6E7-8D20-530EC4D31251}"/>
              </a:ext>
            </a:extLst>
          </p:cNvPr>
          <p:cNvSpPr txBox="1"/>
          <p:nvPr/>
        </p:nvSpPr>
        <p:spPr>
          <a:xfrm>
            <a:off x="1814512" y="157163"/>
            <a:ext cx="840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 (“ChatGPT-Only”) Projects: 100% Failure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25949-C738-4AC4-8765-E4C3E1A3E0C8}"/>
              </a:ext>
            </a:extLst>
          </p:cNvPr>
          <p:cNvSpPr txBox="1"/>
          <p:nvPr/>
        </p:nvSpPr>
        <p:spPr>
          <a:xfrm>
            <a:off x="1678781" y="1666340"/>
            <a:ext cx="88344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err="1"/>
              <a:t>Quicktext</a:t>
            </a:r>
            <a:r>
              <a:rPr lang="en-ZA" sz="2800" dirty="0"/>
              <a:t> reports that </a:t>
            </a:r>
            <a:r>
              <a:rPr lang="en-ZA" sz="2800" b="1" dirty="0"/>
              <a:t>100%</a:t>
            </a:r>
            <a:r>
              <a:rPr lang="en-ZA" sz="2800" dirty="0"/>
              <a:t> of hotel projects relying solely on generative AI have failed.</a:t>
            </a:r>
          </a:p>
          <a:p>
            <a:endParaRPr lang="en-Z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Initial capability jumps quickly stall—progressing from 40% accuracy to just 60% over multiple years.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High cost and effort fail to yield diminishing returns, leading to abandoned projects and burnt budgets.</a:t>
            </a:r>
          </a:p>
        </p:txBody>
      </p:sp>
    </p:spTree>
    <p:extLst>
      <p:ext uri="{BB962C8B-B14F-4D97-AF65-F5344CB8AC3E}">
        <p14:creationId xmlns:p14="http://schemas.microsoft.com/office/powerpoint/2010/main" val="110404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86F5CE-02E6-26F7-84D3-0155AF4B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6D006-5DE5-DE85-C171-B1CB75D29F6A}"/>
              </a:ext>
            </a:extLst>
          </p:cNvPr>
          <p:cNvSpPr txBox="1"/>
          <p:nvPr/>
        </p:nvSpPr>
        <p:spPr>
          <a:xfrm>
            <a:off x="1814512" y="157163"/>
            <a:ext cx="840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/>
              <a:t>Sophisticated Chatbot Hallucinations &amp; Knowledge Gaps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E8F8D-AD50-D29F-F2D5-615C4C803216}"/>
              </a:ext>
            </a:extLst>
          </p:cNvPr>
          <p:cNvSpPr txBox="1"/>
          <p:nvPr/>
        </p:nvSpPr>
        <p:spPr>
          <a:xfrm>
            <a:off x="1678781" y="1666340"/>
            <a:ext cx="8834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Chatbots built on generative models frequently produce hallucinations—plausible but incorrect responses.</a:t>
            </a:r>
          </a:p>
          <a:p>
            <a:endParaRPr lang="en-Z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A hotel example: the chatbot erroneously provided wrong refund policies, leading to guest disputes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Without rigorous knowledge engineering and hybrid architectures, AI systems risk undermining guest trust.</a:t>
            </a:r>
          </a:p>
        </p:txBody>
      </p:sp>
    </p:spTree>
    <p:extLst>
      <p:ext uri="{BB962C8B-B14F-4D97-AF65-F5344CB8AC3E}">
        <p14:creationId xmlns:p14="http://schemas.microsoft.com/office/powerpoint/2010/main" val="234367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C56A5-E052-4CE8-70AE-93622E8C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B72687-3439-8FC9-A69A-C0022834C9CA}"/>
              </a:ext>
            </a:extLst>
          </p:cNvPr>
          <p:cNvSpPr txBox="1"/>
          <p:nvPr/>
        </p:nvSpPr>
        <p:spPr>
          <a:xfrm>
            <a:off x="1814512" y="157163"/>
            <a:ext cx="840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/>
              <a:t>60% of Hotel Groups Struggle with Digital Transformation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DD710-5E98-748F-02C0-80A888D45066}"/>
              </a:ext>
            </a:extLst>
          </p:cNvPr>
          <p:cNvSpPr txBox="1"/>
          <p:nvPr/>
        </p:nvSpPr>
        <p:spPr>
          <a:xfrm>
            <a:off x="1678781" y="1666340"/>
            <a:ext cx="8834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According to industry data, 42% of AI/automation initiatives fail due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Incompatible legacy systems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Data silos causing 30% forecasting errors and operational inefficiencies.</a:t>
            </a:r>
          </a:p>
          <a:p>
            <a:r>
              <a:rPr lang="en-ZA" sz="2800" dirty="0"/>
              <a:t>These failures have led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Overbookings, cancelled bookings, and costly compensations.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Wasted investment and operational disruptions.</a:t>
            </a:r>
          </a:p>
        </p:txBody>
      </p:sp>
    </p:spTree>
    <p:extLst>
      <p:ext uri="{BB962C8B-B14F-4D97-AF65-F5344CB8AC3E}">
        <p14:creationId xmlns:p14="http://schemas.microsoft.com/office/powerpoint/2010/main" val="273654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E7294-35EC-BAB8-A2DE-A7A6AD400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84DA6E-2599-34CB-3FDB-6DF71010960C}"/>
              </a:ext>
            </a:extLst>
          </p:cNvPr>
          <p:cNvSpPr txBox="1"/>
          <p:nvPr/>
        </p:nvSpPr>
        <p:spPr>
          <a:xfrm>
            <a:off x="1814512" y="157163"/>
            <a:ext cx="840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/>
              <a:t>Loss of Human Connection &amp; Guest Experience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9F69A-EC48-593B-B7C8-2DE3C8A5D177}"/>
              </a:ext>
            </a:extLst>
          </p:cNvPr>
          <p:cNvSpPr txBox="1"/>
          <p:nvPr/>
        </p:nvSpPr>
        <p:spPr>
          <a:xfrm>
            <a:off x="1678781" y="1666340"/>
            <a:ext cx="8834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Critics warn AI can de-humanise hospitality.</a:t>
            </a:r>
          </a:p>
          <a:p>
            <a:endParaRPr lang="en-Z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Guests report interactions feeling “mechanical and devoid of warmth” Robotic service—though efficient—can degrade the emotional, empathetic service fundamental to guest satisfaction.</a:t>
            </a:r>
          </a:p>
        </p:txBody>
      </p:sp>
    </p:spTree>
    <p:extLst>
      <p:ext uri="{BB962C8B-B14F-4D97-AF65-F5344CB8AC3E}">
        <p14:creationId xmlns:p14="http://schemas.microsoft.com/office/powerpoint/2010/main" val="2727035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3D731-00C3-FD37-EAD6-B01504B0D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8A663-48E4-B248-3197-C86A9DE65A1B}"/>
              </a:ext>
            </a:extLst>
          </p:cNvPr>
          <p:cNvSpPr txBox="1"/>
          <p:nvPr/>
        </p:nvSpPr>
        <p:spPr>
          <a:xfrm>
            <a:off x="2689394" y="2371725"/>
            <a:ext cx="681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Let’s get practical</a:t>
            </a:r>
          </a:p>
        </p:txBody>
      </p:sp>
    </p:spTree>
    <p:extLst>
      <p:ext uri="{BB962C8B-B14F-4D97-AF65-F5344CB8AC3E}">
        <p14:creationId xmlns:p14="http://schemas.microsoft.com/office/powerpoint/2010/main" val="173197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83419-DA15-A4F0-F4ED-74A678143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BDDEA-561F-8C59-3224-5B80E3207DF6}"/>
              </a:ext>
            </a:extLst>
          </p:cNvPr>
          <p:cNvSpPr txBox="1"/>
          <p:nvPr/>
        </p:nvSpPr>
        <p:spPr>
          <a:xfrm>
            <a:off x="1371599" y="257175"/>
            <a:ext cx="9880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7172"/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There are many jobs that only humans can do</a:t>
            </a:r>
          </a:p>
        </p:txBody>
      </p:sp>
      <p:pic>
        <p:nvPicPr>
          <p:cNvPr id="4" name="Picture 2" descr="OUTsurance pointsmen are back on Jozi roads">
            <a:extLst>
              <a:ext uri="{FF2B5EF4-FFF2-40B4-BE49-F238E27FC236}">
                <a16:creationId xmlns:a16="http://schemas.microsoft.com/office/drawing/2014/main" id="{5CA1D0F9-93BB-C7FB-5729-60677FFD0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r="-2" b="32138"/>
          <a:stretch/>
        </p:blipFill>
        <p:spPr bwMode="auto">
          <a:xfrm>
            <a:off x="1857921" y="1532735"/>
            <a:ext cx="5857916" cy="329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raffic light with different colored lights&#10;&#10;Description automatically generated">
            <a:extLst>
              <a:ext uri="{FF2B5EF4-FFF2-40B4-BE49-F238E27FC236}">
                <a16:creationId xmlns:a16="http://schemas.microsoft.com/office/drawing/2014/main" id="{B9163FAD-29F4-D6FA-10E9-31496996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564" y="448328"/>
            <a:ext cx="3006898" cy="37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39241-B305-8BFD-5A8D-026FBF66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9FB7A-AC41-3796-AE36-FB1FEB4B7B4E}"/>
              </a:ext>
            </a:extLst>
          </p:cNvPr>
          <p:cNvSpPr txBox="1"/>
          <p:nvPr/>
        </p:nvSpPr>
        <p:spPr>
          <a:xfrm>
            <a:off x="2500312" y="242888"/>
            <a:ext cx="6290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Consume your own products</a:t>
            </a:r>
          </a:p>
        </p:txBody>
      </p:sp>
      <p:pic>
        <p:nvPicPr>
          <p:cNvPr id="18436" name="Picture 4" descr="Undercover Boss SA producers merge content marketing and entertainment •">
            <a:extLst>
              <a:ext uri="{FF2B5EF4-FFF2-40B4-BE49-F238E27FC236}">
                <a16:creationId xmlns:a16="http://schemas.microsoft.com/office/drawing/2014/main" id="{7AF72119-F3C4-7EEC-D5CA-20CC7FDB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397000"/>
            <a:ext cx="812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90006-D734-0E86-CD9C-A6B43BE4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68DA76-0AFA-C5A0-73BD-CB478638154F}"/>
              </a:ext>
            </a:extLst>
          </p:cNvPr>
          <p:cNvSpPr txBox="1"/>
          <p:nvPr/>
        </p:nvSpPr>
        <p:spPr>
          <a:xfrm>
            <a:off x="2500312" y="242888"/>
            <a:ext cx="3959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QR code story…</a:t>
            </a:r>
          </a:p>
        </p:txBody>
      </p:sp>
      <p:pic>
        <p:nvPicPr>
          <p:cNvPr id="17410" name="Picture 2" descr="QR code - Wikipedia">
            <a:extLst>
              <a:ext uri="{FF2B5EF4-FFF2-40B4-BE49-F238E27FC236}">
                <a16:creationId xmlns:a16="http://schemas.microsoft.com/office/drawing/2014/main" id="{1FA8379F-627D-ED32-C621-54B91032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397793"/>
            <a:ext cx="4062413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2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6689C-1DCB-F29F-7018-261E74CB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70BBE2-2974-0AD8-A118-B8500AF315BC}"/>
              </a:ext>
            </a:extLst>
          </p:cNvPr>
          <p:cNvSpPr txBox="1"/>
          <p:nvPr/>
        </p:nvSpPr>
        <p:spPr>
          <a:xfrm>
            <a:off x="2500312" y="242888"/>
            <a:ext cx="7355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Where to start on your AI journey</a:t>
            </a:r>
          </a:p>
        </p:txBody>
      </p:sp>
      <p:pic>
        <p:nvPicPr>
          <p:cNvPr id="4" name="Picture 3" descr="A road with text overlay&#10;&#10;AI-generated content may be incorrect.">
            <a:extLst>
              <a:ext uri="{FF2B5EF4-FFF2-40B4-BE49-F238E27FC236}">
                <a16:creationId xmlns:a16="http://schemas.microsoft.com/office/drawing/2014/main" id="{AB44CDCB-E3E5-3601-A5FC-23ACC9ACE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0" y="1481516"/>
            <a:ext cx="7031995" cy="38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17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1BF2A-2392-25CC-F61C-5EBBC0AC0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text&#10;&#10;AI-generated content may be incorrect.">
            <a:extLst>
              <a:ext uri="{FF2B5EF4-FFF2-40B4-BE49-F238E27FC236}">
                <a16:creationId xmlns:a16="http://schemas.microsoft.com/office/drawing/2014/main" id="{AD21EE2C-42D3-98AC-E9ED-835B1ED1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E9E21-23E4-5270-058A-A2B3A76F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garment&#10;&#10;AI-generated content may be incorrect.">
            <a:extLst>
              <a:ext uri="{FF2B5EF4-FFF2-40B4-BE49-F238E27FC236}">
                <a16:creationId xmlns:a16="http://schemas.microsoft.com/office/drawing/2014/main" id="{BF9BE139-5799-D61E-D5C3-D0EEA22F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628650"/>
            <a:ext cx="3924300" cy="5600700"/>
          </a:xfrm>
          <a:prstGeom prst="rect">
            <a:avLst/>
          </a:prstGeom>
        </p:spPr>
      </p:pic>
      <p:pic>
        <p:nvPicPr>
          <p:cNvPr id="6" name="Picture 5" descr="A robot with a cape&#10;&#10;AI-generated content may be incorrect.">
            <a:extLst>
              <a:ext uri="{FF2B5EF4-FFF2-40B4-BE49-F238E27FC236}">
                <a16:creationId xmlns:a16="http://schemas.microsoft.com/office/drawing/2014/main" id="{4A7FCDC6-C819-EAE0-6D37-E20D2B29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628" y="342900"/>
            <a:ext cx="39243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D38BCF-FCD9-5C63-2641-6DF8F2E9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9AB11-11B4-F298-F0AE-4DE90A063379}"/>
              </a:ext>
            </a:extLst>
          </p:cNvPr>
          <p:cNvSpPr txBox="1"/>
          <p:nvPr/>
        </p:nvSpPr>
        <p:spPr>
          <a:xfrm>
            <a:off x="2500312" y="242888"/>
            <a:ext cx="2561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good…</a:t>
            </a:r>
          </a:p>
        </p:txBody>
      </p:sp>
      <p:pic>
        <p:nvPicPr>
          <p:cNvPr id="3" name="Picture 2" descr="A group of people smiling at a table&#10;&#10;AI-generated content may be incorrect.">
            <a:extLst>
              <a:ext uri="{FF2B5EF4-FFF2-40B4-BE49-F238E27FC236}">
                <a16:creationId xmlns:a16="http://schemas.microsoft.com/office/drawing/2014/main" id="{E53BE0BA-BE42-E8FC-BCF8-40E6ED24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77" b="33399"/>
          <a:stretch>
            <a:fillRect/>
          </a:stretch>
        </p:blipFill>
        <p:spPr>
          <a:xfrm>
            <a:off x="2172665" y="1175837"/>
            <a:ext cx="7846669" cy="42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7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3903F-6081-0B68-60B1-8946BC61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832DE-B331-2B0D-E3DB-6B49F92A3477}"/>
              </a:ext>
            </a:extLst>
          </p:cNvPr>
          <p:cNvSpPr txBox="1"/>
          <p:nvPr/>
        </p:nvSpPr>
        <p:spPr>
          <a:xfrm>
            <a:off x="1817893" y="230362"/>
            <a:ext cx="98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The 2025 State of Hotel Guest Tech Report</a:t>
            </a:r>
          </a:p>
        </p:txBody>
      </p:sp>
      <p:pic>
        <p:nvPicPr>
          <p:cNvPr id="3" name="Picture 2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682009DA-8E53-D6B6-0DA3-A2926D9C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893" y="972695"/>
            <a:ext cx="7968940" cy="4754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3CFC1-5BCD-3473-AD58-115A6AB31AD0}"/>
              </a:ext>
            </a:extLst>
          </p:cNvPr>
          <p:cNvSpPr txBox="1"/>
          <p:nvPr/>
        </p:nvSpPr>
        <p:spPr>
          <a:xfrm>
            <a:off x="127348" y="651353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4"/>
              </a:rPr>
              <a:t>https://hoteltechreport.com/news/2025-state-of-hotel-guest-technology-report</a:t>
            </a:r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84760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59CD6-1AAC-B6EE-7D39-A838B256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900813-9B76-C555-6DE1-F073B57D23EB}"/>
              </a:ext>
            </a:extLst>
          </p:cNvPr>
          <p:cNvSpPr txBox="1"/>
          <p:nvPr/>
        </p:nvSpPr>
        <p:spPr>
          <a:xfrm>
            <a:off x="1817893" y="1215025"/>
            <a:ext cx="9580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The high value guests place on chatbots for simple inquiries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The influence of technology on millennial booking decisions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Privacy concerns with voice-activated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The importance of online reviews, mobile checkouts, and </a:t>
            </a:r>
          </a:p>
          <a:p>
            <a:r>
              <a:rPr lang="en-ZA" sz="2400" b="1" dirty="0"/>
              <a:t>	fast Wi-Fi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The growing expectation for AI-driven, personalized, and contactless experiences</a:t>
            </a:r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2AA97-023D-88A1-5D1E-4A27A96EEFB1}"/>
              </a:ext>
            </a:extLst>
          </p:cNvPr>
          <p:cNvSpPr txBox="1"/>
          <p:nvPr/>
        </p:nvSpPr>
        <p:spPr>
          <a:xfrm>
            <a:off x="1817893" y="230362"/>
            <a:ext cx="98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The 2025 State of Hotel Guest Tech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B5373-5D3D-2526-6F63-B8E43A5E978F}"/>
              </a:ext>
            </a:extLst>
          </p:cNvPr>
          <p:cNvSpPr txBox="1"/>
          <p:nvPr/>
        </p:nvSpPr>
        <p:spPr>
          <a:xfrm>
            <a:off x="127348" y="651353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3"/>
              </a:rPr>
              <a:t>https://hoteltechreport.com/news/2025-state-of-hotel-guest-technology-report</a:t>
            </a:r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145090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D6A4C1-37E8-DB14-3419-783A4D208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D0BB7-C89B-F22A-BA5B-92A8DF200F4C}"/>
              </a:ext>
            </a:extLst>
          </p:cNvPr>
          <p:cNvSpPr txBox="1"/>
          <p:nvPr/>
        </p:nvSpPr>
        <p:spPr>
          <a:xfrm>
            <a:off x="2337176" y="185738"/>
            <a:ext cx="9051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AI Spend in Africa’s Hospitality Market</a:t>
            </a:r>
          </a:p>
        </p:txBody>
      </p:sp>
      <p:pic>
        <p:nvPicPr>
          <p:cNvPr id="3" name="Picture 2" descr="A graph with numbers and a blue rectangle&#10;&#10;AI-generated content may be incorrect.">
            <a:extLst>
              <a:ext uri="{FF2B5EF4-FFF2-40B4-BE49-F238E27FC236}">
                <a16:creationId xmlns:a16="http://schemas.microsoft.com/office/drawing/2014/main" id="{6D37C38E-6C09-97E0-78BF-BE25A021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007925"/>
            <a:ext cx="7077075" cy="5044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7682F-5E14-9647-2C3F-57BCB68EC5D8}"/>
              </a:ext>
            </a:extLst>
          </p:cNvPr>
          <p:cNvSpPr txBox="1"/>
          <p:nvPr/>
        </p:nvSpPr>
        <p:spPr>
          <a:xfrm>
            <a:off x="127348" y="644142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4"/>
              </a:rPr>
              <a:t>https://www.moore-southafrica.com/MediaLibsAndFiles/media/southafricaweb.moorestephens.com2020/Documents/African-Hospitality-Confidence-Index-2024.pdf</a:t>
            </a:r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95545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AFB80-8FC1-765F-F1CB-5887AC98A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47B7E-4759-6159-9DC7-23D6A2C3606C}"/>
              </a:ext>
            </a:extLst>
          </p:cNvPr>
          <p:cNvSpPr txBox="1"/>
          <p:nvPr/>
        </p:nvSpPr>
        <p:spPr>
          <a:xfrm>
            <a:off x="2501202" y="100013"/>
            <a:ext cx="7189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Support for Brands Using AI in </a:t>
            </a:r>
          </a:p>
          <a:p>
            <a:pPr algn="ctr"/>
            <a:r>
              <a:rPr lang="en-ZA" sz="4000" b="1" dirty="0"/>
              <a:t>Customer Service by Age </a:t>
            </a:r>
          </a:p>
        </p:txBody>
      </p:sp>
      <p:pic>
        <p:nvPicPr>
          <p:cNvPr id="3" name="Picture 2" descr="A green and red rectangular bars&#10;&#10;AI-generated content may be incorrect.">
            <a:extLst>
              <a:ext uri="{FF2B5EF4-FFF2-40B4-BE49-F238E27FC236}">
                <a16:creationId xmlns:a16="http://schemas.microsoft.com/office/drawing/2014/main" id="{A1E4FED4-495F-FEA8-C2B3-BC0C972A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82" y="1423452"/>
            <a:ext cx="5987143" cy="4451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97660-5903-2706-C5BF-AF45BADCE35C}"/>
              </a:ext>
            </a:extLst>
          </p:cNvPr>
          <p:cNvSpPr txBox="1"/>
          <p:nvPr/>
        </p:nvSpPr>
        <p:spPr>
          <a:xfrm>
            <a:off x="127348" y="643919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4"/>
              </a:rPr>
              <a:t>https://www.moore-southafrica.com/MediaLibsAndFiles/media/southafricaweb.moorestephens.com2020/Documents/African-Hospitality-Confidence-Index-2024.pdf</a:t>
            </a:r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41182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C3123-4AB5-6A3D-23B3-D6493188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26CEB-779B-468C-0F22-78B906270D02}"/>
              </a:ext>
            </a:extLst>
          </p:cNvPr>
          <p:cNvSpPr txBox="1"/>
          <p:nvPr/>
        </p:nvSpPr>
        <p:spPr>
          <a:xfrm>
            <a:off x="1034042" y="100013"/>
            <a:ext cx="1065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/>
              <a:t>Impact of AI Applications in Hotel Operations</a:t>
            </a:r>
          </a:p>
        </p:txBody>
      </p:sp>
      <p:pic>
        <p:nvPicPr>
          <p:cNvPr id="3" name="Picture 2" descr="A graph of a bar chart&#10;&#10;AI-generated content may be incorrect.">
            <a:extLst>
              <a:ext uri="{FF2B5EF4-FFF2-40B4-BE49-F238E27FC236}">
                <a16:creationId xmlns:a16="http://schemas.microsoft.com/office/drawing/2014/main" id="{C58386AE-9300-E5CB-A8FB-7AF38601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61" y="1029393"/>
            <a:ext cx="7739414" cy="479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0D919-77C5-8643-3BFC-B8B11917FD24}"/>
              </a:ext>
            </a:extLst>
          </p:cNvPr>
          <p:cNvSpPr txBox="1"/>
          <p:nvPr/>
        </p:nvSpPr>
        <p:spPr>
          <a:xfrm>
            <a:off x="139874" y="648866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/>
              <a:t>Source data: </a:t>
            </a:r>
            <a:r>
              <a:rPr lang="en-ZA" sz="1200" i="1" dirty="0">
                <a:hlinkClick r:id="rId4"/>
              </a:rPr>
              <a:t>https://www.eself.ai/blog/ai-in-hospitality-industry-uses-and-benefits-of-ai-in-hotels/</a:t>
            </a:r>
            <a:endParaRPr lang="en-ZA" sz="1200" i="1" dirty="0"/>
          </a:p>
          <a:p>
            <a:endParaRPr lang="en-ZA" sz="1200" i="1" dirty="0"/>
          </a:p>
          <a:p>
            <a:endParaRPr lang="en-ZA" sz="1200" i="1" dirty="0"/>
          </a:p>
        </p:txBody>
      </p:sp>
    </p:spTree>
    <p:extLst>
      <p:ext uri="{BB962C8B-B14F-4D97-AF65-F5344CB8AC3E}">
        <p14:creationId xmlns:p14="http://schemas.microsoft.com/office/powerpoint/2010/main" val="87692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21E8289C3F6409073D2DC791538A1" ma:contentTypeVersion="19" ma:contentTypeDescription="Create a new document." ma:contentTypeScope="" ma:versionID="f8921ffbc5950ffb363b9159b858664c">
  <xsd:schema xmlns:xsd="http://www.w3.org/2001/XMLSchema" xmlns:xs="http://www.w3.org/2001/XMLSchema" xmlns:p="http://schemas.microsoft.com/office/2006/metadata/properties" xmlns:ns2="e9a2dc1f-33cd-415f-8137-a0514d935797" xmlns:ns3="20585f71-0b21-4afb-ac27-83fbdb851c7d" targetNamespace="http://schemas.microsoft.com/office/2006/metadata/properties" ma:root="true" ma:fieldsID="47cacca7e42f8b588765413a26800d5d" ns2:_="" ns3:_="">
    <xsd:import namespace="e9a2dc1f-33cd-415f-8137-a0514d935797"/>
    <xsd:import namespace="20585f71-0b21-4afb-ac27-83fbdb851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2dc1f-33cd-415f-8137-a0514d935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4f3aee1-b7c6-4d19-91f4-088532463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5f71-0b21-4afb-ac27-83fbdb851c7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e4dc0d0-6240-46cc-9bd4-fdaad832a532}" ma:internalName="TaxCatchAll" ma:showField="CatchAllData" ma:web="20585f71-0b21-4afb-ac27-83fbdb851c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2dc1f-33cd-415f-8137-a0514d935797">
      <Terms xmlns="http://schemas.microsoft.com/office/infopath/2007/PartnerControls"/>
    </lcf76f155ced4ddcb4097134ff3c332f>
    <TaxCatchAll xmlns="20585f71-0b21-4afb-ac27-83fbdb851c7d" xsi:nil="true"/>
  </documentManagement>
</p:properties>
</file>

<file path=customXml/itemProps1.xml><?xml version="1.0" encoding="utf-8"?>
<ds:datastoreItem xmlns:ds="http://schemas.openxmlformats.org/officeDocument/2006/customXml" ds:itemID="{901C6338-78A4-473E-8DFB-ABB2130751CF}"/>
</file>

<file path=customXml/itemProps2.xml><?xml version="1.0" encoding="utf-8"?>
<ds:datastoreItem xmlns:ds="http://schemas.openxmlformats.org/officeDocument/2006/customXml" ds:itemID="{70D5C718-21F0-4A7D-993A-B8E964A47E8D}"/>
</file>

<file path=customXml/itemProps3.xml><?xml version="1.0" encoding="utf-8"?>
<ds:datastoreItem xmlns:ds="http://schemas.openxmlformats.org/officeDocument/2006/customXml" ds:itemID="{BDB21A43-8734-45BF-B056-2AA8CA9D1B31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537</Words>
  <Application>Microsoft Macintosh PowerPoint</Application>
  <PresentationFormat>Widescreen</PresentationFormat>
  <Paragraphs>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 Steyn</dc:creator>
  <cp:lastModifiedBy>Johan Steyn</cp:lastModifiedBy>
  <cp:revision>4</cp:revision>
  <dcterms:created xsi:type="dcterms:W3CDTF">2025-06-16T10:05:52Z</dcterms:created>
  <dcterms:modified xsi:type="dcterms:W3CDTF">2025-06-16T11:14:37Z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0x010100F2F21E8289C3F6409073D2DC791538A1</vt:lpwstr>
  </property>
</Properties>
</file>